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1" r:id="rId22"/>
    <p:sldId id="280" r:id="rId23"/>
    <p:sldId id="282" r:id="rId24"/>
    <p:sldId id="283" r:id="rId25"/>
    <p:sldId id="284" r:id="rId26"/>
    <p:sldId id="285" r:id="rId27"/>
    <p:sldId id="286" r:id="rId28"/>
    <p:sldId id="288" r:id="rId29"/>
    <p:sldId id="289" r:id="rId30"/>
    <p:sldId id="290" r:id="rId31"/>
    <p:sldId id="291" r:id="rId32"/>
    <p:sldId id="292" r:id="rId33"/>
    <p:sldId id="258"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Автор"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EB4"/>
    <a:srgbClr val="E2E2DE"/>
    <a:srgbClr val="CCD1C5"/>
    <a:srgbClr val="E6E3DB"/>
    <a:srgbClr val="BAB6AB"/>
    <a:srgbClr val="D6D5CC"/>
    <a:srgbClr val="B2AFA5"/>
    <a:srgbClr val="DE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111" d="100"/>
          <a:sy n="111" d="100"/>
        </p:scale>
        <p:origin x="5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Sales</c:v>
                </c:pt>
              </c:strCache>
            </c:strRef>
          </c:tx>
          <c:spPr>
            <a:effectLst/>
            <a:scene3d>
              <a:camera prst="orthographicFront"/>
              <a:lightRig rig="threePt" dir="t"/>
            </a:scene3d>
            <a:sp3d>
              <a:bevelT/>
            </a:sp3d>
          </c:spPr>
          <c:cat>
            <c:strRef>
              <c:f>Лист1!$A$2:$A$7</c:f>
              <c:strCache>
                <c:ptCount val="6"/>
                <c:pt idx="0">
                  <c:v>PhosAgro</c:v>
                </c:pt>
                <c:pt idx="1">
                  <c:v>EuroChem</c:v>
                </c:pt>
                <c:pt idx="2">
                  <c:v>UralChem</c:v>
                </c:pt>
                <c:pt idx="3">
                  <c:v>KuibyshevAzot</c:v>
                </c:pt>
                <c:pt idx="4">
                  <c:v>Acron</c:v>
                </c:pt>
                <c:pt idx="5">
                  <c:v>Other</c:v>
                </c:pt>
              </c:strCache>
            </c:strRef>
          </c:cat>
          <c:val>
            <c:numRef>
              <c:f>Лист1!$B$2:$B$7</c:f>
              <c:numCache>
                <c:formatCode>General</c:formatCode>
                <c:ptCount val="6"/>
                <c:pt idx="0">
                  <c:v>27</c:v>
                </c:pt>
                <c:pt idx="1">
                  <c:v>19</c:v>
                </c:pt>
                <c:pt idx="2">
                  <c:v>15</c:v>
                </c:pt>
                <c:pt idx="3">
                  <c:v>9</c:v>
                </c:pt>
                <c:pt idx="4">
                  <c:v>8</c:v>
                </c:pt>
                <c:pt idx="5">
                  <c:v>15</c:v>
                </c:pt>
              </c:numCache>
            </c:numRef>
          </c:val>
          <c:extLst>
            <c:ext xmlns:c16="http://schemas.microsoft.com/office/drawing/2014/chart" uri="{C3380CC4-5D6E-409C-BE32-E72D297353CC}">
              <c16:uniqueId val="{00000000-AD21-4ABF-8508-247AB5C9D89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598946020841881"/>
          <c:y val="5.8066736362382985E-2"/>
          <c:w val="0.25923676181276972"/>
          <c:h val="0.89201804923644112"/>
        </c:manualLayout>
      </c:layout>
      <c:overlay val="0"/>
      <c:txPr>
        <a:bodyPr/>
        <a:lstStyle/>
        <a:p>
          <a:pPr>
            <a:defRPr b="0">
              <a:latin typeface="+mj-lt"/>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DCFDC1F-90F8-4CA3-8C3E-AB98E9C587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7DCB40A-D9DE-46F1-96A2-68B384EB3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9936F-2B15-43DB-BFD4-0280BD907B15}" type="datetimeFigureOut">
              <a:rPr lang="ru-RU" smtClean="0"/>
              <a:t>05.12.2023</a:t>
            </a:fld>
            <a:endParaRPr lang="ru-RU"/>
          </a:p>
        </p:txBody>
      </p:sp>
      <p:sp>
        <p:nvSpPr>
          <p:cNvPr id="4" name="Нижний колонтитул 3">
            <a:extLst>
              <a:ext uri="{FF2B5EF4-FFF2-40B4-BE49-F238E27FC236}">
                <a16:creationId xmlns:a16="http://schemas.microsoft.com/office/drawing/2014/main" id="{781553A3-4943-43CE-AC9D-6593D29A7A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F45B44BF-D6A1-46B1-9291-946B51E0ED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8F954-CE72-4168-838F-219E7A047D31}" type="slidenum">
              <a:rPr lang="ru-RU" smtClean="0"/>
              <a:t>‹#›</a:t>
            </a:fld>
            <a:endParaRPr lang="ru-RU"/>
          </a:p>
        </p:txBody>
      </p:sp>
    </p:spTree>
    <p:extLst>
      <p:ext uri="{BB962C8B-B14F-4D97-AF65-F5344CB8AC3E}">
        <p14:creationId xmlns:p14="http://schemas.microsoft.com/office/powerpoint/2010/main" val="2487239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8017-E38F-4774-A957-FA9FDAC40B1F}" type="datetimeFigureOut">
              <a:rPr lang="ru-RU" smtClean="0"/>
              <a:t>05.12.2023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1ED0D-16BA-47A2-AFAA-6F9AFD6EA637}" type="slidenum">
              <a:rPr lang="ru-RU" smtClean="0"/>
              <a:t>‹#›</a:t>
            </a:fld>
            <a:endParaRPr lang="ru-RU"/>
          </a:p>
        </p:txBody>
      </p:sp>
    </p:spTree>
    <p:extLst>
      <p:ext uri="{BB962C8B-B14F-4D97-AF65-F5344CB8AC3E}">
        <p14:creationId xmlns:p14="http://schemas.microsoft.com/office/powerpoint/2010/main" val="2690971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225F8AA-8247-4A00-B9E4-726E49896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id="{56CAFC60-8D5F-4A82-AF26-FD62351983D1}"/>
              </a:ext>
            </a:extLst>
          </p:cNvPr>
          <p:cNvSpPr>
            <a:spLocks noGrp="1"/>
          </p:cNvSpPr>
          <p:nvPr>
            <p:ph type="ctrTitle" hasCustomPrompt="1"/>
          </p:nvPr>
        </p:nvSpPr>
        <p:spPr>
          <a:xfrm>
            <a:off x="6429285" y="2105129"/>
            <a:ext cx="5252815" cy="2387600"/>
          </a:xfrm>
          <a:prstGeom prst="rect">
            <a:avLst/>
          </a:prstGeom>
        </p:spPr>
        <p:txBody>
          <a:bodyPr anchor="t">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id="{DB01016F-8C6F-4A59-BBD7-9AEA4D86A1EF}"/>
              </a:ext>
            </a:extLst>
          </p:cNvPr>
          <p:cNvSpPr>
            <a:spLocks noGrp="1"/>
          </p:cNvSpPr>
          <p:nvPr>
            <p:ph type="pic" sz="quarter" idx="13"/>
          </p:nvPr>
        </p:nvSpPr>
        <p:spPr>
          <a:xfrm>
            <a:off x="1200150" y="1219200"/>
            <a:ext cx="4419600" cy="4419600"/>
          </a:xfrm>
        </p:spPr>
        <p:txBody>
          <a:bodyPr/>
          <a:lstStyle/>
          <a:p>
            <a:endParaRPr lang="ru-RU"/>
          </a:p>
        </p:txBody>
      </p:sp>
      <p:pic>
        <p:nvPicPr>
          <p:cNvPr id="9" name="Рисунок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6140597" y="796707"/>
            <a:ext cx="3678520" cy="844985"/>
          </a:xfrm>
          <a:prstGeom prst="rect">
            <a:avLst/>
          </a:prstGeom>
        </p:spPr>
      </p:pic>
      <p:sp>
        <p:nvSpPr>
          <p:cNvPr id="11" name="Slide Number Placeholder 4">
            <a:extLst>
              <a:ext uri="{FF2B5EF4-FFF2-40B4-BE49-F238E27FC236}">
                <a16:creationId xmlns:a16="http://schemas.microsoft.com/office/drawing/2014/main" id="{02A2FD6A-605E-AD4A-A177-207FEF7B87F7}"/>
              </a:ext>
            </a:extLst>
          </p:cNvPr>
          <p:cNvSpPr>
            <a:spLocks noGrp="1"/>
          </p:cNvSpPr>
          <p:nvPr>
            <p:ph type="sldNum" sz="quarter" idx="12"/>
          </p:nvPr>
        </p:nvSpPr>
        <p:spPr>
          <a:xfrm>
            <a:off x="11354937" y="6281163"/>
            <a:ext cx="431015" cy="211791"/>
          </a:xfrm>
          <a:prstGeom prst="rect">
            <a:avLst/>
          </a:prstGeom>
        </p:spPr>
        <p:txBody>
          <a:body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213235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dirty="0"/>
              <a:t>Образец заголовка</a:t>
            </a:r>
          </a:p>
        </p:txBody>
      </p:sp>
      <p:sp>
        <p:nvSpPr>
          <p:cNvPr id="3" name="Объект 2">
            <a:extLst>
              <a:ext uri="{FF2B5EF4-FFF2-40B4-BE49-F238E27FC236}">
                <a16:creationId xmlns:a16="http://schemas.microsoft.com/office/drawing/2014/main" id="{7D35BEF3-585A-4136-8BD7-8BD60BBF9803}"/>
              </a:ext>
            </a:extLst>
          </p:cNvPr>
          <p:cNvSpPr>
            <a:spLocks noGrp="1"/>
          </p:cNvSpPr>
          <p:nvPr>
            <p:ph idx="1"/>
          </p:nvPr>
        </p:nvSpPr>
        <p:spPr/>
        <p:txBody>
          <a:bodyPr/>
          <a:lstStyle>
            <a:lvl1pPr>
              <a:buClr>
                <a:srgbClr val="00B050"/>
              </a:buClr>
              <a:defRPr>
                <a:solidFill>
                  <a:schemeClr val="bg2">
                    <a:lumMod val="25000"/>
                  </a:schemeClr>
                </a:solidFill>
                <a:latin typeface="+mj-lt"/>
              </a:defRPr>
            </a:lvl1pPr>
            <a:lvl2pPr>
              <a:buClr>
                <a:schemeClr val="accent5">
                  <a:lumMod val="50000"/>
                </a:schemeClr>
              </a:buClr>
              <a:defRPr>
                <a:solidFill>
                  <a:schemeClr val="bg2">
                    <a:lumMod val="25000"/>
                  </a:schemeClr>
                </a:solidFill>
                <a:latin typeface="+mj-lt"/>
              </a:defRPr>
            </a:lvl2pPr>
            <a:lvl3pPr>
              <a:buClr>
                <a:schemeClr val="accent5">
                  <a:lumMod val="50000"/>
                </a:schemeClr>
              </a:buClr>
              <a:defRPr>
                <a:solidFill>
                  <a:schemeClr val="bg2">
                    <a:lumMod val="25000"/>
                  </a:schemeClr>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p:txBody>
      </p:sp>
      <p:cxnSp>
        <p:nvCxnSpPr>
          <p:cNvPr id="10" name="Прямая соединительная линия 9">
            <a:extLst>
              <a:ext uri="{FF2B5EF4-FFF2-40B4-BE49-F238E27FC236}">
                <a16:creationId xmlns:a16="http://schemas.microsoft.com/office/drawing/2014/main" id="{4823EC46-CE0A-4755-8BCE-E9E5F6ABC80E}"/>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E2475DB0-B330-422F-83A6-238D76ECC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6" name="Номер слайда 5">
            <a:extLst>
              <a:ext uri="{FF2B5EF4-FFF2-40B4-BE49-F238E27FC236}">
                <a16:creationId xmlns:a16="http://schemas.microsoft.com/office/drawing/2014/main" id="{A6299E03-A5E2-41B5-A515-39078FAB3957}"/>
              </a:ext>
            </a:extLst>
          </p:cNvPr>
          <p:cNvSpPr>
            <a:spLocks noGrp="1"/>
          </p:cNvSpPr>
          <p:nvPr>
            <p:ph type="sldNum" sz="quarter" idx="12"/>
          </p:nvPr>
        </p:nvSpPr>
        <p:spPr>
          <a:xfrm>
            <a:off x="9077325" y="6423025"/>
            <a:ext cx="2743200" cy="365125"/>
          </a:xfrm>
          <a:prstGeom prst="rect">
            <a:avLst/>
          </a:prstGeom>
        </p:spPr>
        <p:txBody>
          <a:bodyPr/>
          <a:lstStyle>
            <a:lvl1pPr algn="r">
              <a:defRPr>
                <a:solidFill>
                  <a:schemeClr val="bg1"/>
                </a:solidFill>
              </a:defRPr>
            </a:lvl1pPr>
          </a:lstStyle>
          <a:p>
            <a:r>
              <a:rPr lang="ru-RU"/>
              <a:t>1</a:t>
            </a:r>
            <a:endParaRPr lang="ru-RU" dirty="0"/>
          </a:p>
        </p:txBody>
      </p:sp>
    </p:spTree>
    <p:extLst>
      <p:ext uri="{BB962C8B-B14F-4D97-AF65-F5344CB8AC3E}">
        <p14:creationId xmlns:p14="http://schemas.microsoft.com/office/powerpoint/2010/main" val="164927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2" name="Рисунок 11">
            <a:extLst>
              <a:ext uri="{FF2B5EF4-FFF2-40B4-BE49-F238E27FC236}">
                <a16:creationId xmlns:a16="http://schemas.microsoft.com/office/drawing/2014/main" id="{E2475DB0-B330-422F-83A6-238D76ECC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6" name="Номер слайда 5">
            <a:extLst>
              <a:ext uri="{FF2B5EF4-FFF2-40B4-BE49-F238E27FC236}">
                <a16:creationId xmlns:a16="http://schemas.microsoft.com/office/drawing/2014/main" id="{A6299E03-A5E2-41B5-A515-39078FAB3957}"/>
              </a:ext>
            </a:extLst>
          </p:cNvPr>
          <p:cNvSpPr>
            <a:spLocks noGrp="1"/>
          </p:cNvSpPr>
          <p:nvPr>
            <p:ph type="sldNum" sz="quarter" idx="12"/>
          </p:nvPr>
        </p:nvSpPr>
        <p:spPr>
          <a:xfrm>
            <a:off x="9077325" y="6423025"/>
            <a:ext cx="2743200" cy="365125"/>
          </a:xfrm>
          <a:prstGeom prst="rect">
            <a:avLst/>
          </a:prstGeom>
        </p:spPr>
        <p:txBody>
          <a:bodyPr/>
          <a:lstStyle>
            <a:lvl1pPr algn="r">
              <a:defRPr>
                <a:solidFill>
                  <a:schemeClr val="bg1"/>
                </a:solidFill>
              </a:defRPr>
            </a:lvl1pPr>
          </a:lstStyle>
          <a:p>
            <a:r>
              <a:rPr lang="ru-RU"/>
              <a:t>1</a:t>
            </a:r>
            <a:endParaRPr lang="ru-RU" dirty="0"/>
          </a:p>
        </p:txBody>
      </p:sp>
    </p:spTree>
    <p:extLst>
      <p:ext uri="{BB962C8B-B14F-4D97-AF65-F5344CB8AC3E}">
        <p14:creationId xmlns:p14="http://schemas.microsoft.com/office/powerpoint/2010/main" val="418022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B8F587-7ABE-4157-86E9-2B0EECDC7EB5}"/>
              </a:ext>
            </a:extLst>
          </p:cNvPr>
          <p:cNvPicPr>
            <a:picLocks noChangeAspect="1"/>
          </p:cNvPicPr>
          <p:nvPr userDrawn="1"/>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4000">
                <a:solidFill>
                  <a:schemeClr val="accent5">
                    <a:lumMod val="50000"/>
                  </a:schemeClr>
                </a:solidFill>
                <a:latin typeface="+mn-lt"/>
              </a:defRPr>
            </a:lvl1pPr>
          </a:lstStyle>
          <a:p>
            <a:r>
              <a:rPr lang="ru-RU" dirty="0"/>
              <a:t>Образец </a:t>
            </a:r>
            <a:br>
              <a:rPr lang="ru-RU" dirty="0"/>
            </a:br>
            <a:r>
              <a:rPr lang="ru-RU" dirty="0"/>
              <a:t>заголовка</a:t>
            </a:r>
          </a:p>
        </p:txBody>
      </p:sp>
      <p:sp>
        <p:nvSpPr>
          <p:cNvPr id="6" name="Номер слайда 5">
            <a:extLst>
              <a:ext uri="{FF2B5EF4-FFF2-40B4-BE49-F238E27FC236}">
                <a16:creationId xmlns:a16="http://schemas.microsoft.com/office/drawing/2014/main" id="{18174258-B18F-4C72-99C6-E21E3746DB5D}"/>
              </a:ext>
            </a:extLst>
          </p:cNvPr>
          <p:cNvSpPr>
            <a:spLocks noGrp="1"/>
          </p:cNvSpPr>
          <p:nvPr>
            <p:ph type="sldNum" sz="quarter" idx="12"/>
          </p:nvPr>
        </p:nvSpPr>
        <p:spPr>
          <a:xfrm>
            <a:off x="8820150" y="6423025"/>
            <a:ext cx="2743200" cy="365125"/>
          </a:xfrm>
          <a:prstGeom prst="rect">
            <a:avLst/>
          </a:prstGeom>
        </p:spPr>
        <p:txBody>
          <a:bodyPr/>
          <a:lstStyle>
            <a:lvl1pPr>
              <a:defRPr>
                <a:solidFill>
                  <a:schemeClr val="bg1"/>
                </a:solidFill>
              </a:defRPr>
            </a:lvl1pPr>
          </a:lstStyle>
          <a:p>
            <a:fld id="{53AA2489-8771-4ECC-A7A9-19993BD059B0}" type="slidenum">
              <a:rPr lang="ru-RU" smtClean="0"/>
              <a:pPr/>
              <a:t>‹#›</a:t>
            </a:fld>
            <a:endParaRPr lang="ru-RU"/>
          </a:p>
        </p:txBody>
      </p:sp>
      <p:sp>
        <p:nvSpPr>
          <p:cNvPr id="13" name="Рисунок 12">
            <a:extLst>
              <a:ext uri="{FF2B5EF4-FFF2-40B4-BE49-F238E27FC236}">
                <a16:creationId xmlns:a16="http://schemas.microsoft.com/office/drawing/2014/main"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3" name="Рисунок 2"/>
          <p:cNvPicPr>
            <a:picLocks noChangeAspect="1"/>
          </p:cNvPicPr>
          <p:nvPr userDrawn="1"/>
        </p:nvPicPr>
        <p:blipFill>
          <a:blip r:embed="rId3"/>
          <a:stretch>
            <a:fillRect/>
          </a:stretch>
        </p:blipFill>
        <p:spPr>
          <a:xfrm>
            <a:off x="439838" y="6173467"/>
            <a:ext cx="2184533" cy="499115"/>
          </a:xfrm>
          <a:prstGeom prst="rect">
            <a:avLst/>
          </a:prstGeom>
        </p:spPr>
      </p:pic>
    </p:spTree>
    <p:extLst>
      <p:ext uri="{BB962C8B-B14F-4D97-AF65-F5344CB8AC3E}">
        <p14:creationId xmlns:p14="http://schemas.microsoft.com/office/powerpoint/2010/main" val="204224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id="{F71864B0-F9B2-4529-A886-9E887997C340}"/>
              </a:ext>
            </a:extLst>
          </p:cNvPr>
          <p:cNvSpPr>
            <a:spLocks noGrp="1"/>
          </p:cNvSpPr>
          <p:nvPr>
            <p:ph idx="1"/>
          </p:nvPr>
        </p:nvSpPr>
        <p:spPr>
          <a:xfrm>
            <a:off x="857250" y="1447800"/>
            <a:ext cx="5067300" cy="4687888"/>
          </a:xfrm>
        </p:spPr>
        <p:txBody>
          <a:bodyPr/>
          <a:lstStyle>
            <a:lvl1pPr>
              <a:buClr>
                <a:srgbClr val="00B050"/>
              </a:buClr>
              <a:defRPr>
                <a:solidFill>
                  <a:schemeClr val="bg2">
                    <a:lumMod val="25000"/>
                  </a:schemeClr>
                </a:solidFill>
                <a:latin typeface="+mj-lt"/>
              </a:defRPr>
            </a:lvl1pPr>
            <a:lvl2pPr>
              <a:buClr>
                <a:schemeClr val="accent5">
                  <a:lumMod val="50000"/>
                </a:schemeClr>
              </a:buClr>
              <a:defRPr>
                <a:solidFill>
                  <a:schemeClr val="bg2">
                    <a:lumMod val="25000"/>
                  </a:schemeClr>
                </a:solidFill>
                <a:latin typeface="+mj-lt"/>
              </a:defRPr>
            </a:lvl2pPr>
            <a:lvl3pPr>
              <a:buClr>
                <a:schemeClr val="accent5">
                  <a:lumMod val="50000"/>
                </a:schemeClr>
              </a:buClr>
              <a:defRPr>
                <a:solidFill>
                  <a:schemeClr val="bg2">
                    <a:lumMod val="25000"/>
                  </a:schemeClr>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cxnSp>
        <p:nvCxnSpPr>
          <p:cNvPr id="14" name="Прямая соединительная линия 13">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Объект 2">
            <a:extLst>
              <a:ext uri="{FF2B5EF4-FFF2-40B4-BE49-F238E27FC236}">
                <a16:creationId xmlns:a16="http://schemas.microsoft.com/office/drawing/2014/main" id="{A1745E8B-2CCF-45A7-9F8B-5F8357347310}"/>
              </a:ext>
            </a:extLst>
          </p:cNvPr>
          <p:cNvSpPr>
            <a:spLocks noGrp="1"/>
          </p:cNvSpPr>
          <p:nvPr>
            <p:ph idx="13"/>
          </p:nvPr>
        </p:nvSpPr>
        <p:spPr>
          <a:xfrm>
            <a:off x="6153150" y="1447800"/>
            <a:ext cx="5067300" cy="4687888"/>
          </a:xfrm>
        </p:spPr>
        <p:txBody>
          <a:bodyPr/>
          <a:lstStyle>
            <a:lvl1pPr>
              <a:buClr>
                <a:srgbClr val="00B050"/>
              </a:buClr>
              <a:defRPr>
                <a:solidFill>
                  <a:schemeClr val="bg2">
                    <a:lumMod val="25000"/>
                  </a:schemeClr>
                </a:solidFill>
                <a:latin typeface="+mj-lt"/>
              </a:defRPr>
            </a:lvl1pPr>
            <a:lvl2pPr>
              <a:buClr>
                <a:schemeClr val="accent5">
                  <a:lumMod val="50000"/>
                </a:schemeClr>
              </a:buClr>
              <a:defRPr>
                <a:solidFill>
                  <a:schemeClr val="bg2">
                    <a:lumMod val="25000"/>
                  </a:schemeClr>
                </a:solidFill>
                <a:latin typeface="+mj-lt"/>
              </a:defRPr>
            </a:lvl2pPr>
            <a:lvl3pPr>
              <a:buClr>
                <a:schemeClr val="accent5">
                  <a:lumMod val="50000"/>
                </a:schemeClr>
              </a:buClr>
              <a:defRPr>
                <a:solidFill>
                  <a:schemeClr val="bg2">
                    <a:lumMod val="25000"/>
                  </a:schemeClr>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6" name="Заголовок 1">
            <a:extLst>
              <a:ext uri="{FF2B5EF4-FFF2-40B4-BE49-F238E27FC236}">
                <a16:creationId xmlns:a16="http://schemas.microsoft.com/office/drawing/2014/main" id="{D7A96AB6-C006-4530-A1F7-0FC58B2822F1}"/>
              </a:ext>
            </a:extLst>
          </p:cNvPr>
          <p:cNvSpPr>
            <a:spLocks noGrp="1"/>
          </p:cNvSpPr>
          <p:nvPr>
            <p:ph type="title"/>
          </p:nvPr>
        </p:nvSpPr>
        <p:spPr>
          <a:xfrm>
            <a:off x="847725" y="365125"/>
            <a:ext cx="10020300" cy="758825"/>
          </a:xfrm>
          <a:prstGeom prst="rect">
            <a:avLst/>
          </a:prstGeom>
        </p:spPr>
        <p:txBody>
          <a:bodyPr anchor="t">
            <a:normAutofit/>
          </a:bodyPr>
          <a:lstStyle>
            <a:lvl1pPr>
              <a:defRPr sz="2800" b="1">
                <a:solidFill>
                  <a:schemeClr val="accent5">
                    <a:lumMod val="50000"/>
                  </a:schemeClr>
                </a:solidFill>
                <a:latin typeface="+mn-lt"/>
              </a:defRPr>
            </a:lvl1pPr>
          </a:lstStyle>
          <a:p>
            <a:r>
              <a:rPr lang="ru-RU" dirty="0"/>
              <a:t>Образец заголовка</a:t>
            </a:r>
          </a:p>
        </p:txBody>
      </p:sp>
      <p:pic>
        <p:nvPicPr>
          <p:cNvPr id="17" name="Рисунок 16">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Номер слайда 5"/>
          <p:cNvSpPr>
            <a:spLocks noGrp="1"/>
          </p:cNvSpPr>
          <p:nvPr>
            <p:ph type="sldNum" sz="quarter" idx="4294967295"/>
          </p:nvPr>
        </p:nvSpPr>
        <p:spPr>
          <a:xfrm>
            <a:off x="10773509" y="6488551"/>
            <a:ext cx="1037344" cy="369449"/>
          </a:xfrm>
          <a:prstGeom prst="rect">
            <a:avLst/>
          </a:prstGeom>
        </p:spPr>
        <p:txBody>
          <a:bodyPr/>
          <a:lstStyle/>
          <a:p>
            <a:pPr algn="r"/>
            <a:fld id="{6DE55804-D118-2B4A-AD41-9C544F0DF4A9}" type="slidenum">
              <a:rPr lang="en-GB" smtClean="0">
                <a:solidFill>
                  <a:schemeClr val="bg1"/>
                </a:solidFill>
              </a:rPr>
              <a:pPr algn="r"/>
              <a:t>‹#›</a:t>
            </a:fld>
            <a:endParaRPr lang="en-GB" dirty="0">
              <a:solidFill>
                <a:schemeClr val="bg1"/>
              </a:solidFill>
            </a:endParaRPr>
          </a:p>
        </p:txBody>
      </p:sp>
    </p:spTree>
    <p:extLst>
      <p:ext uri="{BB962C8B-B14F-4D97-AF65-F5344CB8AC3E}">
        <p14:creationId xmlns:p14="http://schemas.microsoft.com/office/powerpoint/2010/main" val="34143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09D89D-8705-4A9B-A1B6-2922A5A34C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id="{2B31DCFC-336E-425F-BE4A-DE9A517AD209}"/>
              </a:ext>
            </a:extLst>
          </p:cNvPr>
          <p:cNvCxnSpPr>
            <a:cxnSpLocks/>
          </p:cNvCxnSpPr>
          <p:nvPr userDrawn="1"/>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1820" y="1599077"/>
            <a:ext cx="3853112" cy="1060253"/>
          </a:xfrm>
          <a:prstGeom prst="rect">
            <a:avLst/>
          </a:prstGeom>
        </p:spPr>
      </p:pic>
    </p:spTree>
    <p:extLst>
      <p:ext uri="{BB962C8B-B14F-4D97-AF65-F5344CB8AC3E}">
        <p14:creationId xmlns:p14="http://schemas.microsoft.com/office/powerpoint/2010/main" val="10592105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857B9972-10A4-4B89-B093-8BABBDBA8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A1415-D731-483F-853A-80989E879192}" type="datetime1">
              <a:rPr lang="ru-RU" smtClean="0"/>
              <a:t>05.12.2023</a:t>
            </a:fld>
            <a:endParaRPr lang="ru-RU"/>
          </a:p>
        </p:txBody>
      </p:sp>
      <p:sp>
        <p:nvSpPr>
          <p:cNvPr id="5" name="Нижний колонтитул 4">
            <a:extLst>
              <a:ext uri="{FF2B5EF4-FFF2-40B4-BE49-F238E27FC236}">
                <a16:creationId xmlns:a16="http://schemas.microsoft.com/office/drawing/2014/main" id="{1F1B9341-EC45-4EAD-B467-9005E628D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7" name="Slide Number Placeholder 4">
            <a:extLst>
              <a:ext uri="{FF2B5EF4-FFF2-40B4-BE49-F238E27FC236}">
                <a16:creationId xmlns:a16="http://schemas.microsoft.com/office/drawing/2014/main" id="{02A2FD6A-605E-AD4A-A177-207FEF7B87F7}"/>
              </a:ext>
            </a:extLst>
          </p:cNvPr>
          <p:cNvSpPr>
            <a:spLocks noGrp="1"/>
          </p:cNvSpPr>
          <p:nvPr>
            <p:ph type="sldNum" sz="quarter" idx="4"/>
          </p:nvPr>
        </p:nvSpPr>
        <p:spPr>
          <a:xfrm>
            <a:off x="10521388" y="6439792"/>
            <a:ext cx="1276139" cy="281683"/>
          </a:xfrm>
          <a:prstGeom prst="rect">
            <a:avLst/>
          </a:prstGeom>
        </p:spPr>
        <p:txBody>
          <a:body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7685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5"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429285" y="2166188"/>
            <a:ext cx="5252815" cy="2137508"/>
          </a:xfrm>
        </p:spPr>
        <p:txBody>
          <a:bodyPr>
            <a:noAutofit/>
          </a:bodyPr>
          <a:lstStyle/>
          <a:p>
            <a:r>
              <a:rPr lang="en-GB" sz="3600"/>
              <a:t>Nitrogen fluxes within agroecosystems: current state and management</a:t>
            </a:r>
          </a:p>
        </p:txBody>
      </p:sp>
      <p:sp>
        <p:nvSpPr>
          <p:cNvPr id="7" name="Подзаголовок 6"/>
          <p:cNvSpPr>
            <a:spLocks noGrp="1"/>
          </p:cNvSpPr>
          <p:nvPr>
            <p:ph type="subTitle" idx="1"/>
          </p:nvPr>
        </p:nvSpPr>
        <p:spPr>
          <a:xfrm>
            <a:off x="6429285" y="4185139"/>
            <a:ext cx="4883485" cy="1453661"/>
          </a:xfrm>
        </p:spPr>
        <p:txBody>
          <a:bodyPr anchor="b">
            <a:normAutofit/>
          </a:bodyPr>
          <a:lstStyle/>
          <a:p>
            <a:pPr>
              <a:spcBef>
                <a:spcPts val="0"/>
              </a:spcBef>
            </a:pPr>
            <a:r>
              <a:rPr lang="en-GB" sz="2800">
                <a:solidFill>
                  <a:schemeClr val="tx1"/>
                </a:solidFill>
              </a:rPr>
              <a:t>Alexey Zavalin</a:t>
            </a:r>
            <a:r>
              <a:rPr lang="en-GB">
                <a:solidFill>
                  <a:schemeClr val="tx1"/>
                </a:solidFill>
              </a:rPr>
              <a:t/>
            </a:r>
            <a:br>
              <a:rPr lang="en-GB">
                <a:solidFill>
                  <a:schemeClr val="tx1"/>
                </a:solidFill>
              </a:rPr>
            </a:br>
            <a:r>
              <a:rPr lang="en-GB" sz="2400">
                <a:solidFill>
                  <a:schemeClr val="tx1"/>
                </a:solidFill>
                <a:latin typeface="+mj-lt"/>
              </a:rPr>
              <a:t>RAS Member </a:t>
            </a:r>
          </a:p>
        </p:txBody>
      </p:sp>
      <p:pic>
        <p:nvPicPr>
          <p:cNvPr id="8" name="Рисунок 7">
            <a:extLst>
              <a:ext uri="{FF2B5EF4-FFF2-40B4-BE49-F238E27FC236}">
                <a16:creationId xmlns:a16="http://schemas.microsoft.com/office/drawing/2014/main" id="{49BD0F37-FC30-49FD-922B-FD6363220FC5}"/>
              </a:ext>
            </a:extLst>
          </p:cNvPr>
          <p:cNvPicPr>
            <a:picLocks noChangeAspect="1"/>
          </p:cNvPicPr>
          <p:nvPr/>
        </p:nvPicPr>
        <p:blipFill rotWithShape="1">
          <a:blip r:embed="rId2" cstate="print"/>
          <a:srcRect t="33250"/>
          <a:stretch/>
        </p:blipFill>
        <p:spPr>
          <a:xfrm>
            <a:off x="6081623" y="5779699"/>
            <a:ext cx="3455989" cy="740145"/>
          </a:xfrm>
          <a:prstGeom prst="rect">
            <a:avLst/>
          </a:prstGeom>
        </p:spPr>
      </p:pic>
      <p:pic>
        <p:nvPicPr>
          <p:cNvPr id="9" name="Picture 4">
            <a:extLst>
              <a:ext uri="{FF2B5EF4-FFF2-40B4-BE49-F238E27FC236}">
                <a16:creationId xmlns:a16="http://schemas.microsoft.com/office/drawing/2014/main" id="{031F1ADB-6AF6-4DF9-B392-33DA259B57C2}"/>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9345244" y="5788324"/>
            <a:ext cx="2080018" cy="793631"/>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83BD38F6-CCE8-48FD-8C98-4D0B29F31E38}"/>
              </a:ext>
            </a:extLst>
          </p:cNvPr>
          <p:cNvPicPr>
            <a:picLocks noGrp="1" noChangeAspect="1"/>
          </p:cNvPicPr>
          <p:nvPr>
            <p:ph type="pic" sz="quarter" idx="13"/>
          </p:nvPr>
        </p:nvPicPr>
        <p:blipFill>
          <a:blip r:embed="rId4"/>
          <a:srcRect l="2698" r="2698"/>
          <a:stretch>
            <a:fillRect/>
          </a:stretch>
        </p:blipFill>
        <p:spPr>
          <a:prstGeom prst="rect">
            <a:avLst/>
          </a:prstGeom>
        </p:spPr>
      </p:pic>
    </p:spTree>
    <p:extLst>
      <p:ext uri="{BB962C8B-B14F-4D97-AF65-F5344CB8AC3E}">
        <p14:creationId xmlns:p14="http://schemas.microsoft.com/office/powerpoint/2010/main" val="206022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a:t>Biological nitrogen accumulation in legume biomass in Russian agriculture. Average for 2016–2020</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10</a:t>
            </a:fld>
            <a:endParaRPr lang="en-GB" sz="2000" smtClean="0">
              <a:solidFill>
                <a:schemeClr val="bg1"/>
              </a:solidFill>
            </a:endParaRPr>
          </a:p>
        </p:txBody>
      </p:sp>
      <p:graphicFrame>
        <p:nvGraphicFramePr>
          <p:cNvPr id="10" name="Таблица 4">
            <a:extLst>
              <a:ext uri="{FF2B5EF4-FFF2-40B4-BE49-F238E27FC236}">
                <a16:creationId xmlns:a16="http://schemas.microsoft.com/office/drawing/2014/main" id="{46F615A6-F40A-48E4-B688-6BA9F1852E3F}"/>
              </a:ext>
            </a:extLst>
          </p:cNvPr>
          <p:cNvGraphicFramePr>
            <a:graphicFrameLocks noGrp="1"/>
          </p:cNvGraphicFramePr>
          <p:nvPr>
            <p:ph idx="1"/>
            <p:extLst>
              <p:ext uri="{D42A27DB-BD31-4B8C-83A1-F6EECF244321}">
                <p14:modId xmlns:p14="http://schemas.microsoft.com/office/powerpoint/2010/main" val="24993007"/>
              </p:ext>
            </p:extLst>
          </p:nvPr>
        </p:nvGraphicFramePr>
        <p:xfrm>
          <a:off x="884736" y="1458662"/>
          <a:ext cx="10242068" cy="2776285"/>
        </p:xfrm>
        <a:graphic>
          <a:graphicData uri="http://schemas.openxmlformats.org/drawingml/2006/table">
            <a:tbl>
              <a:tblPr firstRow="1" bandRow="1">
                <a:effectLst/>
                <a:tableStyleId>{5C22544A-7EE6-4342-B048-85BDC9FD1C3A}</a:tableStyleId>
              </a:tblPr>
              <a:tblGrid>
                <a:gridCol w="2560517">
                  <a:extLst>
                    <a:ext uri="{9D8B030D-6E8A-4147-A177-3AD203B41FA5}">
                      <a16:colId xmlns:a16="http://schemas.microsoft.com/office/drawing/2014/main" val="3453130657"/>
                    </a:ext>
                  </a:extLst>
                </a:gridCol>
                <a:gridCol w="2560517">
                  <a:extLst>
                    <a:ext uri="{9D8B030D-6E8A-4147-A177-3AD203B41FA5}">
                      <a16:colId xmlns:a16="http://schemas.microsoft.com/office/drawing/2014/main" val="20001"/>
                    </a:ext>
                  </a:extLst>
                </a:gridCol>
                <a:gridCol w="2560517">
                  <a:extLst>
                    <a:ext uri="{9D8B030D-6E8A-4147-A177-3AD203B41FA5}">
                      <a16:colId xmlns:a16="http://schemas.microsoft.com/office/drawing/2014/main" val="20002"/>
                    </a:ext>
                  </a:extLst>
                </a:gridCol>
                <a:gridCol w="2560517">
                  <a:extLst>
                    <a:ext uri="{9D8B030D-6E8A-4147-A177-3AD203B41FA5}">
                      <a16:colId xmlns:a16="http://schemas.microsoft.com/office/drawing/2014/main" val="20003"/>
                    </a:ext>
                  </a:extLst>
                </a:gridCol>
              </a:tblGrid>
              <a:tr h="490285">
                <a:tc>
                  <a:txBody>
                    <a:bodyPr/>
                    <a:lstStyle/>
                    <a:p>
                      <a:r>
                        <a:rPr lang="en-GB" sz="2000">
                          <a:solidFill>
                            <a:schemeClr val="tx1"/>
                          </a:solidFill>
                          <a:latin typeface="Calibri" panose="020F0502020204030204" pitchFamily="34" charset="0"/>
                          <a:cs typeface="Calibri" panose="020F0502020204030204" pitchFamily="34" charset="0"/>
                        </a:rPr>
                        <a:t>Crops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latin typeface="Calibri" panose="020F0502020204030204" pitchFamily="34" charset="0"/>
                          <a:cs typeface="Calibri" panose="020F0502020204030204" pitchFamily="34" charset="0"/>
                        </a:rPr>
                        <a:t>Area, thousand 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latin typeface="Calibri" panose="020F0502020204030204" pitchFamily="34" charset="0"/>
                          <a:cs typeface="Calibri" panose="020F0502020204030204" pitchFamily="34" charset="0"/>
                        </a:rPr>
                        <a:t>Total nitrogen, 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latin typeface="Calibri" panose="020F0502020204030204" pitchFamily="34" charset="0"/>
                          <a:cs typeface="Calibri" panose="020F0502020204030204" pitchFamily="34" charset="0"/>
                        </a:rPr>
                        <a:t>Biological nitrogen, 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74187108"/>
                  </a:ext>
                </a:extLst>
              </a:tr>
              <a:tr h="370840">
                <a:tc>
                  <a:txBody>
                    <a:bodyPr/>
                    <a:lstStyle/>
                    <a:p>
                      <a:pPr algn="just">
                        <a:lnSpc>
                          <a:spcPct val="115000"/>
                        </a:lnSpc>
                        <a:spcAft>
                          <a:spcPts val="1000"/>
                        </a:spcAft>
                      </a:pPr>
                      <a:r>
                        <a:rPr lang="en-GB" sz="2400">
                          <a:effectLst/>
                          <a:latin typeface="Calibri" panose="020F0502020204030204" pitchFamily="34" charset="0"/>
                          <a:ea typeface="Calibri" panose="020F0502020204030204" pitchFamily="34" charset="0"/>
                          <a:cs typeface="Calibri" panose="020F0502020204030204" pitchFamily="34" charset="0"/>
                        </a:rPr>
                        <a:t>Legumes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a:effectLst/>
                          <a:latin typeface="Calibri" panose="020F0502020204030204" pitchFamily="34" charset="0"/>
                          <a:ea typeface="Calibri" panose="020F0502020204030204" pitchFamily="34" charset="0"/>
                          <a:cs typeface="Calibri" panose="020F0502020204030204" pitchFamily="34" charset="0"/>
                        </a:rPr>
                        <a:t>2,169.56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331.2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a:effectLst/>
                          <a:latin typeface="Calibri" panose="020F0502020204030204" pitchFamily="34" charset="0"/>
                          <a:ea typeface="Calibri" panose="020F0502020204030204" pitchFamily="34" charset="0"/>
                          <a:cs typeface="Calibri" panose="020F0502020204030204" pitchFamily="34" charset="0"/>
                        </a:rPr>
                        <a:t>198.7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680149"/>
                  </a:ext>
                </a:extLst>
              </a:tr>
              <a:tr h="370840">
                <a:tc>
                  <a:txBody>
                    <a:bodyPr/>
                    <a:lstStyle/>
                    <a:p>
                      <a:pPr algn="just">
                        <a:lnSpc>
                          <a:spcPct val="115000"/>
                        </a:lnSpc>
                        <a:spcAft>
                          <a:spcPts val="1000"/>
                        </a:spcAft>
                      </a:pPr>
                      <a:r>
                        <a:rPr lang="en-GB" sz="2400">
                          <a:effectLst/>
                          <a:latin typeface="Calibri" panose="020F0502020204030204" pitchFamily="34" charset="0"/>
                          <a:ea typeface="Calibri" panose="020F0502020204030204" pitchFamily="34" charset="0"/>
                          <a:cs typeface="Calibri" panose="020F0502020204030204" pitchFamily="34" charset="0"/>
                        </a:rPr>
                        <a:t>Soybean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a:effectLst/>
                          <a:latin typeface="Calibri" panose="020F0502020204030204" pitchFamily="34" charset="0"/>
                          <a:ea typeface="Calibri" panose="020F0502020204030204" pitchFamily="34" charset="0"/>
                          <a:cs typeface="Calibri" panose="020F0502020204030204" pitchFamily="34" charset="0"/>
                        </a:rPr>
                        <a:t>2,752.04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394.7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a:effectLst/>
                          <a:latin typeface="Calibri" panose="020F0502020204030204" pitchFamily="34" charset="0"/>
                          <a:ea typeface="Calibri" panose="020F0502020204030204" pitchFamily="34" charset="0"/>
                          <a:cs typeface="Calibri" panose="020F0502020204030204" pitchFamily="34" charset="0"/>
                        </a:rPr>
                        <a:t>236.8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576852"/>
                  </a:ext>
                </a:extLst>
              </a:tr>
              <a:tr h="370840">
                <a:tc>
                  <a:txBody>
                    <a:bodyPr/>
                    <a:lstStyle/>
                    <a:p>
                      <a:r>
                        <a:rPr lang="en-GB" sz="2400">
                          <a:latin typeface="Calibri" panose="020F0502020204030204" pitchFamily="34" charset="0"/>
                          <a:cs typeface="Calibri" panose="020F0502020204030204" pitchFamily="34" charset="0"/>
                        </a:rPr>
                        <a:t>Annual grasses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3,197.0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119.2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77.2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4706384"/>
                  </a:ext>
                </a:extLst>
              </a:tr>
              <a:tr h="370840">
                <a:tc>
                  <a:txBody>
                    <a:bodyPr/>
                    <a:lstStyle/>
                    <a:p>
                      <a:r>
                        <a:rPr lang="en-GB" sz="2400">
                          <a:latin typeface="Calibri" panose="020F0502020204030204" pitchFamily="34" charset="0"/>
                          <a:cs typeface="Calibri" panose="020F0502020204030204" pitchFamily="34" charset="0"/>
                        </a:rPr>
                        <a:t>Perennial grasses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8,410.0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732.5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512.8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499509"/>
                  </a:ext>
                </a:extLst>
              </a:tr>
              <a:tr h="370840">
                <a:tc>
                  <a:txBody>
                    <a:bodyPr/>
                    <a:lstStyle/>
                    <a:p>
                      <a:pPr algn="r"/>
                      <a:r>
                        <a:rPr lang="en-GB" sz="2400">
                          <a:latin typeface="Calibri" panose="020F0502020204030204" pitchFamily="34" charset="0"/>
                          <a:cs typeface="Calibri" panose="020F050202020403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solidFill>
                            <a:schemeClr val="dk1"/>
                          </a:solidFill>
                          <a:effectLst/>
                          <a:latin typeface="Calibri" panose="020F0502020204030204" pitchFamily="34" charset="0"/>
                          <a:ea typeface="+mn-ea"/>
                          <a:cs typeface="Calibri" panose="020F0502020204030204" pitchFamily="34" charset="0"/>
                        </a:rPr>
                        <a:t>16,528.6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a:latin typeface="Calibri" panose="020F0502020204030204" pitchFamily="34" charset="0"/>
                          <a:cs typeface="Calibri" panose="020F0502020204030204" pitchFamily="34" charset="0"/>
                        </a:rPr>
                        <a:t>1,577.6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Calibri" panose="020F0502020204030204" pitchFamily="34" charset="0"/>
                          <a:cs typeface="Calibri" panose="020F0502020204030204" pitchFamily="34" charset="0"/>
                        </a:rPr>
                        <a:t>1,025.7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561427"/>
                  </a:ext>
                </a:extLst>
              </a:tr>
            </a:tbl>
          </a:graphicData>
        </a:graphic>
      </p:graphicFrame>
    </p:spTree>
    <p:extLst>
      <p:ext uri="{BB962C8B-B14F-4D97-AF65-F5344CB8AC3E}">
        <p14:creationId xmlns:p14="http://schemas.microsoft.com/office/powerpoint/2010/main" val="348288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761098" y="413251"/>
            <a:ext cx="10683340" cy="758825"/>
          </a:xfrm>
        </p:spPr>
        <p:txBody>
          <a:bodyPr anchor="b">
            <a:noAutofit/>
          </a:bodyPr>
          <a:lstStyle/>
          <a:p>
            <a:r>
              <a:rPr lang="en-GB" sz="2400"/>
              <a:t>Changes in total and biological nitrogen accumulation in legume biomass (main products, by-products and crop residues)</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11</a:t>
            </a:fld>
            <a:endParaRPr lang="en-GB" sz="2000" smtClean="0">
              <a:solidFill>
                <a:schemeClr val="bg1"/>
              </a:solidFill>
            </a:endParaRPr>
          </a:p>
        </p:txBody>
      </p:sp>
      <p:graphicFrame>
        <p:nvGraphicFramePr>
          <p:cNvPr id="22" name="Объект 7">
            <a:extLst>
              <a:ext uri="{FF2B5EF4-FFF2-40B4-BE49-F238E27FC236}">
                <a16:creationId xmlns:a16="http://schemas.microsoft.com/office/drawing/2014/main" id="{F1DA9797-EFE6-4782-A1D7-CC23D41368FE}"/>
              </a:ext>
            </a:extLst>
          </p:cNvPr>
          <p:cNvGraphicFramePr>
            <a:graphicFrameLocks noGrp="1"/>
          </p:cNvGraphicFramePr>
          <p:nvPr>
            <p:ph idx="1"/>
            <p:extLst>
              <p:ext uri="{D42A27DB-BD31-4B8C-83A1-F6EECF244321}">
                <p14:modId xmlns:p14="http://schemas.microsoft.com/office/powerpoint/2010/main" val="4074853120"/>
              </p:ext>
            </p:extLst>
          </p:nvPr>
        </p:nvGraphicFramePr>
        <p:xfrm>
          <a:off x="873216" y="1410108"/>
          <a:ext cx="10330590" cy="4374348"/>
        </p:xfrm>
        <a:graphic>
          <a:graphicData uri="http://schemas.openxmlformats.org/drawingml/2006/table">
            <a:tbl>
              <a:tblPr firstRow="1" firstCol="1" bandRow="1">
                <a:effectLst/>
                <a:tableStyleId>{5C22544A-7EE6-4342-B048-85BDC9FD1C3A}</a:tableStyleId>
              </a:tblPr>
              <a:tblGrid>
                <a:gridCol w="2089119">
                  <a:extLst>
                    <a:ext uri="{9D8B030D-6E8A-4147-A177-3AD203B41FA5}">
                      <a16:colId xmlns:a16="http://schemas.microsoft.com/office/drawing/2014/main" val="1907889771"/>
                    </a:ext>
                  </a:extLst>
                </a:gridCol>
                <a:gridCol w="1275090">
                  <a:extLst>
                    <a:ext uri="{9D8B030D-6E8A-4147-A177-3AD203B41FA5}">
                      <a16:colId xmlns:a16="http://schemas.microsoft.com/office/drawing/2014/main" val="2152943679"/>
                    </a:ext>
                  </a:extLst>
                </a:gridCol>
                <a:gridCol w="1024433">
                  <a:extLst>
                    <a:ext uri="{9D8B030D-6E8A-4147-A177-3AD203B41FA5}">
                      <a16:colId xmlns:a16="http://schemas.microsoft.com/office/drawing/2014/main" val="1550190787"/>
                    </a:ext>
                  </a:extLst>
                </a:gridCol>
                <a:gridCol w="1466435">
                  <a:extLst>
                    <a:ext uri="{9D8B030D-6E8A-4147-A177-3AD203B41FA5}">
                      <a16:colId xmlns:a16="http://schemas.microsoft.com/office/drawing/2014/main" val="1060932761"/>
                    </a:ext>
                  </a:extLst>
                </a:gridCol>
                <a:gridCol w="1299390">
                  <a:extLst>
                    <a:ext uri="{9D8B030D-6E8A-4147-A177-3AD203B41FA5}">
                      <a16:colId xmlns:a16="http://schemas.microsoft.com/office/drawing/2014/main" val="763935150"/>
                    </a:ext>
                  </a:extLst>
                </a:gridCol>
                <a:gridCol w="1397474">
                  <a:extLst>
                    <a:ext uri="{9D8B030D-6E8A-4147-A177-3AD203B41FA5}">
                      <a16:colId xmlns:a16="http://schemas.microsoft.com/office/drawing/2014/main" val="1744013431"/>
                    </a:ext>
                  </a:extLst>
                </a:gridCol>
                <a:gridCol w="1778649">
                  <a:extLst>
                    <a:ext uri="{9D8B030D-6E8A-4147-A177-3AD203B41FA5}">
                      <a16:colId xmlns:a16="http://schemas.microsoft.com/office/drawing/2014/main" val="2893963576"/>
                    </a:ext>
                  </a:extLst>
                </a:gridCol>
              </a:tblGrid>
              <a:tr h="363138">
                <a:tc rowSpan="3">
                  <a:txBody>
                    <a:bodyPr/>
                    <a:lstStyle/>
                    <a:p>
                      <a:pPr algn="ctr">
                        <a:lnSpc>
                          <a:spcPct val="107000"/>
                        </a:lnSpc>
                        <a:spcAft>
                          <a:spcPts val="800"/>
                        </a:spcAft>
                      </a:pPr>
                      <a:r>
                        <a:rPr lang="en-GB" sz="2000" b="1">
                          <a:solidFill>
                            <a:schemeClr val="tx1"/>
                          </a:solidFill>
                          <a:effectLst/>
                          <a:latin typeface="Calibri" panose="020F0502020204030204" pitchFamily="34" charset="0"/>
                          <a:cs typeface="Calibri" panose="020F0502020204030204" pitchFamily="34" charset="0"/>
                        </a:rPr>
                        <a:t>Crops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07000"/>
                        </a:lnSpc>
                        <a:spcAft>
                          <a:spcPts val="800"/>
                        </a:spcAft>
                      </a:pPr>
                      <a:r>
                        <a:rPr lang="en-GB" sz="2000" b="1">
                          <a:solidFill>
                            <a:schemeClr val="tx1"/>
                          </a:solidFill>
                          <a:effectLst/>
                          <a:latin typeface="Calibri" panose="020F0502020204030204" pitchFamily="34" charset="0"/>
                          <a:cs typeface="Calibri" panose="020F0502020204030204" pitchFamily="34" charset="0"/>
                        </a:rPr>
                        <a:t>Total nitrogen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tc gridSpan="3">
                  <a:txBody>
                    <a:bodyPr/>
                    <a:lstStyle/>
                    <a:p>
                      <a:pPr algn="ctr">
                        <a:lnSpc>
                          <a:spcPct val="107000"/>
                        </a:lnSpc>
                        <a:spcAft>
                          <a:spcPts val="800"/>
                        </a:spcAft>
                      </a:pPr>
                      <a:r>
                        <a:rPr lang="en-GB" sz="2000" b="1">
                          <a:solidFill>
                            <a:schemeClr val="tx1"/>
                          </a:solidFill>
                          <a:effectLst/>
                          <a:latin typeface="Calibri" panose="020F0502020204030204" pitchFamily="34" charset="0"/>
                          <a:cs typeface="Calibri" panose="020F0502020204030204" pitchFamily="34" charset="0"/>
                        </a:rPr>
                        <a:t>Biological nitrogen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pPr algn="l" rtl="0">
                        <a:lnSpc>
                          <a:spcPct val="107000"/>
                        </a:lnSpc>
                        <a:spcAft>
                          <a:spcPts val="800"/>
                        </a:spcAft>
                      </a:pP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051879385"/>
                  </a:ext>
                </a:extLst>
              </a:tr>
              <a:tr h="266521">
                <a:tc vMerge="1">
                  <a:txBody>
                    <a:bodyPr/>
                    <a:lstStyle/>
                    <a:p>
                      <a:endParaRPr lang="ru-RU"/>
                    </a:p>
                  </a:txBody>
                  <a:tcPr/>
                </a:tc>
                <a:tc rowSpan="2">
                  <a:txBody>
                    <a:bodyPr/>
                    <a:lstStyle/>
                    <a:p>
                      <a:pPr algn="ctr">
                        <a:lnSpc>
                          <a:spcPct val="107000"/>
                        </a:lnSpc>
                        <a:spcAft>
                          <a:spcPts val="0"/>
                        </a:spcAft>
                      </a:pPr>
                      <a:r>
                        <a:rPr lang="en-GB" sz="1800" b="0">
                          <a:effectLst/>
                          <a:latin typeface="Calibri" panose="020F0502020204030204" pitchFamily="34" charset="0"/>
                          <a:cs typeface="Calibri" panose="020F0502020204030204" pitchFamily="34" charset="0"/>
                        </a:rPr>
                        <a:t>2005–2010, 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lnSpc>
                          <a:spcPct val="107000"/>
                        </a:lnSpc>
                        <a:spcAft>
                          <a:spcPts val="0"/>
                        </a:spcAft>
                      </a:pPr>
                      <a:r>
                        <a:rPr lang="en-GB" sz="1800" b="0">
                          <a:effectLst/>
                          <a:latin typeface="Calibri" panose="020F0502020204030204" pitchFamily="34" charset="0"/>
                          <a:ea typeface="Calibri" panose="020F0502020204030204" pitchFamily="34" charset="0"/>
                          <a:cs typeface="Calibri" panose="020F0502020204030204" pitchFamily="34" charset="0"/>
                        </a:rPr>
                        <a:t>2016–2020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l" rtl="0">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lnSpc>
                          <a:spcPct val="107000"/>
                        </a:lnSpc>
                        <a:spcAft>
                          <a:spcPts val="0"/>
                        </a:spcAft>
                      </a:pPr>
                      <a:r>
                        <a:rPr lang="en-GB" sz="1800" b="0">
                          <a:effectLst/>
                          <a:latin typeface="Calibri" panose="020F0502020204030204" pitchFamily="34" charset="0"/>
                          <a:cs typeface="Calibri" panose="020F0502020204030204" pitchFamily="34" charset="0"/>
                        </a:rPr>
                        <a:t>2005–2010, 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lnSpc>
                          <a:spcPct val="107000"/>
                        </a:lnSpc>
                        <a:spcAft>
                          <a:spcPts val="0"/>
                        </a:spcAft>
                      </a:pPr>
                      <a:r>
                        <a:rPr lang="en-GB" sz="1800" b="0">
                          <a:effectLst/>
                          <a:latin typeface="Calibri" panose="020F0502020204030204" pitchFamily="34" charset="0"/>
                          <a:cs typeface="Calibri" panose="020F0502020204030204" pitchFamily="34" charset="0"/>
                        </a:rPr>
                        <a:t>2016–2020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l" rtl="0">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88176825"/>
                  </a:ext>
                </a:extLst>
              </a:tr>
              <a:tr h="284255">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en-GB" sz="1800" b="0">
                          <a:effectLst/>
                          <a:latin typeface="Calibri" panose="020F0502020204030204" pitchFamily="34" charset="0"/>
                          <a:ea typeface="Calibri" panose="020F0502020204030204" pitchFamily="34" charset="0"/>
                          <a:cs typeface="Calibri" panose="020F0502020204030204" pitchFamily="34" charset="0"/>
                        </a:rPr>
                        <a:t>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b="0">
                          <a:effectLst/>
                          <a:latin typeface="Calibri" panose="020F0502020204030204" pitchFamily="34" charset="0"/>
                          <a:ea typeface="Calibri" panose="020F0502020204030204" pitchFamily="34" charset="0"/>
                          <a:cs typeface="Calibri" panose="020F0502020204030204" pitchFamily="34" charset="0"/>
                        </a:rPr>
                        <a:t>vs 2005–2010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ru-RU"/>
                    </a:p>
                  </a:txBody>
                  <a:tcPr/>
                </a:tc>
                <a:tc>
                  <a:txBody>
                    <a:bodyPr/>
                    <a:lstStyle/>
                    <a:p>
                      <a:pPr algn="ctr">
                        <a:lnSpc>
                          <a:spcPct val="107000"/>
                        </a:lnSpc>
                        <a:spcAft>
                          <a:spcPts val="0"/>
                        </a:spcAft>
                      </a:pPr>
                      <a:r>
                        <a:rPr lang="en-GB" sz="1800" b="0">
                          <a:effectLst/>
                          <a:latin typeface="Calibri" panose="020F0502020204030204" pitchFamily="34" charset="0"/>
                          <a:ea typeface="Calibri" panose="020F0502020204030204" pitchFamily="34" charset="0"/>
                          <a:cs typeface="Calibri" panose="020F0502020204030204" pitchFamily="34" charset="0"/>
                        </a:rPr>
                        <a:t>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400" b="0">
                          <a:effectLst/>
                          <a:latin typeface="Calibri" panose="020F0502020204030204" pitchFamily="34" charset="0"/>
                          <a:ea typeface="Calibri" panose="020F0502020204030204" pitchFamily="34" charset="0"/>
                          <a:cs typeface="Calibri" panose="020F0502020204030204" pitchFamily="34" charset="0"/>
                        </a:rPr>
                        <a:t>vs 2005–2010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619478"/>
                  </a:ext>
                </a:extLst>
              </a:tr>
              <a:tr h="462126">
                <a:tc>
                  <a:txBody>
                    <a:bodyPr/>
                    <a:lstStyle/>
                    <a:p>
                      <a:pPr>
                        <a:lnSpc>
                          <a:spcPct val="107000"/>
                        </a:lnSpc>
                        <a:spcAft>
                          <a:spcPts val="800"/>
                        </a:spcAft>
                      </a:pPr>
                      <a:r>
                        <a:rPr lang="en-GB" sz="2000" b="1">
                          <a:solidFill>
                            <a:schemeClr val="tx1"/>
                          </a:solidFill>
                          <a:effectLst/>
                          <a:latin typeface="Calibri" panose="020F0502020204030204" pitchFamily="34" charset="0"/>
                          <a:cs typeface="Calibri" panose="020F0502020204030204" pitchFamily="34" charset="0"/>
                        </a:rPr>
                        <a:t>Legumes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155.7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311.2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1.99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77.9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198.7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2.55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7505144"/>
                  </a:ext>
                </a:extLst>
              </a:tr>
              <a:tr h="462126">
                <a:tc>
                  <a:txBody>
                    <a:bodyPr/>
                    <a:lstStyle/>
                    <a:p>
                      <a:pPr>
                        <a:lnSpc>
                          <a:spcPct val="107000"/>
                        </a:lnSpc>
                        <a:spcAft>
                          <a:spcPts val="800"/>
                        </a:spcAft>
                      </a:pPr>
                      <a:r>
                        <a:rPr lang="en-GB" sz="2000" b="1">
                          <a:solidFill>
                            <a:schemeClr val="tx1"/>
                          </a:solidFill>
                          <a:effectLst/>
                          <a:latin typeface="Calibri" panose="020F0502020204030204" pitchFamily="34" charset="0"/>
                          <a:cs typeface="Calibri" panose="020F0502020204030204" pitchFamily="34" charset="0"/>
                        </a:rPr>
                        <a:t>Soybean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135.4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394.7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2.92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81.3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236.8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2.91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87395681"/>
                  </a:ext>
                </a:extLst>
              </a:tr>
              <a:tr h="848437">
                <a:tc>
                  <a:txBody>
                    <a:bodyPr/>
                    <a:lstStyle/>
                    <a:p>
                      <a:pPr>
                        <a:lnSpc>
                          <a:spcPct val="107000"/>
                        </a:lnSpc>
                        <a:spcAft>
                          <a:spcPts val="800"/>
                        </a:spcAft>
                      </a:pPr>
                      <a:r>
                        <a:rPr lang="en-GB" sz="2000" b="1">
                          <a:solidFill>
                            <a:schemeClr val="tx1"/>
                          </a:solidFill>
                          <a:effectLst/>
                          <a:latin typeface="Calibri" panose="020F0502020204030204" pitchFamily="34" charset="0"/>
                          <a:cs typeface="Calibri" panose="020F0502020204030204" pitchFamily="34" charset="0"/>
                        </a:rPr>
                        <a:t>Annual grasses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129.8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119.2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0.92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81.8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77.4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0.58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65291010"/>
                  </a:ext>
                </a:extLst>
              </a:tr>
              <a:tr h="727275">
                <a:tc>
                  <a:txBody>
                    <a:bodyPr/>
                    <a:lstStyle/>
                    <a:p>
                      <a:pPr>
                        <a:lnSpc>
                          <a:spcPct val="107000"/>
                        </a:lnSpc>
                        <a:spcAft>
                          <a:spcPts val="800"/>
                        </a:spcAft>
                      </a:pPr>
                      <a:r>
                        <a:rPr lang="en-GB" sz="2000" b="1">
                          <a:solidFill>
                            <a:schemeClr val="tx1"/>
                          </a:solidFill>
                          <a:effectLst/>
                          <a:latin typeface="Calibri" panose="020F0502020204030204" pitchFamily="34" charset="0"/>
                          <a:cs typeface="Calibri" panose="020F0502020204030204" pitchFamily="34" charset="0"/>
                        </a:rPr>
                        <a:t>Perennial grasses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446.0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732.5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1.64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303.3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512.8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1.69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75283343"/>
                  </a:ext>
                </a:extLst>
              </a:tr>
              <a:tr h="462126">
                <a:tc>
                  <a:txBody>
                    <a:bodyPr/>
                    <a:lstStyle/>
                    <a:p>
                      <a:pPr algn="r">
                        <a:lnSpc>
                          <a:spcPct val="107000"/>
                        </a:lnSpc>
                        <a:spcAft>
                          <a:spcPts val="800"/>
                        </a:spcAft>
                      </a:pPr>
                      <a:r>
                        <a:rPr lang="en-GB" sz="2400" b="0">
                          <a:solidFill>
                            <a:schemeClr val="tx1"/>
                          </a:solidFill>
                          <a:effectLst/>
                          <a:latin typeface="Calibri" panose="020F0502020204030204" pitchFamily="34" charset="0"/>
                          <a:cs typeface="Calibri" panose="020F0502020204030204" pitchFamily="34" charset="0"/>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866.9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1800" b="0">
                          <a:solidFill>
                            <a:schemeClr val="tx1"/>
                          </a:solidFill>
                          <a:effectLst/>
                          <a:latin typeface="Calibri" panose="020F0502020204030204" pitchFamily="34" charset="0"/>
                          <a:ea typeface="Calibri" panose="020F0502020204030204" pitchFamily="34" charset="0"/>
                          <a:cs typeface="Calibri" panose="020F0502020204030204" pitchFamily="34" charset="0"/>
                        </a:rPr>
                        <a:t>1,577.6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1.82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544.3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cs typeface="Calibri" panose="020F0502020204030204" pitchFamily="34" charset="0"/>
                        </a:rPr>
                        <a:t>1,025.7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2000" b="0">
                          <a:solidFill>
                            <a:schemeClr val="tx1"/>
                          </a:solidFill>
                          <a:effectLst/>
                          <a:latin typeface="Calibri" panose="020F0502020204030204" pitchFamily="34" charset="0"/>
                          <a:ea typeface="Calibri" panose="020F0502020204030204" pitchFamily="34" charset="0"/>
                          <a:cs typeface="Calibri" panose="020F0502020204030204" pitchFamily="34" charset="0"/>
                        </a:rPr>
                        <a:t>1.88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05907919"/>
                  </a:ext>
                </a:extLst>
              </a:tr>
              <a:tr h="462126">
                <a:tc gridSpan="7">
                  <a:txBody>
                    <a:bodyPr/>
                    <a:lstStyle/>
                    <a:p>
                      <a:pPr algn="just">
                        <a:lnSpc>
                          <a:spcPct val="107000"/>
                        </a:lnSpc>
                        <a:spcAft>
                          <a:spcPts val="800"/>
                        </a:spcAft>
                      </a:pPr>
                      <a:r>
                        <a:rPr lang="en-GB" sz="1400" baseline="30000" dirty="0">
                          <a:solidFill>
                            <a:schemeClr val="tx1"/>
                          </a:solidFill>
                          <a:effectLst/>
                          <a:latin typeface="Times New Roman" panose="02020603050405020304" pitchFamily="18" charset="0"/>
                          <a:cs typeface="Times New Roman" panose="02020603050405020304" pitchFamily="18" charset="0"/>
                        </a:rPr>
                        <a:t>1</a:t>
                      </a:r>
                      <a:r>
                        <a:rPr lang="en-GB" sz="1400" dirty="0">
                          <a:solidFill>
                            <a:schemeClr val="tx1"/>
                          </a:solidFill>
                          <a:effectLst/>
                          <a:latin typeface="Times New Roman" panose="02020603050405020304" pitchFamily="18" charset="0"/>
                          <a:cs typeface="Times New Roman" panose="02020603050405020304" pitchFamily="18" charset="0"/>
                        </a:rPr>
                        <a:t> given the 50% share of legumes.</a:t>
                      </a:r>
                    </a:p>
                  </a:txBody>
                  <a:tcPr marL="68580" marR="68580" marT="0" marB="0">
                    <a:lnT w="12700" cap="flat" cmpd="sng" algn="ctr">
                      <a:solidFill>
                        <a:schemeClr val="tx1"/>
                      </a:solidFill>
                      <a:prstDash val="solid"/>
                      <a:round/>
                      <a:headEnd type="none" w="med" len="med"/>
                      <a:tailEnd type="none" w="med" len="med"/>
                    </a:lnT>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rtl="0">
                        <a:lnSpc>
                          <a:spcPct val="107000"/>
                        </a:lnSpc>
                        <a:spcAft>
                          <a:spcPts val="8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778277573"/>
                  </a:ext>
                </a:extLst>
              </a:tr>
            </a:tbl>
          </a:graphicData>
        </a:graphic>
      </p:graphicFrame>
    </p:spTree>
    <p:extLst>
      <p:ext uri="{BB962C8B-B14F-4D97-AF65-F5344CB8AC3E}">
        <p14:creationId xmlns:p14="http://schemas.microsoft.com/office/powerpoint/2010/main" val="118079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86226" y="422876"/>
            <a:ext cx="10020300" cy="758825"/>
          </a:xfrm>
        </p:spPr>
        <p:txBody>
          <a:bodyPr anchor="b">
            <a:noAutofit/>
          </a:bodyPr>
          <a:lstStyle/>
          <a:p>
            <a:r>
              <a:rPr lang="en-GB"/>
              <a:t>Economic and environmental effect of the use of biological nitrogen in Russia’s agriculture</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12</a:t>
            </a:fld>
            <a:endParaRPr lang="en-GB" sz="2000" smtClean="0">
              <a:solidFill>
                <a:schemeClr val="bg1"/>
              </a:solidFill>
            </a:endParaRPr>
          </a:p>
        </p:txBody>
      </p:sp>
      <p:sp>
        <p:nvSpPr>
          <p:cNvPr id="7" name="Объект 2">
            <a:extLst>
              <a:ext uri="{FF2B5EF4-FFF2-40B4-BE49-F238E27FC236}">
                <a16:creationId xmlns:a16="http://schemas.microsoft.com/office/drawing/2014/main" id="{27FA5E03-690B-4615-8159-2615EC51CE3D}"/>
              </a:ext>
            </a:extLst>
          </p:cNvPr>
          <p:cNvSpPr>
            <a:spLocks noGrp="1"/>
          </p:cNvSpPr>
          <p:nvPr>
            <p:ph idx="1"/>
          </p:nvPr>
        </p:nvSpPr>
        <p:spPr>
          <a:xfrm>
            <a:off x="957336" y="1589861"/>
            <a:ext cx="10230852" cy="4327862"/>
          </a:xfrm>
          <a:solidFill>
            <a:schemeClr val="bg1"/>
          </a:solidFill>
          <a:ln>
            <a:solidFill>
              <a:schemeClr val="bg1"/>
            </a:solidFill>
          </a:ln>
          <a:effectLst/>
          <a:scene3d>
            <a:camera prst="orthographicFront">
              <a:rot lat="0" lon="0" rev="0"/>
            </a:camera>
            <a:lightRig rig="chilly" dir="t">
              <a:rot lat="0" lon="0" rev="18480000"/>
            </a:lightRig>
          </a:scene3d>
          <a:sp3d prstMaterial="clear"/>
        </p:spPr>
        <p:txBody>
          <a:bodyPr>
            <a:normAutofit/>
          </a:bodyPr>
          <a:lstStyle/>
          <a:p>
            <a:r>
              <a:rPr lang="en-GB" sz="2000" b="1" dirty="0">
                <a:solidFill>
                  <a:schemeClr val="tx1"/>
                </a:solidFill>
                <a:latin typeface="+mn-lt"/>
              </a:rPr>
              <a:t>Plant protein production:</a:t>
            </a:r>
          </a:p>
          <a:p>
            <a:pPr marL="0" indent="0">
              <a:buNone/>
            </a:pPr>
            <a:r>
              <a:rPr lang="en-GB" sz="2000" dirty="0">
                <a:solidFill>
                  <a:schemeClr val="tx1"/>
                </a:solidFill>
                <a:latin typeface="+mn-lt"/>
              </a:rPr>
              <a:t>   from growing legumes: </a:t>
            </a:r>
            <a:r>
              <a:rPr lang="en-GB" sz="2000" b="1" dirty="0">
                <a:solidFill>
                  <a:schemeClr val="tx1"/>
                </a:solidFill>
                <a:latin typeface="+mn-lt"/>
              </a:rPr>
              <a:t>0.87 </a:t>
            </a:r>
            <a:r>
              <a:rPr lang="en-GB" sz="2000" b="1" dirty="0" err="1">
                <a:solidFill>
                  <a:schemeClr val="tx1"/>
                </a:solidFill>
                <a:latin typeface="+mn-lt"/>
              </a:rPr>
              <a:t>mt</a:t>
            </a:r>
            <a:r>
              <a:rPr lang="en-GB" sz="2000" dirty="0">
                <a:solidFill>
                  <a:schemeClr val="tx1"/>
                </a:solidFill>
                <a:latin typeface="+mn-lt"/>
              </a:rPr>
              <a:t>,</a:t>
            </a:r>
          </a:p>
          <a:p>
            <a:pPr marL="0" indent="0">
              <a:buNone/>
            </a:pPr>
            <a:r>
              <a:rPr lang="en-GB" sz="2000" dirty="0">
                <a:solidFill>
                  <a:schemeClr val="tx1"/>
                </a:solidFill>
                <a:latin typeface="+mn-lt"/>
              </a:rPr>
              <a:t>                                       from growing soybean: </a:t>
            </a:r>
            <a:r>
              <a:rPr lang="en-GB" sz="2000" b="1" dirty="0">
                <a:solidFill>
                  <a:schemeClr val="tx1"/>
                </a:solidFill>
                <a:latin typeface="+mn-lt"/>
              </a:rPr>
              <a:t>1.02 </a:t>
            </a:r>
            <a:r>
              <a:rPr lang="en-GB" sz="2000" b="1" dirty="0" err="1">
                <a:solidFill>
                  <a:schemeClr val="tx1"/>
                </a:solidFill>
                <a:latin typeface="+mn-lt"/>
              </a:rPr>
              <a:t>mt</a:t>
            </a:r>
            <a:r>
              <a:rPr lang="en-GB" sz="2000" dirty="0">
                <a:solidFill>
                  <a:schemeClr val="tx1"/>
                </a:solidFill>
                <a:latin typeface="+mn-lt"/>
              </a:rPr>
              <a:t>,</a:t>
            </a:r>
          </a:p>
          <a:p>
            <a:pPr marL="0" indent="0">
              <a:buNone/>
            </a:pPr>
            <a:r>
              <a:rPr lang="en-GB" sz="2000" dirty="0">
                <a:solidFill>
                  <a:schemeClr val="tx1"/>
                </a:solidFill>
                <a:latin typeface="+mn-lt"/>
              </a:rPr>
              <a:t>   from growing annual and perennial grasses: </a:t>
            </a:r>
            <a:r>
              <a:rPr lang="en-GB" sz="2000" b="1" dirty="0">
                <a:solidFill>
                  <a:schemeClr val="tx1"/>
                </a:solidFill>
                <a:latin typeface="+mn-lt"/>
              </a:rPr>
              <a:t>2.53 </a:t>
            </a:r>
            <a:r>
              <a:rPr lang="en-GB" sz="2000" b="1" dirty="0" err="1">
                <a:solidFill>
                  <a:schemeClr val="tx1"/>
                </a:solidFill>
                <a:latin typeface="+mn-lt"/>
              </a:rPr>
              <a:t>mt</a:t>
            </a:r>
            <a:r>
              <a:rPr lang="en-GB" sz="2000" dirty="0">
                <a:solidFill>
                  <a:schemeClr val="tx1"/>
                </a:solidFill>
                <a:latin typeface="+mn-lt"/>
              </a:rPr>
              <a:t>,</a:t>
            </a:r>
          </a:p>
          <a:p>
            <a:pPr marL="0" indent="0">
              <a:buNone/>
            </a:pPr>
            <a:r>
              <a:rPr lang="en-GB" sz="2000" dirty="0">
                <a:solidFill>
                  <a:schemeClr val="tx1"/>
                </a:solidFill>
                <a:latin typeface="+mn-lt"/>
              </a:rPr>
              <a:t>                                                                             </a:t>
            </a:r>
            <a:r>
              <a:rPr lang="en-GB" sz="2000" b="1" dirty="0">
                <a:solidFill>
                  <a:schemeClr val="tx1"/>
                </a:solidFill>
                <a:latin typeface="+mn-lt"/>
              </a:rPr>
              <a:t>total: 4.42 </a:t>
            </a:r>
            <a:r>
              <a:rPr lang="en-GB" sz="2000" b="1" dirty="0" err="1">
                <a:solidFill>
                  <a:schemeClr val="tx1"/>
                </a:solidFill>
                <a:latin typeface="+mn-lt"/>
              </a:rPr>
              <a:t>mt.</a:t>
            </a:r>
            <a:endParaRPr lang="en-GB" sz="2000" b="1" dirty="0">
              <a:solidFill>
                <a:schemeClr val="tx1"/>
              </a:solidFill>
              <a:latin typeface="+mn-lt"/>
            </a:endParaRPr>
          </a:p>
          <a:p>
            <a:r>
              <a:rPr lang="en-GB" sz="2000" dirty="0">
                <a:solidFill>
                  <a:schemeClr val="tx1"/>
                </a:solidFill>
                <a:latin typeface="+mn-lt"/>
              </a:rPr>
              <a:t>The use of biological nitrogen in agriculture (</a:t>
            </a:r>
            <a:r>
              <a:rPr lang="en-GB" sz="2000" b="1" dirty="0">
                <a:solidFill>
                  <a:schemeClr val="tx1"/>
                </a:solidFill>
                <a:latin typeface="+mn-lt"/>
              </a:rPr>
              <a:t>1,025.7 </a:t>
            </a:r>
            <a:r>
              <a:rPr lang="en-GB" sz="2000" b="1" dirty="0" err="1">
                <a:solidFill>
                  <a:schemeClr val="tx1"/>
                </a:solidFill>
                <a:latin typeface="+mn-lt"/>
              </a:rPr>
              <a:t>kt</a:t>
            </a:r>
            <a:r>
              <a:rPr lang="en-GB" sz="2000" dirty="0">
                <a:solidFill>
                  <a:schemeClr val="tx1"/>
                </a:solidFill>
                <a:latin typeface="+mn-lt"/>
              </a:rPr>
              <a:t>) equals the application of </a:t>
            </a:r>
            <a:r>
              <a:rPr lang="en-GB" sz="2000" b="1" dirty="0">
                <a:solidFill>
                  <a:schemeClr val="tx1"/>
                </a:solidFill>
                <a:latin typeface="+mn-lt"/>
              </a:rPr>
              <a:t>3.01 </a:t>
            </a:r>
            <a:r>
              <a:rPr lang="en-GB" sz="2000" b="1" dirty="0" err="1">
                <a:solidFill>
                  <a:schemeClr val="tx1"/>
                </a:solidFill>
                <a:latin typeface="+mn-lt"/>
              </a:rPr>
              <a:t>mt</a:t>
            </a:r>
            <a:r>
              <a:rPr lang="en-GB" sz="2000" dirty="0">
                <a:solidFill>
                  <a:schemeClr val="tx1"/>
                </a:solidFill>
                <a:latin typeface="+mn-lt"/>
              </a:rPr>
              <a:t> of ammonium nitrate on a nutrient basis. In value terms, it amounts to </a:t>
            </a:r>
            <a:r>
              <a:rPr lang="en-GB" sz="2000" b="1" dirty="0">
                <a:solidFill>
                  <a:schemeClr val="tx1"/>
                </a:solidFill>
                <a:latin typeface="+mn-lt"/>
              </a:rPr>
              <a:t>RUB 59.0 </a:t>
            </a:r>
            <a:r>
              <a:rPr lang="en-GB" sz="2000" b="1" dirty="0" err="1">
                <a:solidFill>
                  <a:schemeClr val="tx1"/>
                </a:solidFill>
                <a:latin typeface="+mn-lt"/>
              </a:rPr>
              <a:t>bln</a:t>
            </a:r>
            <a:r>
              <a:rPr lang="en-GB" sz="2000" dirty="0">
                <a:solidFill>
                  <a:schemeClr val="tx1"/>
                </a:solidFill>
                <a:latin typeface="+mn-lt"/>
              </a:rPr>
              <a:t>. </a:t>
            </a:r>
          </a:p>
          <a:p>
            <a:r>
              <a:rPr lang="en-GB" sz="2000" dirty="0">
                <a:solidFill>
                  <a:schemeClr val="tx1"/>
                </a:solidFill>
                <a:latin typeface="+mn-lt"/>
              </a:rPr>
              <a:t>Fuel equivalent savings amount to </a:t>
            </a:r>
            <a:r>
              <a:rPr lang="en-GB" sz="2000" b="1" dirty="0">
                <a:solidFill>
                  <a:schemeClr val="tx1"/>
                </a:solidFill>
                <a:latin typeface="+mn-lt"/>
              </a:rPr>
              <a:t>2.82 </a:t>
            </a:r>
            <a:r>
              <a:rPr lang="en-GB" sz="2000" b="1" dirty="0" err="1">
                <a:solidFill>
                  <a:schemeClr val="tx1"/>
                </a:solidFill>
                <a:latin typeface="+mn-lt"/>
              </a:rPr>
              <a:t>mt</a:t>
            </a:r>
            <a:r>
              <a:rPr lang="en-GB" sz="2000" dirty="0">
                <a:solidFill>
                  <a:schemeClr val="tx1"/>
                </a:solidFill>
                <a:latin typeface="+mn-lt"/>
              </a:rPr>
              <a:t> of ammonium nitrate equivalent.</a:t>
            </a:r>
            <a:r>
              <a:rPr lang="en-GB" sz="2000" b="1" dirty="0">
                <a:solidFill>
                  <a:schemeClr val="tx1"/>
                </a:solidFill>
                <a:latin typeface="+mn-lt"/>
              </a:rPr>
              <a:t> </a:t>
            </a:r>
          </a:p>
          <a:p>
            <a:r>
              <a:rPr lang="en-GB" sz="2000" dirty="0">
                <a:solidFill>
                  <a:schemeClr val="tx1"/>
                </a:solidFill>
                <a:latin typeface="+mn-lt"/>
              </a:rPr>
              <a:t>After legume harvesting, </a:t>
            </a:r>
            <a:r>
              <a:rPr lang="en-GB" sz="2000" b="1" dirty="0">
                <a:solidFill>
                  <a:schemeClr val="tx1"/>
                </a:solidFill>
                <a:latin typeface="+mn-lt"/>
              </a:rPr>
              <a:t>566.6 </a:t>
            </a:r>
            <a:r>
              <a:rPr lang="en-GB" sz="2000" b="1" dirty="0" err="1">
                <a:solidFill>
                  <a:schemeClr val="tx1"/>
                </a:solidFill>
                <a:latin typeface="+mn-lt"/>
              </a:rPr>
              <a:t>kt</a:t>
            </a:r>
            <a:r>
              <a:rPr lang="en-GB" sz="2000" dirty="0">
                <a:solidFill>
                  <a:schemeClr val="tx1"/>
                </a:solidFill>
                <a:latin typeface="+mn-lt"/>
              </a:rPr>
              <a:t> of biological nitrogen remains in the soil ready for consumption in the course of crop rotation. </a:t>
            </a:r>
          </a:p>
        </p:txBody>
      </p:sp>
    </p:spTree>
    <p:extLst>
      <p:ext uri="{BB962C8B-B14F-4D97-AF65-F5344CB8AC3E}">
        <p14:creationId xmlns:p14="http://schemas.microsoft.com/office/powerpoint/2010/main" val="360433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a:t>Average annual nitrogen balance in Russian agriculture (2016–2020), mt </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13</a:t>
            </a:fld>
            <a:endParaRPr lang="en-GB" sz="2000" smtClean="0">
              <a:solidFill>
                <a:schemeClr val="bg1"/>
              </a:solidFill>
            </a:endParaRPr>
          </a:p>
        </p:txBody>
      </p:sp>
      <p:graphicFrame>
        <p:nvGraphicFramePr>
          <p:cNvPr id="5" name="Объект 3">
            <a:extLst>
              <a:ext uri="{FF2B5EF4-FFF2-40B4-BE49-F238E27FC236}">
                <a16:creationId xmlns:a16="http://schemas.microsoft.com/office/drawing/2014/main" id="{512C7FA5-AC43-49EB-A18C-40BC5A14A047}"/>
              </a:ext>
            </a:extLst>
          </p:cNvPr>
          <p:cNvGraphicFramePr>
            <a:graphicFrameLocks noGrp="1"/>
          </p:cNvGraphicFramePr>
          <p:nvPr>
            <p:ph idx="1"/>
            <p:extLst>
              <p:ext uri="{D42A27DB-BD31-4B8C-83A1-F6EECF244321}">
                <p14:modId xmlns:p14="http://schemas.microsoft.com/office/powerpoint/2010/main" val="4025063176"/>
              </p:ext>
            </p:extLst>
          </p:nvPr>
        </p:nvGraphicFramePr>
        <p:xfrm>
          <a:off x="909916" y="1342023"/>
          <a:ext cx="10293890" cy="4475745"/>
        </p:xfrm>
        <a:graphic>
          <a:graphicData uri="http://schemas.openxmlformats.org/drawingml/2006/table">
            <a:tbl>
              <a:tblPr firstRow="1" bandRow="1">
                <a:effectLst/>
                <a:tableStyleId>{5C22544A-7EE6-4342-B048-85BDC9FD1C3A}</a:tableStyleId>
              </a:tblPr>
              <a:tblGrid>
                <a:gridCol w="3431297">
                  <a:extLst>
                    <a:ext uri="{9D8B030D-6E8A-4147-A177-3AD203B41FA5}">
                      <a16:colId xmlns:a16="http://schemas.microsoft.com/office/drawing/2014/main" val="20000"/>
                    </a:ext>
                  </a:extLst>
                </a:gridCol>
                <a:gridCol w="3619974">
                  <a:extLst>
                    <a:ext uri="{9D8B030D-6E8A-4147-A177-3AD203B41FA5}">
                      <a16:colId xmlns:a16="http://schemas.microsoft.com/office/drawing/2014/main" val="20001"/>
                    </a:ext>
                  </a:extLst>
                </a:gridCol>
                <a:gridCol w="3242619">
                  <a:extLst>
                    <a:ext uri="{9D8B030D-6E8A-4147-A177-3AD203B41FA5}">
                      <a16:colId xmlns:a16="http://schemas.microsoft.com/office/drawing/2014/main" val="20002"/>
                    </a:ext>
                  </a:extLst>
                </a:gridCol>
              </a:tblGrid>
              <a:tr h="382506">
                <a:tc>
                  <a:txBody>
                    <a:bodyPr/>
                    <a:lstStyle/>
                    <a:p>
                      <a:pPr algn="ctr"/>
                      <a:r>
                        <a:rPr lang="en-GB" sz="2000">
                          <a:solidFill>
                            <a:schemeClr val="tx1"/>
                          </a:solidFill>
                        </a:rPr>
                        <a:t>Consumption</a:t>
                      </a:r>
                    </a:p>
                  </a:txBody>
                  <a:tcPr marL="74751" marR="74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a:solidFill>
                            <a:schemeClr val="tx1"/>
                          </a:solidFill>
                        </a:rPr>
                        <a:t>Uptake</a:t>
                      </a:r>
                    </a:p>
                  </a:txBody>
                  <a:tcPr marL="74751" marR="74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a:solidFill>
                            <a:schemeClr val="tx1"/>
                          </a:solidFill>
                        </a:rPr>
                        <a:t>Balance</a:t>
                      </a:r>
                    </a:p>
                  </a:txBody>
                  <a:tcPr marL="74751" marR="74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68412">
                <a:tc>
                  <a:txBody>
                    <a:bodyPr/>
                    <a:lstStyle/>
                    <a:p>
                      <a:pPr algn="ctr"/>
                      <a:r>
                        <a:rPr lang="en-GB" sz="2000">
                          <a:latin typeface="+mn-lt"/>
                          <a:cs typeface="Times New Roman" panose="02020603050405020304" pitchFamily="18" charset="0"/>
                        </a:rPr>
                        <a:t>1. Nitrogen accumulation in plant biomass (yield formation) </a:t>
                      </a:r>
                      <a:r>
                        <a:rPr lang="en-GB" sz="2000" b="1">
                          <a:latin typeface="+mn-lt"/>
                          <a:cs typeface="Times New Roman" panose="02020603050405020304" pitchFamily="18" charset="0"/>
                        </a:rPr>
                        <a:t>-5.38</a:t>
                      </a:r>
                    </a:p>
                  </a:txBody>
                  <a:tcPr marL="74751" marR="74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r>
                        <a:rPr lang="en-GB" sz="2000">
                          <a:latin typeface="+mn-lt"/>
                          <a:cs typeface="Times New Roman" panose="02020603050405020304" pitchFamily="18" charset="0"/>
                        </a:rPr>
                        <a:t>Mineral fertilizers </a:t>
                      </a:r>
                      <a:r>
                        <a:rPr lang="en-GB" sz="2000" b="1">
                          <a:latin typeface="+mn-lt"/>
                          <a:cs typeface="Times New Roman" panose="02020603050405020304" pitchFamily="18" charset="0"/>
                        </a:rPr>
                        <a:t>1.58</a:t>
                      </a:r>
                    </a:p>
                    <a:p>
                      <a:pPr algn="ctr"/>
                      <a:r>
                        <a:rPr lang="en-GB" sz="2000">
                          <a:latin typeface="+mn-lt"/>
                          <a:cs typeface="Times New Roman" panose="02020603050405020304" pitchFamily="18" charset="0"/>
                        </a:rPr>
                        <a:t>Organic fertilizers </a:t>
                      </a:r>
                      <a:r>
                        <a:rPr lang="en-GB" sz="2000" b="1">
                          <a:latin typeface="+mn-lt"/>
                          <a:cs typeface="Times New Roman" panose="02020603050405020304" pitchFamily="18" charset="0"/>
                        </a:rPr>
                        <a:t>0.34</a:t>
                      </a:r>
                      <a:r>
                        <a:rPr lang="en-GB" sz="2000">
                          <a:latin typeface="+mn-lt"/>
                          <a:cs typeface="Times New Roman" panose="02020603050405020304" pitchFamily="18" charset="0"/>
                        </a:rPr>
                        <a:t> </a:t>
                      </a:r>
                    </a:p>
                    <a:p>
                      <a:pPr algn="ctr"/>
                      <a:r>
                        <a:rPr lang="en-GB" sz="2000">
                          <a:latin typeface="+mn-lt"/>
                          <a:cs typeface="Times New Roman" panose="02020603050405020304" pitchFamily="18" charset="0"/>
                        </a:rPr>
                        <a:t>Symbiotic nitrogen </a:t>
                      </a:r>
                      <a:r>
                        <a:rPr lang="en-GB" sz="2000" b="1">
                          <a:latin typeface="+mn-lt"/>
                          <a:cs typeface="Times New Roman" panose="02020603050405020304" pitchFamily="18" charset="0"/>
                        </a:rPr>
                        <a:t>1.02</a:t>
                      </a:r>
                    </a:p>
                    <a:p>
                      <a:pPr algn="ctr"/>
                      <a:r>
                        <a:rPr lang="en-GB" sz="2000" b="1">
                          <a:latin typeface="+mn-lt"/>
                          <a:cs typeface="Times New Roman" panose="02020603050405020304" pitchFamily="18" charset="0"/>
                        </a:rPr>
                        <a:t>Total 2.94</a:t>
                      </a:r>
                    </a:p>
                  </a:txBody>
                  <a:tcPr marL="74751" marR="74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2000" b="1">
                          <a:latin typeface="+mn-lt"/>
                          <a:cs typeface="Times New Roman" panose="02020603050405020304" pitchFamily="18" charset="0"/>
                        </a:rPr>
                        <a:t>-2.44</a:t>
                      </a:r>
                    </a:p>
                  </a:txBody>
                  <a:tcPr marL="74751" marR="74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857409">
                <a:tc>
                  <a:txBody>
                    <a:bodyPr/>
                    <a:lstStyle/>
                    <a:p>
                      <a:pPr algn="ctr"/>
                      <a:r>
                        <a:rPr lang="en-GB" sz="2000">
                          <a:latin typeface="+mn-lt"/>
                          <a:cs typeface="Times New Roman" panose="02020603050405020304" pitchFamily="18" charset="0"/>
                        </a:rPr>
                        <a:t>2. Removal with yield </a:t>
                      </a:r>
                      <a:r>
                        <a:rPr lang="en-GB" sz="2000" b="1">
                          <a:latin typeface="+mn-lt"/>
                          <a:cs typeface="Times New Roman" panose="02020603050405020304" pitchFamily="18" charset="0"/>
                        </a:rPr>
                        <a:t>-3.24</a:t>
                      </a:r>
                    </a:p>
                  </a:txBody>
                  <a:tcPr marL="74751" marR="74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ru-RU" dirty="0"/>
                    </a:p>
                  </a:txBody>
                  <a:tcPr/>
                </a:tc>
                <a:tc>
                  <a:txBody>
                    <a:bodyPr/>
                    <a:lstStyle/>
                    <a:p>
                      <a:pPr algn="ctr"/>
                      <a:r>
                        <a:rPr lang="en-GB" sz="2000" b="1">
                          <a:latin typeface="+mn-lt"/>
                          <a:cs typeface="Times New Roman" panose="02020603050405020304" pitchFamily="18" charset="0"/>
                        </a:rPr>
                        <a:t>-0.30</a:t>
                      </a:r>
                    </a:p>
                  </a:txBody>
                  <a:tcPr marL="74751" marR="74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853684">
                <a:tc>
                  <a:txBody>
                    <a:bodyPr/>
                    <a:lstStyle/>
                    <a:p>
                      <a:pPr algn="ctr"/>
                      <a:r>
                        <a:rPr lang="en-GB" sz="2000">
                          <a:latin typeface="+mn-lt"/>
                          <a:ea typeface="+mn-ea"/>
                          <a:cs typeface="Times New Roman" panose="02020603050405020304" pitchFamily="18" charset="0"/>
                        </a:rPr>
                        <a:t>- </a:t>
                      </a:r>
                      <a:r>
                        <a:rPr kumimoji="0" lang="en-GB" sz="2000" b="0" i="0" u="none" strike="noStrike" cap="none" normalizeH="0" baseline="0" noProof="0">
                          <a:ln>
                            <a:noFill/>
                          </a:ln>
                          <a:solidFill>
                            <a:prstClr val="black"/>
                          </a:solidFill>
                          <a:effectLst/>
                          <a:uLnTx/>
                          <a:uFillTx/>
                          <a:latin typeface="+mn-lt"/>
                          <a:ea typeface="+mn-ea"/>
                          <a:cs typeface="Times New Roman" panose="02020603050405020304" pitchFamily="18" charset="0"/>
                        </a:rPr>
                        <a:t>gaseous losses</a:t>
                      </a:r>
                    </a:p>
                    <a:p>
                      <a:pPr algn="ctr"/>
                      <a:r>
                        <a:rPr lang="en-GB" sz="2000">
                          <a:latin typeface="+mn-lt"/>
                          <a:cs typeface="Times New Roman" panose="02020603050405020304" pitchFamily="18" charset="0"/>
                        </a:rPr>
                        <a:t>- losses due to erosion </a:t>
                      </a:r>
                    </a:p>
                    <a:p>
                      <a:pPr algn="ctr"/>
                      <a:r>
                        <a:rPr lang="en-GB" sz="2000">
                          <a:latin typeface="+mn-lt"/>
                          <a:cs typeface="Times New Roman" panose="02020603050405020304" pitchFamily="18" charset="0"/>
                        </a:rPr>
                        <a:t>- migration along the profile</a:t>
                      </a:r>
                    </a:p>
                  </a:txBody>
                  <a:tcPr marL="74751" marR="74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a:latin typeface="+mn-lt"/>
                          <a:cs typeface="Times New Roman" panose="02020603050405020304" pitchFamily="18" charset="0"/>
                        </a:rPr>
                        <a:t>+ with atmospheric deposition </a:t>
                      </a:r>
                      <a:r>
                        <a:rPr lang="en-GB" sz="2000" b="1">
                          <a:latin typeface="+mn-lt"/>
                          <a:cs typeface="Times New Roman" panose="02020603050405020304" pitchFamily="18" charset="0"/>
                        </a:rPr>
                        <a:t>0.4</a:t>
                      </a:r>
                    </a:p>
                    <a:p>
                      <a:pPr algn="ctr"/>
                      <a:r>
                        <a:rPr lang="en-GB" sz="2000">
                          <a:latin typeface="+mn-lt"/>
                          <a:cs typeface="Times New Roman" panose="02020603050405020304" pitchFamily="18" charset="0"/>
                        </a:rPr>
                        <a:t>+ due to fixation by </a:t>
                      </a:r>
                      <a:r>
                        <a:rPr lang="en-GB" sz="2000" baseline="0">
                          <a:latin typeface="+mn-lt"/>
                          <a:cs typeface="Times New Roman" panose="02020603050405020304" pitchFamily="18" charset="0"/>
                        </a:rPr>
                        <a:t>free-living microorganisms </a:t>
                      </a:r>
                      <a:r>
                        <a:rPr lang="en-GB" sz="2000" b="1" baseline="0">
                          <a:latin typeface="+mn-lt"/>
                          <a:cs typeface="Times New Roman" panose="02020603050405020304" pitchFamily="18" charset="0"/>
                        </a:rPr>
                        <a:t>0.6</a:t>
                      </a:r>
                    </a:p>
                  </a:txBody>
                  <a:tcPr marL="74751" marR="74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b="1" dirty="0">
                          <a:latin typeface="+mn-lt"/>
                          <a:cs typeface="Times New Roman" panose="02020603050405020304" pitchFamily="18" charset="0"/>
                        </a:rPr>
                        <a:t>…?</a:t>
                      </a:r>
                    </a:p>
                  </a:txBody>
                  <a:tcPr marL="74751" marR="74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278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a:t>Plant uptake of nitrogen from different fertilizer forms, % of applied dose (</a:t>
            </a:r>
            <a:r>
              <a:rPr lang="en-GB" baseline="30000"/>
              <a:t>15</a:t>
            </a:r>
            <a:r>
              <a:rPr lang="en-GB"/>
              <a:t>N)</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14</a:t>
            </a:fld>
            <a:endParaRPr lang="en-GB" sz="2000" smtClean="0">
              <a:solidFill>
                <a:schemeClr val="bg1"/>
              </a:solidFill>
            </a:endParaRPr>
          </a:p>
        </p:txBody>
      </p:sp>
      <p:graphicFrame>
        <p:nvGraphicFramePr>
          <p:cNvPr id="5" name="Объект 3">
            <a:extLst>
              <a:ext uri="{FF2B5EF4-FFF2-40B4-BE49-F238E27FC236}">
                <a16:creationId xmlns:a16="http://schemas.microsoft.com/office/drawing/2014/main" id="{F5188551-1D1A-42E7-944A-424EE16FE113}"/>
              </a:ext>
            </a:extLst>
          </p:cNvPr>
          <p:cNvGraphicFramePr>
            <a:graphicFrameLocks noGrp="1"/>
          </p:cNvGraphicFramePr>
          <p:nvPr>
            <p:ph idx="1"/>
            <p:extLst>
              <p:ext uri="{D42A27DB-BD31-4B8C-83A1-F6EECF244321}">
                <p14:modId xmlns:p14="http://schemas.microsoft.com/office/powerpoint/2010/main" val="2281482424"/>
              </p:ext>
            </p:extLst>
          </p:nvPr>
        </p:nvGraphicFramePr>
        <p:xfrm>
          <a:off x="837398" y="1331003"/>
          <a:ext cx="10347157" cy="4740265"/>
        </p:xfrm>
        <a:graphic>
          <a:graphicData uri="http://schemas.openxmlformats.org/drawingml/2006/table">
            <a:tbl>
              <a:tblPr firstRow="1" firstCol="1" bandRow="1">
                <a:tableStyleId>{5C22544A-7EE6-4342-B048-85BDC9FD1C3A}</a:tableStyleId>
              </a:tblPr>
              <a:tblGrid>
                <a:gridCol w="1751798">
                  <a:extLst>
                    <a:ext uri="{9D8B030D-6E8A-4147-A177-3AD203B41FA5}">
                      <a16:colId xmlns:a16="http://schemas.microsoft.com/office/drawing/2014/main" val="20000"/>
                    </a:ext>
                  </a:extLst>
                </a:gridCol>
                <a:gridCol w="1613845">
                  <a:extLst>
                    <a:ext uri="{9D8B030D-6E8A-4147-A177-3AD203B41FA5}">
                      <a16:colId xmlns:a16="http://schemas.microsoft.com/office/drawing/2014/main" val="20001"/>
                    </a:ext>
                  </a:extLst>
                </a:gridCol>
                <a:gridCol w="1617668">
                  <a:extLst>
                    <a:ext uri="{9D8B030D-6E8A-4147-A177-3AD203B41FA5}">
                      <a16:colId xmlns:a16="http://schemas.microsoft.com/office/drawing/2014/main" val="20002"/>
                    </a:ext>
                  </a:extLst>
                </a:gridCol>
                <a:gridCol w="1329714">
                  <a:extLst>
                    <a:ext uri="{9D8B030D-6E8A-4147-A177-3AD203B41FA5}">
                      <a16:colId xmlns:a16="http://schemas.microsoft.com/office/drawing/2014/main" val="20003"/>
                    </a:ext>
                  </a:extLst>
                </a:gridCol>
                <a:gridCol w="1287488">
                  <a:extLst>
                    <a:ext uri="{9D8B030D-6E8A-4147-A177-3AD203B41FA5}">
                      <a16:colId xmlns:a16="http://schemas.microsoft.com/office/drawing/2014/main" val="20004"/>
                    </a:ext>
                  </a:extLst>
                </a:gridCol>
                <a:gridCol w="1459155">
                  <a:extLst>
                    <a:ext uri="{9D8B030D-6E8A-4147-A177-3AD203B41FA5}">
                      <a16:colId xmlns:a16="http://schemas.microsoft.com/office/drawing/2014/main" val="20005"/>
                    </a:ext>
                  </a:extLst>
                </a:gridCol>
                <a:gridCol w="1287489">
                  <a:extLst>
                    <a:ext uri="{9D8B030D-6E8A-4147-A177-3AD203B41FA5}">
                      <a16:colId xmlns:a16="http://schemas.microsoft.com/office/drawing/2014/main" val="20006"/>
                    </a:ext>
                  </a:extLst>
                </a:gridCol>
              </a:tblGrid>
              <a:tr h="360475">
                <a:tc rowSpan="2">
                  <a:txBody>
                    <a:bodyPr/>
                    <a:lstStyle/>
                    <a:p>
                      <a:pPr algn="ctr">
                        <a:lnSpc>
                          <a:spcPct val="100000"/>
                        </a:lnSpc>
                        <a:spcAft>
                          <a:spcPts val="0"/>
                        </a:spcAft>
                      </a:pPr>
                      <a:r>
                        <a:rPr lang="en-GB" sz="2000">
                          <a:solidFill>
                            <a:schemeClr val="tx1"/>
                          </a:solidFill>
                          <a:effectLst/>
                          <a:latin typeface="+mn-lt"/>
                          <a:cs typeface="Times New Roman" panose="02020603050405020304" pitchFamily="18" charset="0"/>
                        </a:rPr>
                        <a:t>Crop</a:t>
                      </a:r>
                    </a:p>
                  </a:txBody>
                  <a:tcPr marL="79745" marR="79745" marT="39873" marB="39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6">
                  <a:txBody>
                    <a:bodyPr/>
                    <a:lstStyle/>
                    <a:p>
                      <a:pPr algn="ctr">
                        <a:lnSpc>
                          <a:spcPct val="100000"/>
                        </a:lnSpc>
                        <a:spcAft>
                          <a:spcPts val="0"/>
                        </a:spcAft>
                      </a:pPr>
                      <a:r>
                        <a:rPr lang="en-GB" sz="2000">
                          <a:solidFill>
                            <a:schemeClr val="tx1"/>
                          </a:solidFill>
                          <a:effectLst/>
                          <a:latin typeface="Calibri"/>
                          <a:ea typeface="Calibri"/>
                          <a:cs typeface="Times New Roman"/>
                        </a:rPr>
                        <a:t>Fertilizer</a:t>
                      </a:r>
                    </a:p>
                  </a:txBody>
                  <a:tcPr marL="79745" marR="79745" marT="39873" marB="39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5730">
                <a:tc vMerge="1">
                  <a:txBody>
                    <a:bodyPr/>
                    <a:lstStyle/>
                    <a:p>
                      <a:endParaRPr lang="ru-RU"/>
                    </a:p>
                  </a:txBody>
                  <a:tcPr/>
                </a:tc>
                <a:tc>
                  <a:txBody>
                    <a:bodyPr/>
                    <a:lstStyle/>
                    <a:p>
                      <a:pPr algn="ctr">
                        <a:lnSpc>
                          <a:spcPct val="100000"/>
                        </a:lnSpc>
                        <a:spcAft>
                          <a:spcPts val="0"/>
                        </a:spcAft>
                      </a:pPr>
                      <a:r>
                        <a:rPr lang="en-GB" sz="1600" b="1">
                          <a:effectLst/>
                          <a:latin typeface="+mn-lt"/>
                          <a:cs typeface="Times New Roman" panose="02020603050405020304" pitchFamily="18" charset="0"/>
                        </a:rPr>
                        <a:t>Ammonium nitrate</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600" b="1">
                          <a:effectLst/>
                          <a:latin typeface="+mn-lt"/>
                          <a:cs typeface="Times New Roman" panose="02020603050405020304" pitchFamily="18" charset="0"/>
                        </a:rPr>
                        <a:t>Ammonium sulphate</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600" b="1">
                          <a:solidFill>
                            <a:schemeClr val="tx1">
                              <a:lumMod val="95000"/>
                              <a:lumOff val="5000"/>
                            </a:schemeClr>
                          </a:solidFill>
                          <a:effectLst/>
                          <a:latin typeface="+mn-lt"/>
                          <a:cs typeface="Times New Roman" panose="02020603050405020304" pitchFamily="18" charset="0"/>
                        </a:rPr>
                        <a:t>Urea</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600" b="1">
                          <a:solidFill>
                            <a:schemeClr val="tx1">
                              <a:lumMod val="95000"/>
                              <a:lumOff val="5000"/>
                            </a:schemeClr>
                          </a:solidFill>
                          <a:effectLst/>
                          <a:latin typeface="+mn-lt"/>
                          <a:cs typeface="Times New Roman" panose="02020603050405020304" pitchFamily="18" charset="0"/>
                        </a:rPr>
                        <a:t>Sodium nitrate</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600" b="1">
                          <a:solidFill>
                            <a:schemeClr val="tx1">
                              <a:lumMod val="95000"/>
                              <a:lumOff val="5000"/>
                            </a:schemeClr>
                          </a:solidFill>
                          <a:effectLst/>
                          <a:latin typeface="+mn-lt"/>
                          <a:cs typeface="Times New Roman" panose="02020603050405020304" pitchFamily="18" charset="0"/>
                        </a:rPr>
                        <a:t>Calcium nitrate</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500" b="1">
                          <a:solidFill>
                            <a:schemeClr val="tx1">
                              <a:lumMod val="95000"/>
                              <a:lumOff val="5000"/>
                            </a:schemeClr>
                          </a:solidFill>
                          <a:effectLst/>
                          <a:latin typeface="+mn-lt"/>
                          <a:cs typeface="Times New Roman" panose="02020603050405020304" pitchFamily="18" charset="0"/>
                        </a:rPr>
                        <a:t>Ammonium chloride</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1429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Buckwheat</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54</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55</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59</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57</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1429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Potato</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37</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70</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47</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1429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Maize</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42</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59</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29</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78</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71</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33</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5715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Perennial grasses</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39</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50</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47</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54</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48</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1429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Oat</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58</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49</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52</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51</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432938">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Winter wheat</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48</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31</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35</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30</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432938">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Spring wheat</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42</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44</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44</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48</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31429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Rice</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37 </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30</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18</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31429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Cotton</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33</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22</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43</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36</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314293">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Barley</a:t>
                      </a:r>
                    </a:p>
                  </a:txBody>
                  <a:tcPr marL="66900" marR="66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39</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45</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52</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47</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a:effectLst/>
                          <a:latin typeface="+mj-lt"/>
                          <a:cs typeface="Times New Roman" panose="02020603050405020304" pitchFamily="18" charset="0"/>
                        </a:rPr>
                        <a:t>48</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200" b="1" dirty="0">
                          <a:effectLst/>
                          <a:latin typeface="+mj-lt"/>
                          <a:cs typeface="Times New Roman" panose="02020603050405020304" pitchFamily="18" charset="0"/>
                        </a:rPr>
                        <a:t>-</a:t>
                      </a:r>
                    </a:p>
                  </a:txBody>
                  <a:tcPr marL="66900" marR="669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2234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47724" y="365125"/>
            <a:ext cx="10519711" cy="758825"/>
          </a:xfrm>
        </p:spPr>
        <p:txBody>
          <a:bodyPr anchor="b">
            <a:noAutofit/>
          </a:bodyPr>
          <a:lstStyle/>
          <a:p>
            <a:r>
              <a:rPr lang="en-GB" sz="2400"/>
              <a:t>Nitrogen losses due to water erosion by soil type, kg/ha</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15</a:t>
            </a:fld>
            <a:endParaRPr lang="en-GB" sz="2000" smtClean="0">
              <a:solidFill>
                <a:schemeClr val="bg1"/>
              </a:solidFill>
            </a:endParaRPr>
          </a:p>
        </p:txBody>
      </p:sp>
      <p:graphicFrame>
        <p:nvGraphicFramePr>
          <p:cNvPr id="7" name="Объект 5">
            <a:extLst>
              <a:ext uri="{FF2B5EF4-FFF2-40B4-BE49-F238E27FC236}">
                <a16:creationId xmlns:a16="http://schemas.microsoft.com/office/drawing/2014/main" id="{630B533B-949D-4B1F-8022-5D81E37D28C7}"/>
              </a:ext>
            </a:extLst>
          </p:cNvPr>
          <p:cNvGraphicFramePr>
            <a:graphicFrameLocks noGrp="1"/>
          </p:cNvGraphicFramePr>
          <p:nvPr>
            <p:ph idx="1"/>
            <p:extLst>
              <p:ext uri="{D42A27DB-BD31-4B8C-83A1-F6EECF244321}">
                <p14:modId xmlns:p14="http://schemas.microsoft.com/office/powerpoint/2010/main" val="3238992238"/>
              </p:ext>
            </p:extLst>
          </p:nvPr>
        </p:nvGraphicFramePr>
        <p:xfrm>
          <a:off x="895149" y="1369229"/>
          <a:ext cx="10279782" cy="4535755"/>
        </p:xfrm>
        <a:graphic>
          <a:graphicData uri="http://schemas.openxmlformats.org/drawingml/2006/table">
            <a:tbl>
              <a:tblPr firstRow="1" bandRow="1">
                <a:effectLst/>
                <a:tableStyleId>{5C22544A-7EE6-4342-B048-85BDC9FD1C3A}</a:tableStyleId>
              </a:tblPr>
              <a:tblGrid>
                <a:gridCol w="3609767">
                  <a:extLst>
                    <a:ext uri="{9D8B030D-6E8A-4147-A177-3AD203B41FA5}">
                      <a16:colId xmlns:a16="http://schemas.microsoft.com/office/drawing/2014/main" val="20000"/>
                    </a:ext>
                  </a:extLst>
                </a:gridCol>
                <a:gridCol w="1571243">
                  <a:extLst>
                    <a:ext uri="{9D8B030D-6E8A-4147-A177-3AD203B41FA5}">
                      <a16:colId xmlns:a16="http://schemas.microsoft.com/office/drawing/2014/main" val="20001"/>
                    </a:ext>
                  </a:extLst>
                </a:gridCol>
                <a:gridCol w="2549386">
                  <a:extLst>
                    <a:ext uri="{9D8B030D-6E8A-4147-A177-3AD203B41FA5}">
                      <a16:colId xmlns:a16="http://schemas.microsoft.com/office/drawing/2014/main" val="20002"/>
                    </a:ext>
                  </a:extLst>
                </a:gridCol>
                <a:gridCol w="2549386">
                  <a:extLst>
                    <a:ext uri="{9D8B030D-6E8A-4147-A177-3AD203B41FA5}">
                      <a16:colId xmlns:a16="http://schemas.microsoft.com/office/drawing/2014/main" val="20003"/>
                    </a:ext>
                  </a:extLst>
                </a:gridCol>
              </a:tblGrid>
              <a:tr h="603102">
                <a:tc rowSpan="2">
                  <a:txBody>
                    <a:bodyPr/>
                    <a:lstStyle/>
                    <a:p>
                      <a:pPr algn="ctr"/>
                      <a:r>
                        <a:rPr lang="en-GB" sz="2400" dirty="0" smtClean="0">
                          <a:solidFill>
                            <a:schemeClr val="tx1"/>
                          </a:solidFill>
                          <a:latin typeface="+mn-lt"/>
                        </a:rPr>
                        <a:t>Soil,</a:t>
                      </a:r>
                      <a:r>
                        <a:rPr lang="ru-RU" sz="2400" dirty="0" smtClean="0">
                          <a:solidFill>
                            <a:schemeClr val="tx1"/>
                          </a:solidFill>
                          <a:latin typeface="+mn-lt"/>
                        </a:rPr>
                        <a:t> </a:t>
                      </a:r>
                      <a:r>
                        <a:rPr lang="en-GB" sz="2400" dirty="0" smtClean="0">
                          <a:solidFill>
                            <a:schemeClr val="tx1"/>
                          </a:solidFill>
                          <a:latin typeface="+mn-lt"/>
                        </a:rPr>
                        <a:t>region</a:t>
                      </a:r>
                      <a:endParaRPr lang="en-GB" sz="2400" dirty="0">
                        <a:solidFill>
                          <a:schemeClr val="tx1"/>
                        </a:solidFill>
                        <a:latin typeface="+mn-lt"/>
                      </a:endParaRPr>
                    </a:p>
                    <a:p>
                      <a:endParaRPr lang="ru-RU" sz="1600" dirty="0">
                        <a:solidFill>
                          <a:schemeClr val="tx1"/>
                        </a:solidFill>
                        <a:latin typeface="+mn-lt"/>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r>
                        <a:rPr lang="en-GB" sz="2000">
                          <a:solidFill>
                            <a:schemeClr val="tx1"/>
                          </a:solidFill>
                          <a:latin typeface="+mn-lt"/>
                        </a:rPr>
                        <a:t>Nitrogen losses with runoff, kg/ha</a:t>
                      </a:r>
                    </a:p>
                    <a:p>
                      <a:endParaRPr lang="ru-RU" sz="1600" dirty="0">
                        <a:solidFill>
                          <a:schemeClr val="tx1"/>
                        </a:solidFill>
                        <a:latin typeface="+mn-lt"/>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258472">
                <a:tc vMerge="1">
                  <a:txBody>
                    <a:bodyPr/>
                    <a:lstStyle/>
                    <a:p>
                      <a:endParaRPr lang="ru-RU" dirty="0"/>
                    </a:p>
                  </a:txBody>
                  <a:tcPr/>
                </a:tc>
                <a:tc>
                  <a:txBody>
                    <a:bodyPr/>
                    <a:lstStyle/>
                    <a:p>
                      <a:pPr algn="ctr">
                        <a:lnSpc>
                          <a:spcPct val="100000"/>
                        </a:lnSpc>
                        <a:spcAft>
                          <a:spcPts val="0"/>
                        </a:spcAft>
                      </a:pPr>
                      <a:r>
                        <a:rPr lang="en-GB" sz="1800" b="1">
                          <a:solidFill>
                            <a:schemeClr val="tx1"/>
                          </a:solidFill>
                          <a:effectLst/>
                          <a:latin typeface="+mn-lt"/>
                          <a:ea typeface="Times New Roman"/>
                          <a:cs typeface="Times New Roman" panose="02020603050405020304" pitchFamily="18" charset="0"/>
                        </a:rPr>
                        <a:t>liquid</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GB" sz="1800" b="1">
                          <a:solidFill>
                            <a:schemeClr val="tx1"/>
                          </a:solidFill>
                          <a:effectLst/>
                          <a:latin typeface="+mn-lt"/>
                          <a:ea typeface="Times New Roman"/>
                          <a:cs typeface="Times New Roman" panose="02020603050405020304" pitchFamily="18" charset="0"/>
                        </a:rPr>
                        <a:t>solid</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GB" sz="1800" b="1">
                          <a:solidFill>
                            <a:schemeClr val="tx1"/>
                          </a:solidFill>
                          <a:effectLst/>
                          <a:latin typeface="+mn-lt"/>
                          <a:ea typeface="Times New Roman"/>
                          <a:cs typeface="Times New Roman" panose="02020603050405020304" pitchFamily="18" charset="0"/>
                        </a:rPr>
                        <a:t>total</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544572">
                <a:tc>
                  <a:txBody>
                    <a:bodyPr/>
                    <a:lstStyle/>
                    <a:p>
                      <a:pPr indent="1270" algn="l">
                        <a:lnSpc>
                          <a:spcPct val="100000"/>
                        </a:lnSpc>
                        <a:spcAft>
                          <a:spcPts val="0"/>
                        </a:spcAft>
                      </a:pPr>
                      <a:r>
                        <a:rPr lang="en-GB" sz="1600" b="1" dirty="0">
                          <a:solidFill>
                            <a:schemeClr val="tx1"/>
                          </a:solidFill>
                          <a:effectLst/>
                          <a:latin typeface="+mn-lt"/>
                          <a:ea typeface="Times New Roman"/>
                          <a:cs typeface="Times New Roman" panose="02020603050405020304" pitchFamily="18" charset="0"/>
                        </a:rPr>
                        <a:t>Typical chernozem, Kursk Region</a:t>
                      </a:r>
                    </a:p>
                  </a:txBody>
                  <a:tcPr marL="29933" marR="29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0.4–0.5</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11.6–16.6</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12.0–17.1</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1547">
                <a:tc>
                  <a:txBody>
                    <a:bodyPr/>
                    <a:lstStyle/>
                    <a:p>
                      <a:pPr algn="l">
                        <a:lnSpc>
                          <a:spcPct val="100000"/>
                        </a:lnSpc>
                        <a:spcAft>
                          <a:spcPts val="0"/>
                        </a:spcAft>
                      </a:pPr>
                      <a:r>
                        <a:rPr lang="en-GB" sz="1600" b="1">
                          <a:solidFill>
                            <a:schemeClr val="tx1"/>
                          </a:solidFill>
                          <a:effectLst/>
                          <a:latin typeface="+mn-lt"/>
                          <a:ea typeface="Times New Roman"/>
                          <a:cs typeface="Times New Roman" panose="02020603050405020304" pitchFamily="18" charset="0"/>
                        </a:rPr>
                        <a:t>Sod-podzolic, Smolensk Region</a:t>
                      </a:r>
                    </a:p>
                  </a:txBody>
                  <a:tcPr marL="29933" marR="29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3.1–5.6</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4.0–10.6</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7.1–16.2</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685">
                <a:tc>
                  <a:txBody>
                    <a:bodyPr/>
                    <a:lstStyle/>
                    <a:p>
                      <a:pPr algn="l">
                        <a:lnSpc>
                          <a:spcPct val="100000"/>
                        </a:lnSpc>
                        <a:spcAft>
                          <a:spcPts val="0"/>
                        </a:spcAft>
                      </a:pPr>
                      <a:r>
                        <a:rPr lang="en-GB" sz="1600" b="1">
                          <a:solidFill>
                            <a:schemeClr val="tx1"/>
                          </a:solidFill>
                          <a:effectLst/>
                          <a:latin typeface="+mn-lt"/>
                          <a:ea typeface="Times New Roman"/>
                          <a:cs typeface="Times New Roman" panose="02020603050405020304" pitchFamily="18" charset="0"/>
                        </a:rPr>
                        <a:t>Sod-podzolic, Non-chernozem area</a:t>
                      </a:r>
                    </a:p>
                  </a:txBody>
                  <a:tcPr marL="29933" marR="29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1.4–12.5</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0.2–1.5</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1.6–9.1</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3044">
                <a:tc>
                  <a:txBody>
                    <a:bodyPr/>
                    <a:lstStyle/>
                    <a:p>
                      <a:pPr algn="l">
                        <a:lnSpc>
                          <a:spcPct val="100000"/>
                        </a:lnSpc>
                        <a:spcAft>
                          <a:spcPts val="0"/>
                        </a:spcAft>
                      </a:pPr>
                      <a:r>
                        <a:rPr lang="en-GB" sz="1600" b="1">
                          <a:solidFill>
                            <a:schemeClr val="tx1"/>
                          </a:solidFill>
                          <a:effectLst/>
                          <a:latin typeface="+mn-lt"/>
                          <a:ea typeface="Times New Roman"/>
                          <a:cs typeface="Times New Roman" panose="02020603050405020304" pitchFamily="18" charset="0"/>
                        </a:rPr>
                        <a:t>Chernozems, Central Chernozem area</a:t>
                      </a:r>
                    </a:p>
                  </a:txBody>
                  <a:tcPr marL="29933" marR="29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0.4–3.6</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0.5–5.5</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0.9–9.1</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3337">
                <a:tc>
                  <a:txBody>
                    <a:bodyPr/>
                    <a:lstStyle/>
                    <a:p>
                      <a:pPr algn="l">
                        <a:lnSpc>
                          <a:spcPct val="100000"/>
                        </a:lnSpc>
                        <a:spcAft>
                          <a:spcPts val="0"/>
                        </a:spcAft>
                      </a:pPr>
                      <a:r>
                        <a:rPr lang="en-GB" sz="1600" b="1">
                          <a:solidFill>
                            <a:schemeClr val="tx1"/>
                          </a:solidFill>
                          <a:effectLst/>
                          <a:latin typeface="+mn-lt"/>
                          <a:ea typeface="Times New Roman"/>
                          <a:cs typeface="Times New Roman" panose="02020603050405020304" pitchFamily="18" charset="0"/>
                        </a:rPr>
                        <a:t>Sod-podzolic, Belarus</a:t>
                      </a:r>
                    </a:p>
                  </a:txBody>
                  <a:tcPr marL="29933" marR="29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0.2–0.4</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0.3–13.4</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0.5–13.8</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75170">
                <a:tc>
                  <a:txBody>
                    <a:bodyPr/>
                    <a:lstStyle/>
                    <a:p>
                      <a:pPr algn="l">
                        <a:lnSpc>
                          <a:spcPct val="100000"/>
                        </a:lnSpc>
                        <a:spcAft>
                          <a:spcPts val="0"/>
                        </a:spcAft>
                      </a:pPr>
                      <a:r>
                        <a:rPr lang="en-GB" sz="1600" b="1">
                          <a:solidFill>
                            <a:schemeClr val="tx1"/>
                          </a:solidFill>
                          <a:effectLst/>
                          <a:latin typeface="+mn-lt"/>
                          <a:ea typeface="Times New Roman"/>
                          <a:cs typeface="Times New Roman" panose="02020603050405020304" pitchFamily="18" charset="0"/>
                        </a:rPr>
                        <a:t>Sod-podzolic, Belarus</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0.3–0.4</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a:solidFill>
                            <a:schemeClr val="tx1"/>
                          </a:solidFill>
                          <a:effectLst/>
                          <a:latin typeface="+mn-lt"/>
                          <a:ea typeface="Times New Roman"/>
                          <a:cs typeface="Times New Roman" panose="02020603050405020304" pitchFamily="18" charset="0"/>
                        </a:rPr>
                        <a:t>0.1–12.8</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400" b="1" i="0" dirty="0">
                          <a:solidFill>
                            <a:schemeClr val="tx1"/>
                          </a:solidFill>
                          <a:effectLst/>
                          <a:latin typeface="+mn-lt"/>
                          <a:ea typeface="Times New Roman"/>
                          <a:cs typeface="Times New Roman" panose="02020603050405020304" pitchFamily="18" charset="0"/>
                        </a:rPr>
                        <a:t>0.3–13.2</a:t>
                      </a:r>
                    </a:p>
                  </a:txBody>
                  <a:tcPr marL="29933" marR="29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0891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38100" y="365125"/>
            <a:ext cx="8508031" cy="758825"/>
          </a:xfrm>
        </p:spPr>
        <p:txBody>
          <a:bodyPr anchor="b">
            <a:noAutofit/>
          </a:bodyPr>
          <a:lstStyle/>
          <a:p>
            <a:r>
              <a:rPr lang="en-GB"/>
              <a:t>Influence of atmospheric deposition on nitrogen leaching losses</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16</a:t>
            </a:fld>
            <a:endParaRPr lang="en-GB" sz="2000" smtClean="0">
              <a:solidFill>
                <a:schemeClr val="bg1"/>
              </a:solidFill>
            </a:endParaRPr>
          </a:p>
        </p:txBody>
      </p:sp>
      <p:graphicFrame>
        <p:nvGraphicFramePr>
          <p:cNvPr id="10" name="Объект 4">
            <a:extLst>
              <a:ext uri="{FF2B5EF4-FFF2-40B4-BE49-F238E27FC236}">
                <a16:creationId xmlns:a16="http://schemas.microsoft.com/office/drawing/2014/main" id="{1F564808-34D6-4BD7-AFE2-F307ED4ED18C}"/>
              </a:ext>
            </a:extLst>
          </p:cNvPr>
          <p:cNvGraphicFramePr>
            <a:graphicFrameLocks noGrp="1"/>
          </p:cNvGraphicFramePr>
          <p:nvPr>
            <p:ph idx="1"/>
            <p:extLst>
              <p:ext uri="{D42A27DB-BD31-4B8C-83A1-F6EECF244321}">
                <p14:modId xmlns:p14="http://schemas.microsoft.com/office/powerpoint/2010/main" val="3884149857"/>
              </p:ext>
            </p:extLst>
          </p:nvPr>
        </p:nvGraphicFramePr>
        <p:xfrm>
          <a:off x="877111" y="1518319"/>
          <a:ext cx="10278568" cy="3343985"/>
        </p:xfrm>
        <a:graphic>
          <a:graphicData uri="http://schemas.openxmlformats.org/drawingml/2006/table">
            <a:tbl>
              <a:tblPr firstRow="1" bandRow="1">
                <a:effectLst/>
                <a:tableStyleId>{5C22544A-7EE6-4342-B048-85BDC9FD1C3A}</a:tableStyleId>
              </a:tblPr>
              <a:tblGrid>
                <a:gridCol w="1354908">
                  <a:extLst>
                    <a:ext uri="{9D8B030D-6E8A-4147-A177-3AD203B41FA5}">
                      <a16:colId xmlns:a16="http://schemas.microsoft.com/office/drawing/2014/main" val="20000"/>
                    </a:ext>
                  </a:extLst>
                </a:gridCol>
                <a:gridCol w="4064723">
                  <a:extLst>
                    <a:ext uri="{9D8B030D-6E8A-4147-A177-3AD203B41FA5}">
                      <a16:colId xmlns:a16="http://schemas.microsoft.com/office/drawing/2014/main" val="20001"/>
                    </a:ext>
                  </a:extLst>
                </a:gridCol>
                <a:gridCol w="2289295">
                  <a:extLst>
                    <a:ext uri="{9D8B030D-6E8A-4147-A177-3AD203B41FA5}">
                      <a16:colId xmlns:a16="http://schemas.microsoft.com/office/drawing/2014/main" val="20002"/>
                    </a:ext>
                  </a:extLst>
                </a:gridCol>
                <a:gridCol w="2569642">
                  <a:extLst>
                    <a:ext uri="{9D8B030D-6E8A-4147-A177-3AD203B41FA5}">
                      <a16:colId xmlns:a16="http://schemas.microsoft.com/office/drawing/2014/main" val="20003"/>
                    </a:ext>
                  </a:extLst>
                </a:gridCol>
              </a:tblGrid>
              <a:tr h="513629">
                <a:tc rowSpan="2">
                  <a:txBody>
                    <a:bodyPr/>
                    <a:lstStyle/>
                    <a:p>
                      <a:pPr algn="ctr">
                        <a:lnSpc>
                          <a:spcPct val="100000"/>
                        </a:lnSpc>
                        <a:spcAft>
                          <a:spcPts val="0"/>
                        </a:spcAft>
                        <a:tabLst>
                          <a:tab pos="1528445" algn="l"/>
                          <a:tab pos="2979420" algn="l"/>
                          <a:tab pos="3935095" algn="l"/>
                        </a:tabLst>
                      </a:pPr>
                      <a:r>
                        <a:rPr lang="en-GB" sz="2400">
                          <a:solidFill>
                            <a:schemeClr val="tx1"/>
                          </a:solidFill>
                          <a:effectLst/>
                          <a:latin typeface="+mn-lt"/>
                          <a:ea typeface="Times New Roman"/>
                          <a:cs typeface="Times New Roman" panose="02020603050405020304" pitchFamily="18" charset="0"/>
                        </a:rPr>
                        <a:t>Number of years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00000"/>
                        </a:lnSpc>
                        <a:spcAft>
                          <a:spcPts val="0"/>
                        </a:spcAft>
                        <a:tabLst>
                          <a:tab pos="1528445" algn="l"/>
                          <a:tab pos="2979420" algn="l"/>
                          <a:tab pos="3935095" algn="l"/>
                        </a:tabLst>
                      </a:pPr>
                      <a:r>
                        <a:rPr lang="en-GB" sz="2400">
                          <a:solidFill>
                            <a:schemeClr val="tx1"/>
                          </a:solidFill>
                          <a:effectLst/>
                          <a:latin typeface="+mn-lt"/>
                          <a:ea typeface="Times New Roman"/>
                          <a:cs typeface="Times New Roman" panose="02020603050405020304" pitchFamily="18" charset="0"/>
                        </a:rPr>
                        <a:t>Precipitation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r>
                        <a:rPr lang="en-GB" sz="2000">
                          <a:solidFill>
                            <a:schemeClr val="tx1"/>
                          </a:solidFill>
                          <a:latin typeface="+mn-lt"/>
                          <a:cs typeface="Times New Roman" panose="02020603050405020304" pitchFamily="18" charset="0"/>
                        </a:rPr>
                        <a:t>Nitrogen leaching, kg/ha</a:t>
                      </a:r>
                    </a:p>
                    <a:p>
                      <a:endParaRPr lang="ru-RU" sz="1800" dirty="0">
                        <a:solidFill>
                          <a:schemeClr val="tx1"/>
                        </a:solidFill>
                        <a:latin typeface="+mn-lt"/>
                        <a:cs typeface="Times New Roman" panose="02020603050405020304"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dirty="0"/>
                    </a:p>
                  </a:txBody>
                  <a:tcPr/>
                </a:tc>
                <a:extLst>
                  <a:ext uri="{0D108BD9-81ED-4DB2-BD59-A6C34878D82A}">
                    <a16:rowId xmlns:a16="http://schemas.microsoft.com/office/drawing/2014/main" val="10000"/>
                  </a:ext>
                </a:extLst>
              </a:tr>
              <a:tr h="556243">
                <a:tc vMerge="1">
                  <a:txBody>
                    <a:bodyPr/>
                    <a:lstStyle/>
                    <a:p>
                      <a:endParaRPr lang="ru-RU"/>
                    </a:p>
                  </a:txBody>
                  <a:tcPr/>
                </a:tc>
                <a:tc vMerge="1">
                  <a:txBody>
                    <a:bodyPr/>
                    <a:lstStyle/>
                    <a:p>
                      <a:endParaRPr lang="ru-RU"/>
                    </a:p>
                  </a:txBody>
                  <a:tcPr/>
                </a:tc>
                <a:tc>
                  <a:txBody>
                    <a:bodyPr/>
                    <a:lstStyle/>
                    <a:p>
                      <a:pPr algn="ctr">
                        <a:lnSpc>
                          <a:spcPct val="100000"/>
                        </a:lnSpc>
                        <a:spcAft>
                          <a:spcPts val="0"/>
                        </a:spcAft>
                        <a:tabLst>
                          <a:tab pos="1528445" algn="l"/>
                          <a:tab pos="2979420" algn="l"/>
                          <a:tab pos="3935095" algn="l"/>
                        </a:tabLst>
                      </a:pPr>
                      <a:r>
                        <a:rPr lang="en-GB" sz="2400">
                          <a:solidFill>
                            <a:schemeClr val="tx1"/>
                          </a:solidFill>
                          <a:effectLst/>
                          <a:latin typeface="+mn-lt"/>
                          <a:ea typeface="Times New Roman"/>
                          <a:cs typeface="Times New Roman" panose="02020603050405020304" pitchFamily="18" charset="0"/>
                        </a:rPr>
                        <a:t>winter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670" algn="ctr">
                        <a:lnSpc>
                          <a:spcPct val="100000"/>
                        </a:lnSpc>
                        <a:spcAft>
                          <a:spcPts val="0"/>
                        </a:spcAft>
                      </a:pPr>
                      <a:r>
                        <a:rPr lang="en-GB" sz="2400">
                          <a:solidFill>
                            <a:schemeClr val="tx1"/>
                          </a:solidFill>
                          <a:effectLst/>
                          <a:latin typeface="+mn-lt"/>
                          <a:ea typeface="Times New Roman"/>
                          <a:cs typeface="Times New Roman" panose="02020603050405020304" pitchFamily="18" charset="0"/>
                        </a:rPr>
                        <a:t>summer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1952">
                <a:tc>
                  <a:txBody>
                    <a:bodyPr/>
                    <a:lstStyle/>
                    <a:p>
                      <a:pPr algn="ctr">
                        <a:lnSpc>
                          <a:spcPct val="100000"/>
                        </a:lnSpc>
                        <a:spcAft>
                          <a:spcPts val="0"/>
                        </a:spcAft>
                        <a:tabLst>
                          <a:tab pos="1528445" algn="l"/>
                          <a:tab pos="2979420" algn="l"/>
                          <a:tab pos="3935095" algn="l"/>
                        </a:tabLst>
                      </a:pPr>
                      <a:r>
                        <a:rPr lang="en-GB" sz="2400">
                          <a:solidFill>
                            <a:schemeClr val="tx1"/>
                          </a:solidFill>
                          <a:effectLst/>
                          <a:latin typeface="+mn-lt"/>
                          <a:ea typeface="Times New Roman"/>
                          <a:cs typeface="Times New Roman" panose="02020603050405020304" pitchFamily="18" charset="0"/>
                        </a:rPr>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1528445" algn="l"/>
                          <a:tab pos="2979420" algn="l"/>
                          <a:tab pos="3935095" algn="l"/>
                        </a:tabLst>
                      </a:pPr>
                      <a:r>
                        <a:rPr lang="en-GB" sz="2400" b="1">
                          <a:solidFill>
                            <a:schemeClr val="tx1"/>
                          </a:solidFill>
                          <a:effectLst/>
                          <a:latin typeface="+mn-lt"/>
                          <a:ea typeface="Times New Roman"/>
                          <a:cs typeface="Times New Roman" panose="02020603050405020304" pitchFamily="18" charset="0"/>
                        </a:rPr>
                        <a:t>Low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tabLst>
                          <a:tab pos="1528445" algn="l"/>
                          <a:tab pos="2979420" algn="l"/>
                          <a:tab pos="3935095" algn="l"/>
                        </a:tabLst>
                      </a:pPr>
                      <a:r>
                        <a:rPr lang="en-GB" sz="3200" b="1">
                          <a:solidFill>
                            <a:schemeClr val="tx1"/>
                          </a:solidFill>
                          <a:effectLst/>
                          <a:latin typeface="+mn-lt"/>
                          <a:ea typeface="Times New Roman"/>
                          <a:cs typeface="Times New Roman" panose="02020603050405020304" pitchFamily="18" charset="0"/>
                        </a:rPr>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670" algn="ctr">
                        <a:lnSpc>
                          <a:spcPct val="100000"/>
                        </a:lnSpc>
                        <a:spcAft>
                          <a:spcPts val="0"/>
                        </a:spcAft>
                      </a:pPr>
                      <a:r>
                        <a:rPr lang="en-GB" sz="3200" b="1">
                          <a:solidFill>
                            <a:schemeClr val="tx1"/>
                          </a:solidFill>
                          <a:effectLst/>
                          <a:latin typeface="+mn-lt"/>
                          <a:ea typeface="Times New Roman"/>
                          <a:cs typeface="Times New Roman" panose="02020603050405020304" pitchFamily="18" charset="0"/>
                        </a:rPr>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7615">
                <a:tc>
                  <a:txBody>
                    <a:bodyPr/>
                    <a:lstStyle/>
                    <a:p>
                      <a:pPr algn="ctr">
                        <a:lnSpc>
                          <a:spcPct val="100000"/>
                        </a:lnSpc>
                        <a:spcAft>
                          <a:spcPts val="0"/>
                        </a:spcAft>
                        <a:tabLst>
                          <a:tab pos="1528445" algn="l"/>
                          <a:tab pos="2979420" algn="l"/>
                          <a:tab pos="3935095" algn="l"/>
                        </a:tabLst>
                      </a:pPr>
                      <a:r>
                        <a:rPr lang="en-GB" sz="2400">
                          <a:solidFill>
                            <a:schemeClr val="tx1"/>
                          </a:solidFill>
                          <a:effectLst/>
                          <a:latin typeface="+mn-lt"/>
                          <a:ea typeface="Times New Roman"/>
                          <a:cs typeface="Times New Roman" panose="02020603050405020304" pitchFamily="18" charset="0"/>
                        </a:rPr>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1528445" algn="l"/>
                          <a:tab pos="2979420" algn="l"/>
                          <a:tab pos="3935095" algn="l"/>
                        </a:tabLst>
                      </a:pPr>
                      <a:r>
                        <a:rPr lang="en-GB" sz="2400" b="1">
                          <a:solidFill>
                            <a:schemeClr val="tx1"/>
                          </a:solidFill>
                          <a:effectLst/>
                          <a:latin typeface="+mn-lt"/>
                          <a:ea typeface="Times New Roman"/>
                          <a:cs typeface="Times New Roman" panose="02020603050405020304" pitchFamily="18" charset="0"/>
                        </a:rPr>
                        <a:t>Moderate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tabLst>
                          <a:tab pos="1528445" algn="l"/>
                          <a:tab pos="2979420" algn="l"/>
                          <a:tab pos="3935095" algn="l"/>
                        </a:tabLst>
                      </a:pPr>
                      <a:r>
                        <a:rPr lang="en-GB" sz="3200" b="1">
                          <a:solidFill>
                            <a:schemeClr val="tx1"/>
                          </a:solidFill>
                          <a:effectLst/>
                          <a:latin typeface="+mn-lt"/>
                          <a:ea typeface="Times New Roman"/>
                          <a:cs typeface="Times New Roman" panose="02020603050405020304" pitchFamily="18" charset="0"/>
                        </a:rPr>
                        <a:t>16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670" algn="ctr">
                        <a:lnSpc>
                          <a:spcPct val="100000"/>
                        </a:lnSpc>
                        <a:spcAft>
                          <a:spcPts val="0"/>
                        </a:spcAft>
                      </a:pPr>
                      <a:r>
                        <a:rPr lang="en-GB" sz="3200" b="1">
                          <a:solidFill>
                            <a:schemeClr val="tx1"/>
                          </a:solidFill>
                          <a:effectLst/>
                          <a:latin typeface="+mn-lt"/>
                          <a:ea typeface="Times New Roman"/>
                          <a:cs typeface="Times New Roman" panose="02020603050405020304" pitchFamily="18" charset="0"/>
                        </a:rPr>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7615">
                <a:tc>
                  <a:txBody>
                    <a:bodyPr/>
                    <a:lstStyle/>
                    <a:p>
                      <a:pPr algn="ctr">
                        <a:lnSpc>
                          <a:spcPct val="100000"/>
                        </a:lnSpc>
                        <a:spcAft>
                          <a:spcPts val="0"/>
                        </a:spcAft>
                        <a:tabLst>
                          <a:tab pos="1528445" algn="l"/>
                          <a:tab pos="2979420" algn="l"/>
                          <a:tab pos="3935095" algn="l"/>
                        </a:tabLst>
                      </a:pPr>
                      <a:r>
                        <a:rPr lang="en-GB" sz="2400">
                          <a:solidFill>
                            <a:schemeClr val="tx1"/>
                          </a:solidFill>
                          <a:effectLst/>
                          <a:latin typeface="+mn-lt"/>
                          <a:ea typeface="Times New Roman"/>
                          <a:cs typeface="Times New Roman" panose="02020603050405020304" pitchFamily="18" charset="0"/>
                        </a:rPr>
                        <a:t>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1528445" algn="l"/>
                          <a:tab pos="2979420" algn="l"/>
                          <a:tab pos="3935095" algn="l"/>
                        </a:tabLst>
                      </a:pPr>
                      <a:r>
                        <a:rPr lang="en-GB" sz="2400" b="1">
                          <a:solidFill>
                            <a:schemeClr val="tx1"/>
                          </a:solidFill>
                          <a:effectLst/>
                          <a:latin typeface="+mn-lt"/>
                          <a:ea typeface="Times New Roman"/>
                          <a:cs typeface="Times New Roman" panose="02020603050405020304" pitchFamily="18" charset="0"/>
                        </a:rPr>
                        <a:t>Heavy</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tabLst>
                          <a:tab pos="1528445" algn="l"/>
                          <a:tab pos="2979420" algn="l"/>
                          <a:tab pos="3935095" algn="l"/>
                        </a:tabLst>
                      </a:pPr>
                      <a:r>
                        <a:rPr lang="en-GB" sz="3200" b="1">
                          <a:solidFill>
                            <a:schemeClr val="tx1"/>
                          </a:solidFill>
                          <a:effectLst/>
                          <a:latin typeface="+mn-lt"/>
                          <a:ea typeface="Times New Roman"/>
                          <a:cs typeface="Times New Roman" panose="02020603050405020304" pitchFamily="18" charset="0"/>
                        </a:rPr>
                        <a:t>46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670" algn="ctr">
                        <a:lnSpc>
                          <a:spcPct val="100000"/>
                        </a:lnSpc>
                        <a:spcAft>
                          <a:spcPts val="0"/>
                        </a:spcAft>
                      </a:pPr>
                      <a:r>
                        <a:rPr lang="en-GB" sz="3200" b="1" dirty="0">
                          <a:solidFill>
                            <a:schemeClr val="tx1"/>
                          </a:solidFill>
                          <a:effectLst/>
                          <a:latin typeface="+mn-lt"/>
                          <a:ea typeface="Times New Roman"/>
                          <a:cs typeface="Times New Roman" panose="02020603050405020304" pitchFamily="18" charset="0"/>
                        </a:rPr>
                        <a:t>14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582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a:t>Gaseous losses of nitrogen </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17</a:t>
            </a:fld>
            <a:endParaRPr lang="en-GB" sz="2000" smtClean="0">
              <a:solidFill>
                <a:schemeClr val="bg1"/>
              </a:solidFill>
            </a:endParaRPr>
          </a:p>
        </p:txBody>
      </p:sp>
      <p:sp>
        <p:nvSpPr>
          <p:cNvPr id="3" name="Прямоугольник 2"/>
          <p:cNvSpPr/>
          <p:nvPr/>
        </p:nvSpPr>
        <p:spPr>
          <a:xfrm>
            <a:off x="816904" y="1608831"/>
            <a:ext cx="9357000" cy="3811493"/>
          </a:xfrm>
          <a:prstGeom prst="rect">
            <a:avLst/>
          </a:prstGeom>
        </p:spPr>
        <p:txBody>
          <a:bodyPr wrap="square">
            <a:spAutoFit/>
          </a:bodyPr>
          <a:lstStyle/>
          <a:p>
            <a:pPr marL="285750" indent="-285750">
              <a:lnSpc>
                <a:spcPct val="80000"/>
              </a:lnSpc>
              <a:spcBef>
                <a:spcPts val="1200"/>
              </a:spcBef>
              <a:buClr>
                <a:srgbClr val="00B050"/>
              </a:buClr>
              <a:buFont typeface="Arial" panose="020B0604020202020204" pitchFamily="34" charset="0"/>
              <a:buChar char="•"/>
            </a:pPr>
            <a:r>
              <a:rPr lang="en-GB" sz="2400">
                <a:latin typeface="+mj-lt"/>
              </a:rPr>
              <a:t>Key processes resulting in the formation of gaseous nitrogen compounds in soil are denitrification, chemodenitrification, simultaneous nitrification-denitrification and nitrification.</a:t>
            </a:r>
          </a:p>
          <a:p>
            <a:pPr marL="285750" indent="-285750">
              <a:lnSpc>
                <a:spcPct val="80000"/>
              </a:lnSpc>
              <a:spcBef>
                <a:spcPts val="1200"/>
              </a:spcBef>
              <a:buClr>
                <a:srgbClr val="00B050"/>
              </a:buClr>
              <a:buFont typeface="Arial" panose="020B0604020202020204" pitchFamily="34" charset="0"/>
              <a:buChar char="•"/>
            </a:pPr>
            <a:r>
              <a:rPr lang="en-GB" sz="2400">
                <a:latin typeface="+mj-lt"/>
              </a:rPr>
              <a:t>Simultaneous nitrification-denitrification involves NH</a:t>
            </a:r>
            <a:r>
              <a:rPr lang="en-GB" sz="2400" baseline="-25000">
                <a:latin typeface="+mj-lt"/>
              </a:rPr>
              <a:t>4+</a:t>
            </a:r>
            <a:r>
              <a:rPr lang="en-GB" sz="2400">
                <a:latin typeface="+mj-lt"/>
              </a:rPr>
              <a:t> oxidation to NO</a:t>
            </a:r>
            <a:r>
              <a:rPr lang="en-GB" sz="2400" baseline="-25000">
                <a:latin typeface="+mj-lt"/>
              </a:rPr>
              <a:t>2</a:t>
            </a:r>
            <a:r>
              <a:rPr lang="en-GB" sz="2400">
                <a:latin typeface="+mj-lt"/>
              </a:rPr>
              <a:t>, which is then followed by NO</a:t>
            </a:r>
            <a:r>
              <a:rPr lang="en-GB" sz="2400" baseline="-25000">
                <a:latin typeface="+mj-lt"/>
              </a:rPr>
              <a:t>2</a:t>
            </a:r>
            <a:r>
              <a:rPr lang="en-GB" sz="2400">
                <a:latin typeface="+mj-lt"/>
              </a:rPr>
              <a:t> reduction to N</a:t>
            </a:r>
            <a:r>
              <a:rPr lang="en-GB" sz="2400" baseline="-25000">
                <a:latin typeface="+mj-lt"/>
              </a:rPr>
              <a:t>2</a:t>
            </a:r>
            <a:r>
              <a:rPr lang="en-GB" sz="2400">
                <a:latin typeface="+mj-lt"/>
              </a:rPr>
              <a:t>O and N</a:t>
            </a:r>
            <a:r>
              <a:rPr lang="en-GB" sz="2400" baseline="-25000">
                <a:latin typeface="+mj-lt"/>
              </a:rPr>
              <a:t>2</a:t>
            </a:r>
            <a:r>
              <a:rPr lang="en-GB" sz="2400">
                <a:latin typeface="+mj-lt"/>
              </a:rPr>
              <a:t>. </a:t>
            </a:r>
          </a:p>
          <a:p>
            <a:pPr marL="285750" indent="-285750">
              <a:lnSpc>
                <a:spcPct val="80000"/>
              </a:lnSpc>
              <a:spcBef>
                <a:spcPts val="1200"/>
              </a:spcBef>
              <a:buClr>
                <a:srgbClr val="00B050"/>
              </a:buClr>
              <a:buFont typeface="Arial" panose="020B0604020202020204" pitchFamily="34" charset="0"/>
              <a:buChar char="•"/>
            </a:pPr>
            <a:r>
              <a:rPr lang="en-GB" sz="2400">
                <a:latin typeface="+mj-lt"/>
              </a:rPr>
              <a:t>The process is carried out by a distinct group of ammonium-oxidising microorganisms. </a:t>
            </a:r>
          </a:p>
          <a:p>
            <a:pPr marL="285750" indent="-285750">
              <a:lnSpc>
                <a:spcPct val="80000"/>
              </a:lnSpc>
              <a:spcBef>
                <a:spcPts val="1200"/>
              </a:spcBef>
              <a:buClr>
                <a:srgbClr val="00B050"/>
              </a:buClr>
              <a:buFont typeface="Arial" panose="020B0604020202020204" pitchFamily="34" charset="0"/>
              <a:buChar char="•"/>
            </a:pPr>
            <a:r>
              <a:rPr lang="en-GB" sz="2400">
                <a:latin typeface="+mj-lt"/>
              </a:rPr>
              <a:t>During nitrification, ammonium turns into hydroxylamine and NO</a:t>
            </a:r>
            <a:r>
              <a:rPr lang="en-GB" sz="2400" baseline="-25000">
                <a:latin typeface="+mj-lt"/>
              </a:rPr>
              <a:t>2</a:t>
            </a:r>
            <a:r>
              <a:rPr lang="en-GB" sz="2400">
                <a:latin typeface="+mj-lt"/>
              </a:rPr>
              <a:t>, with N</a:t>
            </a:r>
            <a:r>
              <a:rPr lang="en-GB" sz="2400" baseline="-25000">
                <a:latin typeface="+mj-lt"/>
              </a:rPr>
              <a:t>2</a:t>
            </a:r>
            <a:r>
              <a:rPr lang="en-GB" sz="2400">
                <a:latin typeface="+mj-lt"/>
              </a:rPr>
              <a:t>O as a by-product. In methanotrophic nitrification, ammonium is oxidised by methanotrophic bacteria.</a:t>
            </a:r>
          </a:p>
        </p:txBody>
      </p:sp>
    </p:spTree>
    <p:extLst>
      <p:ext uri="{BB962C8B-B14F-4D97-AF65-F5344CB8AC3E}">
        <p14:creationId xmlns:p14="http://schemas.microsoft.com/office/powerpoint/2010/main" val="264145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a:t>Nitrogen losses from fertilizers in different Russian soils </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18</a:t>
            </a:fld>
            <a:endParaRPr lang="en-GB" sz="2000" smtClean="0">
              <a:solidFill>
                <a:schemeClr val="bg1"/>
              </a:solidFill>
            </a:endParaRPr>
          </a:p>
        </p:txBody>
      </p:sp>
      <p:graphicFrame>
        <p:nvGraphicFramePr>
          <p:cNvPr id="7" name="Таблица 4">
            <a:extLst>
              <a:ext uri="{FF2B5EF4-FFF2-40B4-BE49-F238E27FC236}">
                <a16:creationId xmlns:a16="http://schemas.microsoft.com/office/drawing/2014/main" id="{F065077E-C808-472A-89B1-3B193783B1A2}"/>
              </a:ext>
            </a:extLst>
          </p:cNvPr>
          <p:cNvGraphicFramePr>
            <a:graphicFrameLocks noGrp="1"/>
          </p:cNvGraphicFramePr>
          <p:nvPr>
            <p:ph idx="1"/>
            <p:extLst>
              <p:ext uri="{D42A27DB-BD31-4B8C-83A1-F6EECF244321}">
                <p14:modId xmlns:p14="http://schemas.microsoft.com/office/powerpoint/2010/main" val="1662665870"/>
              </p:ext>
            </p:extLst>
          </p:nvPr>
        </p:nvGraphicFramePr>
        <p:xfrm>
          <a:off x="879622" y="1498325"/>
          <a:ext cx="8596312" cy="4223388"/>
        </p:xfrm>
        <a:graphic>
          <a:graphicData uri="http://schemas.openxmlformats.org/drawingml/2006/table">
            <a:tbl>
              <a:tblPr firstRow="1" bandRow="1">
                <a:effectLst/>
                <a:tableStyleId>{5C22544A-7EE6-4342-B048-85BDC9FD1C3A}</a:tableStyleId>
              </a:tblPr>
              <a:tblGrid>
                <a:gridCol w="5138634">
                  <a:extLst>
                    <a:ext uri="{9D8B030D-6E8A-4147-A177-3AD203B41FA5}">
                      <a16:colId xmlns:a16="http://schemas.microsoft.com/office/drawing/2014/main" val="2671641556"/>
                    </a:ext>
                  </a:extLst>
                </a:gridCol>
                <a:gridCol w="3457678">
                  <a:extLst>
                    <a:ext uri="{9D8B030D-6E8A-4147-A177-3AD203B41FA5}">
                      <a16:colId xmlns:a16="http://schemas.microsoft.com/office/drawing/2014/main" val="1047263680"/>
                    </a:ext>
                  </a:extLst>
                </a:gridCol>
              </a:tblGrid>
              <a:tr h="370840">
                <a:tc>
                  <a:txBody>
                    <a:bodyPr/>
                    <a:lstStyle/>
                    <a:p>
                      <a:pPr algn="ctr"/>
                      <a:r>
                        <a:rPr lang="en-GB" sz="2000">
                          <a:solidFill>
                            <a:schemeClr val="tx1"/>
                          </a:solidFill>
                          <a:latin typeface="+mn-lt"/>
                        </a:rPr>
                        <a:t>Nitrogen-based fertilizer</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a:solidFill>
                            <a:schemeClr val="tx1"/>
                          </a:solidFill>
                          <a:latin typeface="+mn-lt"/>
                        </a:rPr>
                        <a:t>Nitrogen losses from fertilizers, % of applied dose</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170348211"/>
                  </a:ext>
                </a:extLst>
              </a:tr>
              <a:tr h="370840">
                <a:tc>
                  <a:txBody>
                    <a:bodyPr/>
                    <a:lstStyle/>
                    <a:p>
                      <a:pPr algn="just">
                        <a:lnSpc>
                          <a:spcPct val="107000"/>
                        </a:lnSpc>
                        <a:spcAft>
                          <a:spcPts val="800"/>
                        </a:spcAft>
                      </a:pPr>
                      <a:r>
                        <a:rPr lang="en-GB" sz="2800">
                          <a:effectLst/>
                          <a:latin typeface="+mn-lt"/>
                          <a:ea typeface="Times New Roman" panose="02020603050405020304" pitchFamily="18" charset="0"/>
                          <a:cs typeface="Times New Roman" panose="02020603050405020304" pitchFamily="18" charset="0"/>
                        </a:rPr>
                        <a:t>   Ammonium nitrate</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3600" b="0">
                          <a:effectLst/>
                          <a:latin typeface="+mn-lt"/>
                          <a:ea typeface="Times New Roman" panose="02020603050405020304" pitchFamily="18" charset="0"/>
                          <a:cs typeface="Times New Roman" panose="02020603050405020304" pitchFamily="18" charset="0"/>
                        </a:rPr>
                        <a:t>11–48</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636689"/>
                  </a:ext>
                </a:extLst>
              </a:tr>
              <a:tr h="370840">
                <a:tc>
                  <a:txBody>
                    <a:bodyPr/>
                    <a:lstStyle/>
                    <a:p>
                      <a:pPr algn="just">
                        <a:lnSpc>
                          <a:spcPct val="107000"/>
                        </a:lnSpc>
                        <a:spcAft>
                          <a:spcPts val="800"/>
                        </a:spcAft>
                      </a:pPr>
                      <a:r>
                        <a:rPr lang="en-GB" sz="2800">
                          <a:effectLst/>
                          <a:latin typeface="+mn-lt"/>
                          <a:ea typeface="Times New Roman" panose="02020603050405020304" pitchFamily="18" charset="0"/>
                          <a:cs typeface="Times New Roman" panose="02020603050405020304" pitchFamily="18" charset="0"/>
                        </a:rPr>
                        <a:t>   Ammonium sulphate</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3600" b="0">
                          <a:effectLst/>
                          <a:latin typeface="+mn-lt"/>
                          <a:ea typeface="Times New Roman" panose="02020603050405020304" pitchFamily="18" charset="0"/>
                          <a:cs typeface="Times New Roman" panose="02020603050405020304" pitchFamily="18" charset="0"/>
                        </a:rPr>
                        <a:t>9–47</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687544"/>
                  </a:ext>
                </a:extLst>
              </a:tr>
              <a:tr h="370840">
                <a:tc>
                  <a:txBody>
                    <a:bodyPr/>
                    <a:lstStyle/>
                    <a:p>
                      <a:pPr algn="just">
                        <a:lnSpc>
                          <a:spcPct val="107000"/>
                        </a:lnSpc>
                        <a:spcAft>
                          <a:spcPts val="800"/>
                        </a:spcAft>
                      </a:pPr>
                      <a:r>
                        <a:rPr lang="en-GB" sz="2800">
                          <a:effectLst/>
                          <a:latin typeface="+mn-lt"/>
                          <a:ea typeface="Times New Roman" panose="02020603050405020304" pitchFamily="18" charset="0"/>
                          <a:cs typeface="Times New Roman" panose="02020603050405020304" pitchFamily="18" charset="0"/>
                        </a:rPr>
                        <a:t>   Urea</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3600" b="0">
                          <a:effectLst/>
                          <a:latin typeface="+mn-lt"/>
                          <a:ea typeface="Times New Roman" panose="02020603050405020304" pitchFamily="18" charset="0"/>
                          <a:cs typeface="Times New Roman" panose="02020603050405020304" pitchFamily="18" charset="0"/>
                        </a:rPr>
                        <a:t>14–50</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577999"/>
                  </a:ext>
                </a:extLst>
              </a:tr>
              <a:tr h="370840">
                <a:tc>
                  <a:txBody>
                    <a:bodyPr/>
                    <a:lstStyle/>
                    <a:p>
                      <a:pPr algn="just">
                        <a:lnSpc>
                          <a:spcPct val="107000"/>
                        </a:lnSpc>
                        <a:spcAft>
                          <a:spcPts val="800"/>
                        </a:spcAft>
                      </a:pPr>
                      <a:r>
                        <a:rPr lang="en-GB" sz="2800">
                          <a:effectLst/>
                          <a:latin typeface="+mn-lt"/>
                          <a:ea typeface="Times New Roman" panose="02020603050405020304" pitchFamily="18" charset="0"/>
                          <a:cs typeface="Times New Roman" panose="02020603050405020304" pitchFamily="18" charset="0"/>
                        </a:rPr>
                        <a:t>   Sodium nitrate</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3600" b="0">
                          <a:effectLst/>
                          <a:latin typeface="+mn-lt"/>
                          <a:ea typeface="Times New Roman" panose="02020603050405020304" pitchFamily="18" charset="0"/>
                          <a:cs typeface="Times New Roman" panose="02020603050405020304" pitchFamily="18" charset="0"/>
                        </a:rPr>
                        <a:t>26–49</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704014"/>
                  </a:ext>
                </a:extLst>
              </a:tr>
              <a:tr h="370840">
                <a:tc>
                  <a:txBody>
                    <a:bodyPr/>
                    <a:lstStyle/>
                    <a:p>
                      <a:pPr algn="just">
                        <a:lnSpc>
                          <a:spcPct val="107000"/>
                        </a:lnSpc>
                        <a:spcAft>
                          <a:spcPts val="800"/>
                        </a:spcAft>
                      </a:pPr>
                      <a:r>
                        <a:rPr lang="en-GB" sz="2800">
                          <a:effectLst/>
                          <a:latin typeface="+mn-lt"/>
                          <a:ea typeface="Times New Roman" panose="02020603050405020304" pitchFamily="18" charset="0"/>
                          <a:cs typeface="Times New Roman" panose="02020603050405020304" pitchFamily="18" charset="0"/>
                        </a:rPr>
                        <a:t>   Potassium nitrate</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3600" b="0">
                          <a:effectLst/>
                          <a:latin typeface="+mn-lt"/>
                          <a:ea typeface="Times New Roman" panose="02020603050405020304" pitchFamily="18" charset="0"/>
                          <a:cs typeface="Times New Roman" panose="02020603050405020304" pitchFamily="18" charset="0"/>
                        </a:rPr>
                        <a:t>11–29</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0630616"/>
                  </a:ext>
                </a:extLst>
              </a:tr>
              <a:tr h="370840">
                <a:tc>
                  <a:txBody>
                    <a:bodyPr/>
                    <a:lstStyle/>
                    <a:p>
                      <a:pPr algn="just">
                        <a:lnSpc>
                          <a:spcPct val="107000"/>
                        </a:lnSpc>
                        <a:spcAft>
                          <a:spcPts val="800"/>
                        </a:spcAft>
                      </a:pPr>
                      <a:r>
                        <a:rPr lang="en-GB" sz="2800">
                          <a:effectLst/>
                          <a:latin typeface="+mn-lt"/>
                          <a:ea typeface="Times New Roman" panose="02020603050405020304" pitchFamily="18" charset="0"/>
                          <a:cs typeface="Times New Roman" panose="02020603050405020304" pitchFamily="18" charset="0"/>
                        </a:rPr>
                        <a:t>   Calcium cyanamide</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3600" b="0" dirty="0">
                          <a:effectLst/>
                          <a:latin typeface="+mn-lt"/>
                          <a:ea typeface="Times New Roman" panose="02020603050405020304" pitchFamily="18" charset="0"/>
                          <a:cs typeface="Times New Roman" panose="02020603050405020304" pitchFamily="18" charset="0"/>
                        </a:rPr>
                        <a:t>10–39</a:t>
                      </a:r>
                    </a:p>
                  </a:txBody>
                  <a:tcPr marL="56063" marR="56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743730"/>
                  </a:ext>
                </a:extLst>
              </a:tr>
            </a:tbl>
          </a:graphicData>
        </a:graphic>
      </p:graphicFrame>
    </p:spTree>
    <p:extLst>
      <p:ext uri="{BB962C8B-B14F-4D97-AF65-F5344CB8AC3E}">
        <p14:creationId xmlns:p14="http://schemas.microsoft.com/office/powerpoint/2010/main" val="1365030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sz="2400"/>
              <a:t>Gaseous losses of nitrogen from fertilizers in agriculture, % of applied dose</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19</a:t>
            </a:fld>
            <a:endParaRPr lang="en-GB" sz="2000" smtClean="0">
              <a:solidFill>
                <a:schemeClr val="bg1"/>
              </a:solidFill>
            </a:endParaRPr>
          </a:p>
        </p:txBody>
      </p:sp>
      <p:graphicFrame>
        <p:nvGraphicFramePr>
          <p:cNvPr id="9" name="Таблица 4">
            <a:extLst>
              <a:ext uri="{FF2B5EF4-FFF2-40B4-BE49-F238E27FC236}">
                <a16:creationId xmlns:a16="http://schemas.microsoft.com/office/drawing/2014/main" id="{7CBD5F34-12BE-4B4B-827B-337F8799DCA9}"/>
              </a:ext>
            </a:extLst>
          </p:cNvPr>
          <p:cNvGraphicFramePr>
            <a:graphicFrameLocks noGrp="1"/>
          </p:cNvGraphicFramePr>
          <p:nvPr>
            <p:ph idx="1"/>
            <p:extLst>
              <p:ext uri="{D42A27DB-BD31-4B8C-83A1-F6EECF244321}">
                <p14:modId xmlns:p14="http://schemas.microsoft.com/office/powerpoint/2010/main" val="3529310065"/>
              </p:ext>
            </p:extLst>
          </p:nvPr>
        </p:nvGraphicFramePr>
        <p:xfrm>
          <a:off x="848288" y="1469512"/>
          <a:ext cx="10326643" cy="4594402"/>
        </p:xfrm>
        <a:graphic>
          <a:graphicData uri="http://schemas.openxmlformats.org/drawingml/2006/table">
            <a:tbl>
              <a:tblPr firstRow="1" bandRow="1">
                <a:effectLst/>
                <a:tableStyleId>{5C22544A-7EE6-4342-B048-85BDC9FD1C3A}</a:tableStyleId>
              </a:tblPr>
              <a:tblGrid>
                <a:gridCol w="2575379">
                  <a:extLst>
                    <a:ext uri="{9D8B030D-6E8A-4147-A177-3AD203B41FA5}">
                      <a16:colId xmlns:a16="http://schemas.microsoft.com/office/drawing/2014/main" val="152524473"/>
                    </a:ext>
                  </a:extLst>
                </a:gridCol>
                <a:gridCol w="1695981">
                  <a:extLst>
                    <a:ext uri="{9D8B030D-6E8A-4147-A177-3AD203B41FA5}">
                      <a16:colId xmlns:a16="http://schemas.microsoft.com/office/drawing/2014/main" val="2454356753"/>
                    </a:ext>
                  </a:extLst>
                </a:gridCol>
                <a:gridCol w="3907040">
                  <a:extLst>
                    <a:ext uri="{9D8B030D-6E8A-4147-A177-3AD203B41FA5}">
                      <a16:colId xmlns:a16="http://schemas.microsoft.com/office/drawing/2014/main" val="4204640942"/>
                    </a:ext>
                  </a:extLst>
                </a:gridCol>
                <a:gridCol w="2148243">
                  <a:extLst>
                    <a:ext uri="{9D8B030D-6E8A-4147-A177-3AD203B41FA5}">
                      <a16:colId xmlns:a16="http://schemas.microsoft.com/office/drawing/2014/main" val="926347508"/>
                    </a:ext>
                  </a:extLst>
                </a:gridCol>
              </a:tblGrid>
              <a:tr h="630083">
                <a:tc>
                  <a:txBody>
                    <a:bodyPr/>
                    <a:lstStyle/>
                    <a:p>
                      <a:pPr algn="ctr">
                        <a:lnSpc>
                          <a:spcPct val="107000"/>
                        </a:lnSpc>
                        <a:spcAft>
                          <a:spcPts val="800"/>
                        </a:spcAft>
                      </a:pPr>
                      <a:r>
                        <a:rPr lang="en-GB" sz="1800" b="1">
                          <a:solidFill>
                            <a:schemeClr val="tx1"/>
                          </a:solidFill>
                          <a:effectLst/>
                          <a:latin typeface="+mn-lt"/>
                          <a:ea typeface="Times New Roman" panose="02020603050405020304" pitchFamily="18" charset="0"/>
                          <a:cs typeface="Times New Roman" panose="02020603050405020304" pitchFamily="18" charset="0"/>
                        </a:rPr>
                        <a:t>Crop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800" b="1">
                          <a:solidFill>
                            <a:schemeClr val="tx1"/>
                          </a:solidFill>
                          <a:effectLst/>
                          <a:latin typeface="+mn-lt"/>
                          <a:ea typeface="Times New Roman" panose="02020603050405020304" pitchFamily="18" charset="0"/>
                          <a:cs typeface="Times New Roman" panose="02020603050405020304" pitchFamily="18" charset="0"/>
                        </a:rPr>
                        <a:t>Nitrogen losses from fertilizers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800" b="1">
                          <a:solidFill>
                            <a:schemeClr val="tx1"/>
                          </a:solidFill>
                          <a:effectLst/>
                          <a:latin typeface="+mn-lt"/>
                          <a:ea typeface="Times New Roman" panose="02020603050405020304" pitchFamily="18" charset="0"/>
                          <a:cs typeface="Times New Roman" panose="02020603050405020304" pitchFamily="18" charset="0"/>
                        </a:rPr>
                        <a:t>Crop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800" b="1">
                          <a:solidFill>
                            <a:schemeClr val="tx1"/>
                          </a:solidFill>
                          <a:effectLst/>
                          <a:latin typeface="+mn-lt"/>
                          <a:ea typeface="Times New Roman" panose="02020603050405020304" pitchFamily="18" charset="0"/>
                          <a:cs typeface="Times New Roman" panose="02020603050405020304" pitchFamily="18" charset="0"/>
                        </a:rPr>
                        <a:t>Nitrogen losses from fertilizers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17243940"/>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Winter wheat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19–44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Maize, green mass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22–33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77510293"/>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Winter rye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27–52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Flax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32–38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44883290"/>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Winter wheat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19–44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Perennial cereal grasses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10–33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84305218"/>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Spring wheat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19–32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Perennial legume and cereal grasses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12–38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75572695"/>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Barley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25–35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Table carrot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56–59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55025626"/>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Oat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19–31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Rapeseed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13–30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63311452"/>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Maize, grain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24–33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Sugar beet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17–28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71406423"/>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Rice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29–58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Fodder beet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26–31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3775890"/>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Millet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22–26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Beetroot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21–40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13651203"/>
                  </a:ext>
                </a:extLst>
              </a:tr>
              <a:tr h="311278">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Buckwheat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12–28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Average from smallest to largest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22–33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08745079"/>
                  </a:ext>
                </a:extLst>
              </a:tr>
              <a:tr h="307897">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Potato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20–36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Average 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25–20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11877189"/>
                  </a:ext>
                </a:extLst>
              </a:tr>
              <a:tr h="574071">
                <a:tc>
                  <a:txBody>
                    <a:bodyPr/>
                    <a:lstStyle/>
                    <a:p>
                      <a:pPr algn="just">
                        <a:lnSpc>
                          <a:spcPct val="107000"/>
                        </a:lnSpc>
                        <a:spcAft>
                          <a:spcPts val="800"/>
                        </a:spcAft>
                      </a:pPr>
                      <a:r>
                        <a:rPr lang="en-GB" sz="1800" b="0" i="0">
                          <a:effectLst/>
                          <a:latin typeface="+mn-lt"/>
                          <a:ea typeface="Times New Roman" panose="02020603050405020304" pitchFamily="18" charset="0"/>
                          <a:cs typeface="Times New Roman" panose="02020603050405020304" pitchFamily="18" charset="0"/>
                        </a:rPr>
                        <a:t>White cabbage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1800" b="1" i="0">
                          <a:effectLst/>
                          <a:latin typeface="+mn-lt"/>
                          <a:ea typeface="Times New Roman" panose="02020603050405020304" pitchFamily="18" charset="0"/>
                          <a:cs typeface="Times New Roman" panose="02020603050405020304" pitchFamily="18" charset="0"/>
                        </a:rPr>
                        <a:t>22–29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a:endParaRPr lang="ru-RU" sz="1050" b="1" i="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ru-RU" sz="1100" b="1" i="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3826"/>
                  </a:ext>
                </a:extLst>
              </a:tr>
            </a:tbl>
          </a:graphicData>
        </a:graphic>
      </p:graphicFrame>
    </p:spTree>
    <p:extLst>
      <p:ext uri="{BB962C8B-B14F-4D97-AF65-F5344CB8AC3E}">
        <p14:creationId xmlns:p14="http://schemas.microsoft.com/office/powerpoint/2010/main" val="108416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a:t>Lecture contents</a:t>
            </a:r>
          </a:p>
        </p:txBody>
      </p:sp>
      <p:sp>
        <p:nvSpPr>
          <p:cNvPr id="5" name="Прямоугольник 4"/>
          <p:cNvSpPr/>
          <p:nvPr/>
        </p:nvSpPr>
        <p:spPr>
          <a:xfrm>
            <a:off x="847725" y="1468174"/>
            <a:ext cx="9128613" cy="4154984"/>
          </a:xfrm>
          <a:prstGeom prst="rect">
            <a:avLst/>
          </a:prstGeom>
        </p:spPr>
        <p:txBody>
          <a:bodyPr wrap="square">
            <a:spAutoFit/>
          </a:bodyPr>
          <a:lstStyle/>
          <a:p>
            <a:pPr marL="342900" indent="-342900">
              <a:buClr>
                <a:srgbClr val="00B050"/>
              </a:buClr>
              <a:buFont typeface="Arial" panose="020B0604020202020204" pitchFamily="34" charset="0"/>
              <a:buChar char="•"/>
            </a:pPr>
            <a:r>
              <a:rPr lang="en-GB" sz="2400"/>
              <a:t>Gross yields and amounts of nutrients used in crop production</a:t>
            </a:r>
          </a:p>
          <a:p>
            <a:pPr marL="342900" indent="-342900">
              <a:buClr>
                <a:srgbClr val="00B050"/>
              </a:buClr>
              <a:buFont typeface="Arial" panose="020B0604020202020204" pitchFamily="34" charset="0"/>
              <a:buChar char="•"/>
            </a:pPr>
            <a:r>
              <a:rPr lang="en-GB" sz="2400"/>
              <a:t>Application of mineral fertilizers </a:t>
            </a:r>
          </a:p>
          <a:p>
            <a:pPr marL="342900" indent="-342900">
              <a:buClr>
                <a:srgbClr val="00B050"/>
              </a:buClr>
              <a:buFont typeface="Arial" panose="020B0604020202020204" pitchFamily="34" charset="0"/>
              <a:buChar char="•"/>
            </a:pPr>
            <a:r>
              <a:rPr lang="en-GB" sz="2400"/>
              <a:t>Biological nitrogen in Russia’s agriculture</a:t>
            </a:r>
          </a:p>
          <a:p>
            <a:pPr marL="342900" indent="-342900">
              <a:buClr>
                <a:srgbClr val="00B050"/>
              </a:buClr>
              <a:buFont typeface="Arial" panose="020B0604020202020204" pitchFamily="34" charset="0"/>
              <a:buChar char="•"/>
            </a:pPr>
            <a:r>
              <a:rPr lang="en-GB" sz="2400"/>
              <a:t>Nitrogen balance in Russia’s agriculture</a:t>
            </a:r>
          </a:p>
          <a:p>
            <a:pPr marL="342900" indent="-342900">
              <a:buClr>
                <a:srgbClr val="00B050"/>
              </a:buClr>
              <a:buFont typeface="Arial" panose="020B0604020202020204" pitchFamily="34" charset="0"/>
              <a:buChar char="•"/>
            </a:pPr>
            <a:r>
              <a:rPr lang="en-GB" sz="2400"/>
              <a:t>Nitrogen uptake and losses from fertilizers</a:t>
            </a:r>
          </a:p>
          <a:p>
            <a:pPr marL="342900" indent="-342900">
              <a:buClr>
                <a:srgbClr val="00B050"/>
              </a:buClr>
              <a:buFont typeface="Arial" panose="020B0604020202020204" pitchFamily="34" charset="0"/>
              <a:buChar char="•"/>
            </a:pPr>
            <a:r>
              <a:rPr lang="en-GB" sz="2400"/>
              <a:t>Gaseous losses</a:t>
            </a:r>
          </a:p>
          <a:p>
            <a:pPr marL="342900" indent="-342900">
              <a:buClr>
                <a:srgbClr val="00B050"/>
              </a:buClr>
              <a:buFont typeface="Arial" panose="020B0604020202020204" pitchFamily="34" charset="0"/>
              <a:buChar char="•"/>
            </a:pPr>
            <a:r>
              <a:rPr lang="en-GB" sz="2400"/>
              <a:t>Nitrous oxide emission</a:t>
            </a:r>
          </a:p>
          <a:p>
            <a:pPr marL="342900" indent="-342900">
              <a:buClr>
                <a:srgbClr val="00B050"/>
              </a:buClr>
              <a:buFont typeface="Arial" panose="020B0604020202020204" pitchFamily="34" charset="0"/>
              <a:buChar char="•"/>
            </a:pPr>
            <a:r>
              <a:rPr lang="en-GB" sz="2400"/>
              <a:t>Ways to reduce gaseous losses of nitrogen</a:t>
            </a:r>
          </a:p>
          <a:p>
            <a:pPr marL="342900" indent="-342900">
              <a:buClr>
                <a:srgbClr val="00B050"/>
              </a:buClr>
              <a:buFont typeface="Arial" panose="020B0604020202020204" pitchFamily="34" charset="0"/>
              <a:buChar char="•"/>
            </a:pPr>
            <a:endParaRPr lang="ru-RU" sz="2400" dirty="0"/>
          </a:p>
          <a:p>
            <a:pPr>
              <a:buClr>
                <a:schemeClr val="accent3">
                  <a:lumMod val="75000"/>
                </a:schemeClr>
              </a:buClr>
            </a:pPr>
            <a:endParaRPr lang="en-US" sz="2400" b="1" dirty="0"/>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a:t>
            </a:fld>
            <a:endParaRPr lang="en-GB" sz="2000" smtClean="0">
              <a:solidFill>
                <a:schemeClr val="bg1"/>
              </a:solidFill>
            </a:endParaRPr>
          </a:p>
        </p:txBody>
      </p:sp>
    </p:spTree>
    <p:extLst>
      <p:ext uri="{BB962C8B-B14F-4D97-AF65-F5344CB8AC3E}">
        <p14:creationId xmlns:p14="http://schemas.microsoft.com/office/powerpoint/2010/main" val="101965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47724" y="365125"/>
            <a:ext cx="10356895" cy="758825"/>
          </a:xfrm>
        </p:spPr>
        <p:txBody>
          <a:bodyPr anchor="b">
            <a:noAutofit/>
          </a:bodyPr>
          <a:lstStyle/>
          <a:p>
            <a:r>
              <a:rPr lang="en-GB"/>
              <a:t>Gaseous losses of nitrogen in various crops on sod-podzolic soil</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20</a:t>
            </a:fld>
            <a:endParaRPr lang="en-GB" sz="2000" smtClean="0">
              <a:solidFill>
                <a:schemeClr val="bg1"/>
              </a:solidFill>
            </a:endParaRPr>
          </a:p>
        </p:txBody>
      </p:sp>
      <p:graphicFrame>
        <p:nvGraphicFramePr>
          <p:cNvPr id="9" name="Таблица 4">
            <a:extLst>
              <a:ext uri="{FF2B5EF4-FFF2-40B4-BE49-F238E27FC236}">
                <a16:creationId xmlns:a16="http://schemas.microsoft.com/office/drawing/2014/main" id="{5303E21C-715B-4B87-AD38-04B08AFFE3C1}"/>
              </a:ext>
            </a:extLst>
          </p:cNvPr>
          <p:cNvGraphicFramePr>
            <a:graphicFrameLocks noGrp="1"/>
          </p:cNvGraphicFramePr>
          <p:nvPr>
            <p:ph idx="1"/>
            <p:extLst>
              <p:ext uri="{D42A27DB-BD31-4B8C-83A1-F6EECF244321}">
                <p14:modId xmlns:p14="http://schemas.microsoft.com/office/powerpoint/2010/main" val="3286130508"/>
              </p:ext>
            </p:extLst>
          </p:nvPr>
        </p:nvGraphicFramePr>
        <p:xfrm>
          <a:off x="887788" y="1482174"/>
          <a:ext cx="10258268" cy="3964516"/>
        </p:xfrm>
        <a:graphic>
          <a:graphicData uri="http://schemas.openxmlformats.org/drawingml/2006/table">
            <a:tbl>
              <a:tblPr firstRow="1" bandRow="1">
                <a:effectLst/>
                <a:tableStyleId>{5C22544A-7EE6-4342-B048-85BDC9FD1C3A}</a:tableStyleId>
              </a:tblPr>
              <a:tblGrid>
                <a:gridCol w="2573968">
                  <a:extLst>
                    <a:ext uri="{9D8B030D-6E8A-4147-A177-3AD203B41FA5}">
                      <a16:colId xmlns:a16="http://schemas.microsoft.com/office/drawing/2014/main" val="2380897382"/>
                    </a:ext>
                  </a:extLst>
                </a:gridCol>
                <a:gridCol w="1631801">
                  <a:extLst>
                    <a:ext uri="{9D8B030D-6E8A-4147-A177-3AD203B41FA5}">
                      <a16:colId xmlns:a16="http://schemas.microsoft.com/office/drawing/2014/main" val="1273596219"/>
                    </a:ext>
                  </a:extLst>
                </a:gridCol>
                <a:gridCol w="1557628">
                  <a:extLst>
                    <a:ext uri="{9D8B030D-6E8A-4147-A177-3AD203B41FA5}">
                      <a16:colId xmlns:a16="http://schemas.microsoft.com/office/drawing/2014/main" val="3243496643"/>
                    </a:ext>
                  </a:extLst>
                </a:gridCol>
                <a:gridCol w="1082923">
                  <a:extLst>
                    <a:ext uri="{9D8B030D-6E8A-4147-A177-3AD203B41FA5}">
                      <a16:colId xmlns:a16="http://schemas.microsoft.com/office/drawing/2014/main" val="4227938497"/>
                    </a:ext>
                  </a:extLst>
                </a:gridCol>
                <a:gridCol w="1705974">
                  <a:extLst>
                    <a:ext uri="{9D8B030D-6E8A-4147-A177-3AD203B41FA5}">
                      <a16:colId xmlns:a16="http://schemas.microsoft.com/office/drawing/2014/main" val="2159352870"/>
                    </a:ext>
                  </a:extLst>
                </a:gridCol>
                <a:gridCol w="1705974">
                  <a:extLst>
                    <a:ext uri="{9D8B030D-6E8A-4147-A177-3AD203B41FA5}">
                      <a16:colId xmlns:a16="http://schemas.microsoft.com/office/drawing/2014/main" val="471103704"/>
                    </a:ext>
                  </a:extLst>
                </a:gridCol>
              </a:tblGrid>
              <a:tr h="640609">
                <a:tc rowSpan="2">
                  <a:txBody>
                    <a:bodyPr/>
                    <a:lstStyle/>
                    <a:p>
                      <a:r>
                        <a:rPr lang="en-GB" sz="2000">
                          <a:solidFill>
                            <a:schemeClr val="tx1"/>
                          </a:solidFill>
                          <a:latin typeface="+mn-lt"/>
                          <a:cs typeface="Times New Roman" panose="02020603050405020304" pitchFamily="18" charset="0"/>
                        </a:rPr>
                        <a:t>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r>
                        <a:rPr lang="en-GB" sz="2000">
                          <a:solidFill>
                            <a:schemeClr val="tx1"/>
                          </a:solidFill>
                          <a:latin typeface="+mn-lt"/>
                          <a:cs typeface="Times New Roman" panose="02020603050405020304" pitchFamily="18" charset="0"/>
                        </a:rPr>
                        <a:t>Perennial legume and cereal grasses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dirty="0"/>
                    </a:p>
                  </a:txBody>
                  <a:tcPr/>
                </a:tc>
                <a:tc gridSpan="3">
                  <a:txBody>
                    <a:bodyPr/>
                    <a:lstStyle/>
                    <a:p>
                      <a:pPr algn="ctr"/>
                      <a:r>
                        <a:rPr lang="en-GB" sz="2000">
                          <a:solidFill>
                            <a:schemeClr val="tx1"/>
                          </a:solidFill>
                          <a:latin typeface="+mn-lt"/>
                          <a:cs typeface="Times New Roman" panose="02020603050405020304" pitchFamily="18" charset="0"/>
                        </a:rPr>
                        <a:t>Cereal crops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819492710"/>
                  </a:ext>
                </a:extLst>
              </a:tr>
              <a:tr h="640609">
                <a:tc vMerge="1">
                  <a:txBody>
                    <a:bodyPr/>
                    <a:lstStyle/>
                    <a:p>
                      <a:endParaRPr lang="ru-RU" dirty="0"/>
                    </a:p>
                  </a:txBody>
                  <a:tcPr/>
                </a:tc>
                <a:tc>
                  <a:txBody>
                    <a:bodyPr/>
                    <a:lstStyle/>
                    <a:p>
                      <a:pPr algn="ctr"/>
                      <a:r>
                        <a:rPr lang="en-GB">
                          <a:latin typeface="+mn-lt"/>
                          <a:cs typeface="Times New Roman" panose="02020603050405020304" pitchFamily="18" charset="0"/>
                        </a:rPr>
                        <a:t>1st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a:latin typeface="+mn-lt"/>
                          <a:cs typeface="Times New Roman" panose="02020603050405020304" pitchFamily="18" charset="0"/>
                        </a:rPr>
                        <a:t>2nd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a:latin typeface="+mn-lt"/>
                          <a:cs typeface="Times New Roman" panose="02020603050405020304" pitchFamily="18" charset="0"/>
                        </a:rPr>
                        <a:t>winter rye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a:latin typeface="+mn-lt"/>
                          <a:cs typeface="Times New Roman" panose="02020603050405020304" pitchFamily="18" charset="0"/>
                        </a:rPr>
                        <a:t>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a:latin typeface="+mn-lt"/>
                          <a:cs typeface="Times New Roman" panose="02020603050405020304" pitchFamily="18" charset="0"/>
                        </a:rPr>
                        <a:t>barley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15988040"/>
                  </a:ext>
                </a:extLst>
              </a:tr>
              <a:tr h="640609">
                <a:tc>
                  <a:txBody>
                    <a:bodyPr/>
                    <a:lstStyle/>
                    <a:p>
                      <a:pPr algn="just"/>
                      <a:r>
                        <a:rPr lang="en-GB" sz="2000" b="1">
                          <a:solidFill>
                            <a:schemeClr val="tx1"/>
                          </a:solidFill>
                          <a:latin typeface="+mn-lt"/>
                          <a:cs typeface="Times New Roman" panose="02020603050405020304" pitchFamily="18" charset="0"/>
                        </a:rPr>
                        <a:t>Total, g / sq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18.26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11.61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10.98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20.59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28.43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96728337"/>
                  </a:ext>
                </a:extLst>
              </a:tr>
              <a:tr h="640609">
                <a:tc>
                  <a:txBody>
                    <a:bodyPr/>
                    <a:lstStyle/>
                    <a:p>
                      <a:r>
                        <a:rPr lang="en-GB" sz="2000" b="1">
                          <a:solidFill>
                            <a:schemeClr val="tx1"/>
                          </a:solidFill>
                          <a:latin typeface="+mn-lt"/>
                          <a:cs typeface="Times New Roman" panose="02020603050405020304" pitchFamily="18" charset="0"/>
                        </a:rPr>
                        <a:t>Incl., %: </a:t>
                      </a:r>
                    </a:p>
                    <a:p>
                      <a:r>
                        <a:rPr lang="en-GB" sz="2000" b="1">
                          <a:solidFill>
                            <a:schemeClr val="tx1"/>
                          </a:solidFill>
                          <a:latin typeface="+mn-lt"/>
                          <a:cs typeface="Times New Roman" panose="02020603050405020304" pitchFamily="18" charset="0"/>
                        </a:rPr>
                        <a:t>    N in the fertilizer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63495192"/>
                  </a:ext>
                </a:extLst>
              </a:tr>
              <a:tr h="640609">
                <a:tc>
                  <a:txBody>
                    <a:bodyPr/>
                    <a:lstStyle/>
                    <a:p>
                      <a:r>
                        <a:rPr lang="en-GB" sz="2000" b="1">
                          <a:solidFill>
                            <a:schemeClr val="tx1"/>
                          </a:solidFill>
                          <a:latin typeface="+mn-lt"/>
                          <a:cs typeface="Times New Roman" panose="02020603050405020304" pitchFamily="18" charset="0"/>
                        </a:rPr>
                        <a:t>    N in the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29.2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29.2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87.2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90.1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57931767"/>
                  </a:ext>
                </a:extLst>
              </a:tr>
              <a:tr h="640609">
                <a:tc>
                  <a:txBody>
                    <a:bodyPr/>
                    <a:lstStyle/>
                    <a:p>
                      <a:r>
                        <a:rPr lang="en-GB" sz="2000" b="1">
                          <a:solidFill>
                            <a:schemeClr val="tx1"/>
                          </a:solidFill>
                          <a:latin typeface="+mn-lt"/>
                          <a:cs typeface="Times New Roman" panose="02020603050405020304" pitchFamily="18" charset="0"/>
                        </a:rPr>
                        <a:t>    Symbiotic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63.5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solidFill>
                            <a:schemeClr val="tx1"/>
                          </a:solidFill>
                          <a:latin typeface="+mn-lt"/>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a:endParaRPr lang="ru-RU" sz="2400" b="1"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11114340"/>
                  </a:ext>
                </a:extLst>
              </a:tr>
            </a:tbl>
          </a:graphicData>
        </a:graphic>
      </p:graphicFrame>
    </p:spTree>
    <p:extLst>
      <p:ext uri="{BB962C8B-B14F-4D97-AF65-F5344CB8AC3E}">
        <p14:creationId xmlns:p14="http://schemas.microsoft.com/office/powerpoint/2010/main" val="337270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731814" y="361300"/>
            <a:ext cx="10667195" cy="758825"/>
          </a:xfrm>
        </p:spPr>
        <p:txBody>
          <a:bodyPr anchor="b">
            <a:noAutofit/>
          </a:bodyPr>
          <a:lstStyle/>
          <a:p>
            <a:r>
              <a:rPr lang="en-GB" sz="2400"/>
              <a:t>Losses, consumption and fixation of nitrogen from fertilizers in winter cereal crops, % of applied dose</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21</a:t>
            </a:fld>
            <a:endParaRPr lang="en-GB" sz="2000" smtClean="0">
              <a:solidFill>
                <a:schemeClr val="bg1"/>
              </a:solidFill>
            </a:endParaRPr>
          </a:p>
        </p:txBody>
      </p:sp>
      <p:graphicFrame>
        <p:nvGraphicFramePr>
          <p:cNvPr id="8" name="Таблица 4">
            <a:extLst>
              <a:ext uri="{FF2B5EF4-FFF2-40B4-BE49-F238E27FC236}">
                <a16:creationId xmlns:a16="http://schemas.microsoft.com/office/drawing/2014/main" id="{608EC0AF-003F-4BCA-A129-46E1F53187E3}"/>
              </a:ext>
            </a:extLst>
          </p:cNvPr>
          <p:cNvGraphicFramePr>
            <a:graphicFrameLocks noGrp="1"/>
          </p:cNvGraphicFramePr>
          <p:nvPr>
            <p:ph idx="1"/>
            <p:extLst>
              <p:ext uri="{D42A27DB-BD31-4B8C-83A1-F6EECF244321}">
                <p14:modId xmlns:p14="http://schemas.microsoft.com/office/powerpoint/2010/main" val="796025802"/>
              </p:ext>
            </p:extLst>
          </p:nvPr>
        </p:nvGraphicFramePr>
        <p:xfrm>
          <a:off x="869164" y="1480019"/>
          <a:ext cx="10363517" cy="3586812"/>
        </p:xfrm>
        <a:graphic>
          <a:graphicData uri="http://schemas.openxmlformats.org/drawingml/2006/table">
            <a:tbl>
              <a:tblPr firstRow="1" bandRow="1">
                <a:effectLst/>
                <a:tableStyleId>{5C22544A-7EE6-4342-B048-85BDC9FD1C3A}</a:tableStyleId>
              </a:tblPr>
              <a:tblGrid>
                <a:gridCol w="2136255">
                  <a:extLst>
                    <a:ext uri="{9D8B030D-6E8A-4147-A177-3AD203B41FA5}">
                      <a16:colId xmlns:a16="http://schemas.microsoft.com/office/drawing/2014/main" val="154389457"/>
                    </a:ext>
                  </a:extLst>
                </a:gridCol>
                <a:gridCol w="1080661">
                  <a:extLst>
                    <a:ext uri="{9D8B030D-6E8A-4147-A177-3AD203B41FA5}">
                      <a16:colId xmlns:a16="http://schemas.microsoft.com/office/drawing/2014/main" val="4117958488"/>
                    </a:ext>
                  </a:extLst>
                </a:gridCol>
                <a:gridCol w="1395498">
                  <a:extLst>
                    <a:ext uri="{9D8B030D-6E8A-4147-A177-3AD203B41FA5}">
                      <a16:colId xmlns:a16="http://schemas.microsoft.com/office/drawing/2014/main" val="2083658953"/>
                    </a:ext>
                  </a:extLst>
                </a:gridCol>
                <a:gridCol w="1430164">
                  <a:extLst>
                    <a:ext uri="{9D8B030D-6E8A-4147-A177-3AD203B41FA5}">
                      <a16:colId xmlns:a16="http://schemas.microsoft.com/office/drawing/2014/main" val="2025668267"/>
                    </a:ext>
                  </a:extLst>
                </a:gridCol>
                <a:gridCol w="1359935">
                  <a:extLst>
                    <a:ext uri="{9D8B030D-6E8A-4147-A177-3AD203B41FA5}">
                      <a16:colId xmlns:a16="http://schemas.microsoft.com/office/drawing/2014/main" val="813766683"/>
                    </a:ext>
                  </a:extLst>
                </a:gridCol>
                <a:gridCol w="1480502">
                  <a:extLst>
                    <a:ext uri="{9D8B030D-6E8A-4147-A177-3AD203B41FA5}">
                      <a16:colId xmlns:a16="http://schemas.microsoft.com/office/drawing/2014/main" val="1009711754"/>
                    </a:ext>
                  </a:extLst>
                </a:gridCol>
                <a:gridCol w="1480502">
                  <a:extLst>
                    <a:ext uri="{9D8B030D-6E8A-4147-A177-3AD203B41FA5}">
                      <a16:colId xmlns:a16="http://schemas.microsoft.com/office/drawing/2014/main" val="4150001595"/>
                    </a:ext>
                  </a:extLst>
                </a:gridCol>
              </a:tblGrid>
              <a:tr h="655283">
                <a:tc rowSpan="2">
                  <a:txBody>
                    <a:bodyPr/>
                    <a:lstStyle/>
                    <a:p>
                      <a:pPr algn="ctr"/>
                      <a:r>
                        <a:rPr lang="en-GB" sz="1800">
                          <a:solidFill>
                            <a:schemeClr val="tx1"/>
                          </a:solidFill>
                          <a:latin typeface="+mn-lt"/>
                          <a:cs typeface="Times New Roman" panose="02020603050405020304" pitchFamily="18" charset="0"/>
                        </a:rPr>
                        <a:t>N fertilizer application timing</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r>
                        <a:rPr lang="en-GB" sz="1800">
                          <a:solidFill>
                            <a:schemeClr val="tx1"/>
                          </a:solidFill>
                          <a:latin typeface="+mn-lt"/>
                          <a:cs typeface="Times New Roman" panose="02020603050405020304" pitchFamily="18" charset="0"/>
                        </a:rPr>
                        <a:t>Sod-podzolic sandy soil</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dirty="0"/>
                    </a:p>
                  </a:txBody>
                  <a:tcPr/>
                </a:tc>
                <a:tc hMerge="1">
                  <a:txBody>
                    <a:bodyPr/>
                    <a:lstStyle/>
                    <a:p>
                      <a:endParaRPr lang="ru-RU" dirty="0"/>
                    </a:p>
                  </a:txBody>
                  <a:tcPr/>
                </a:tc>
                <a:tc gridSpan="3">
                  <a:txBody>
                    <a:bodyPr/>
                    <a:lstStyle/>
                    <a:p>
                      <a:pPr algn="ctr"/>
                      <a:r>
                        <a:rPr lang="en-GB" sz="1800">
                          <a:solidFill>
                            <a:schemeClr val="tx1"/>
                          </a:solidFill>
                          <a:latin typeface="+mn-lt"/>
                          <a:cs typeface="Times New Roman" panose="02020603050405020304" pitchFamily="18" charset="0"/>
                        </a:rPr>
                        <a:t>Sod-podzolic loamy soil</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325523880"/>
                  </a:ext>
                </a:extLst>
              </a:tr>
              <a:tr h="724260">
                <a:tc vMerge="1">
                  <a:txBody>
                    <a:bodyPr/>
                    <a:lstStyle/>
                    <a:p>
                      <a:endParaRPr lang="ru-RU" dirty="0"/>
                    </a:p>
                  </a:txBody>
                  <a:tcPr/>
                </a:tc>
                <a:tc>
                  <a:txBody>
                    <a:bodyPr/>
                    <a:lstStyle/>
                    <a:p>
                      <a:pPr algn="ctr"/>
                      <a:r>
                        <a:rPr lang="en-GB">
                          <a:latin typeface="+mn-lt"/>
                          <a:cs typeface="Times New Roman" panose="02020603050405020304" pitchFamily="18" charset="0"/>
                        </a:rPr>
                        <a:t>losses</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a:latin typeface="+mn-lt"/>
                          <a:cs typeface="Times New Roman" panose="02020603050405020304" pitchFamily="18" charset="0"/>
                        </a:rPr>
                        <a:t>consumed </a:t>
                      </a:r>
                      <a:r>
                        <a:rPr lang="en-GB" sz="1500">
                          <a:latin typeface="+mn-lt"/>
                          <a:cs typeface="Times New Roman" panose="02020603050405020304" pitchFamily="18" charset="0"/>
                        </a:rPr>
                        <a:t>by plants</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latin typeface="+mn-lt"/>
                          <a:cs typeface="Times New Roman" panose="02020603050405020304" pitchFamily="18" charset="0"/>
                        </a:rPr>
                        <a:t>fixed in the soil</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a:latin typeface="+mn-lt"/>
                          <a:cs typeface="Times New Roman" panose="02020603050405020304" pitchFamily="18" charset="0"/>
                        </a:rPr>
                        <a:t>losses</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a:latin typeface="+mn-lt"/>
                          <a:cs typeface="Times New Roman" panose="02020603050405020304" pitchFamily="18" charset="0"/>
                        </a:rPr>
                        <a:t>consumed </a:t>
                      </a:r>
                      <a:r>
                        <a:rPr lang="en-GB" sz="1500">
                          <a:latin typeface="+mn-lt"/>
                          <a:cs typeface="Times New Roman" panose="02020603050405020304" pitchFamily="18" charset="0"/>
                        </a:rPr>
                        <a:t>by plants</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latin typeface="+mn-lt"/>
                          <a:cs typeface="Times New Roman" panose="02020603050405020304" pitchFamily="18" charset="0"/>
                        </a:rPr>
                        <a:t>fixed in the soil</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75308327"/>
                  </a:ext>
                </a:extLst>
              </a:tr>
              <a:tr h="586306">
                <a:tc>
                  <a:txBody>
                    <a:bodyPr/>
                    <a:lstStyle/>
                    <a:p>
                      <a:r>
                        <a:rPr lang="en-GB" b="1">
                          <a:latin typeface="+mn-lt"/>
                          <a:cs typeface="Times New Roman" panose="02020603050405020304" pitchFamily="18" charset="0"/>
                        </a:rPr>
                        <a:t>N in autumn</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78</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4</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18</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59</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15</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26</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70808923"/>
                  </a:ext>
                </a:extLst>
              </a:tr>
              <a:tr h="586306">
                <a:tc>
                  <a:txBody>
                    <a:bodyPr/>
                    <a:lstStyle/>
                    <a:p>
                      <a:r>
                        <a:rPr lang="en-GB" b="1">
                          <a:latin typeface="+mn-lt"/>
                          <a:cs typeface="Times New Roman" panose="02020603050405020304" pitchFamily="18" charset="0"/>
                        </a:rPr>
                        <a:t>N to frozen soil</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40</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44</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16</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40</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35</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25</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79366078"/>
                  </a:ext>
                </a:extLst>
              </a:tr>
              <a:tr h="1034657">
                <a:tc>
                  <a:txBody>
                    <a:bodyPr/>
                    <a:lstStyle/>
                    <a:p>
                      <a:r>
                        <a:rPr lang="en-GB" b="1">
                          <a:latin typeface="+mn-lt"/>
                          <a:cs typeface="Times New Roman" panose="02020603050405020304" pitchFamily="18" charset="0"/>
                        </a:rPr>
                        <a:t>N in spring at the beginning of vegetative growth</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19</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66</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15</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28</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a:latin typeface="+mn-lt"/>
                          <a:cs typeface="Times New Roman" panose="02020603050405020304" pitchFamily="18" charset="0"/>
                        </a:rPr>
                        <a:t>31</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800" b="1" dirty="0">
                          <a:latin typeface="+mn-lt"/>
                          <a:cs typeface="Times New Roman" panose="02020603050405020304" pitchFamily="18" charset="0"/>
                        </a:rPr>
                        <a:t>21</a:t>
                      </a:r>
                    </a:p>
                  </a:txBody>
                  <a:tcPr marL="74750" marR="74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21469093"/>
                  </a:ext>
                </a:extLst>
              </a:tr>
            </a:tbl>
          </a:graphicData>
        </a:graphic>
      </p:graphicFrame>
    </p:spTree>
    <p:extLst>
      <p:ext uri="{BB962C8B-B14F-4D97-AF65-F5344CB8AC3E}">
        <p14:creationId xmlns:p14="http://schemas.microsoft.com/office/powerpoint/2010/main" val="26292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47724" y="365125"/>
            <a:ext cx="10356895" cy="758825"/>
          </a:xfrm>
        </p:spPr>
        <p:txBody>
          <a:bodyPr anchor="b">
            <a:noAutofit/>
          </a:bodyPr>
          <a:lstStyle/>
          <a:p>
            <a:r>
              <a:rPr lang="en-GB"/>
              <a:t>Nitrogen losses from fertilizers by application type, % of applied dose</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22</a:t>
            </a:fld>
            <a:endParaRPr lang="en-GB" sz="2000" smtClean="0">
              <a:solidFill>
                <a:schemeClr val="bg1"/>
              </a:solidFill>
            </a:endParaRPr>
          </a:p>
        </p:txBody>
      </p:sp>
      <p:graphicFrame>
        <p:nvGraphicFramePr>
          <p:cNvPr id="5" name="Объект 4">
            <a:extLst>
              <a:ext uri="{FF2B5EF4-FFF2-40B4-BE49-F238E27FC236}">
                <a16:creationId xmlns:a16="http://schemas.microsoft.com/office/drawing/2014/main" id="{26EF9E56-E304-4B6A-A3D6-8FF48D266B22}"/>
              </a:ext>
            </a:extLst>
          </p:cNvPr>
          <p:cNvGraphicFramePr>
            <a:graphicFrameLocks noGrp="1"/>
          </p:cNvGraphicFramePr>
          <p:nvPr>
            <p:ph idx="1"/>
            <p:extLst>
              <p:ext uri="{D42A27DB-BD31-4B8C-83A1-F6EECF244321}">
                <p14:modId xmlns:p14="http://schemas.microsoft.com/office/powerpoint/2010/main" val="412549321"/>
              </p:ext>
            </p:extLst>
          </p:nvPr>
        </p:nvGraphicFramePr>
        <p:xfrm>
          <a:off x="890273" y="1432620"/>
          <a:ext cx="10313533" cy="4459856"/>
        </p:xfrm>
        <a:graphic>
          <a:graphicData uri="http://schemas.openxmlformats.org/drawingml/2006/table">
            <a:tbl>
              <a:tblPr firstRow="1" bandRow="1">
                <a:effectLst/>
                <a:tableStyleId>{5C22544A-7EE6-4342-B048-85BDC9FD1C3A}</a:tableStyleId>
              </a:tblPr>
              <a:tblGrid>
                <a:gridCol w="3820331">
                  <a:extLst>
                    <a:ext uri="{9D8B030D-6E8A-4147-A177-3AD203B41FA5}">
                      <a16:colId xmlns:a16="http://schemas.microsoft.com/office/drawing/2014/main" val="2932750793"/>
                    </a:ext>
                  </a:extLst>
                </a:gridCol>
                <a:gridCol w="2977086">
                  <a:extLst>
                    <a:ext uri="{9D8B030D-6E8A-4147-A177-3AD203B41FA5}">
                      <a16:colId xmlns:a16="http://schemas.microsoft.com/office/drawing/2014/main" val="175952001"/>
                    </a:ext>
                  </a:extLst>
                </a:gridCol>
                <a:gridCol w="1839408">
                  <a:extLst>
                    <a:ext uri="{9D8B030D-6E8A-4147-A177-3AD203B41FA5}">
                      <a16:colId xmlns:a16="http://schemas.microsoft.com/office/drawing/2014/main" val="1670439816"/>
                    </a:ext>
                  </a:extLst>
                </a:gridCol>
                <a:gridCol w="1676708">
                  <a:extLst>
                    <a:ext uri="{9D8B030D-6E8A-4147-A177-3AD203B41FA5}">
                      <a16:colId xmlns:a16="http://schemas.microsoft.com/office/drawing/2014/main" val="3005682039"/>
                    </a:ext>
                  </a:extLst>
                </a:gridCol>
              </a:tblGrid>
              <a:tr h="832063">
                <a:tc>
                  <a:txBody>
                    <a:bodyPr/>
                    <a:lstStyle/>
                    <a:p>
                      <a:pPr algn="ctr"/>
                      <a:r>
                        <a:rPr lang="en-GB" sz="2200" b="1">
                          <a:solidFill>
                            <a:schemeClr val="tx1"/>
                          </a:solidFill>
                          <a:latin typeface="+mn-lt"/>
                          <a:cs typeface="Times New Roman" panose="02020603050405020304" pitchFamily="18" charset="0"/>
                        </a:rPr>
                        <a:t>Soil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200" b="1">
                          <a:solidFill>
                            <a:schemeClr val="tx1"/>
                          </a:solidFill>
                          <a:latin typeface="+mn-lt"/>
                          <a:cs typeface="Times New Roman" panose="02020603050405020304" pitchFamily="18" charset="0"/>
                        </a:rPr>
                        <a:t>Crop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200" b="1">
                          <a:solidFill>
                            <a:schemeClr val="tx1"/>
                          </a:solidFill>
                          <a:latin typeface="+mn-lt"/>
                          <a:cs typeface="Times New Roman" panose="02020603050405020304" pitchFamily="18" charset="0"/>
                        </a:rPr>
                        <a:t>Localised application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200" b="1">
                          <a:solidFill>
                            <a:schemeClr val="tx1"/>
                          </a:solidFill>
                          <a:latin typeface="+mn-lt"/>
                          <a:cs typeface="Times New Roman" panose="02020603050405020304" pitchFamily="18" charset="0"/>
                        </a:rPr>
                        <a:t>Broadcasting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1949584"/>
                  </a:ext>
                </a:extLst>
              </a:tr>
              <a:tr h="465955">
                <a:tc>
                  <a:txBody>
                    <a:bodyPr/>
                    <a:lstStyle/>
                    <a:p>
                      <a:r>
                        <a:rPr lang="en-GB" sz="2200" b="0">
                          <a:latin typeface="+mn-lt"/>
                          <a:cs typeface="Times New Roman" panose="02020603050405020304" pitchFamily="18" charset="0"/>
                        </a:rPr>
                        <a:t>Grey forest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2200" b="0">
                          <a:latin typeface="+mn-lt"/>
                          <a:cs typeface="Times New Roman" panose="02020603050405020304" pitchFamily="18" charset="0"/>
                        </a:rPr>
                        <a:t>Potato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1964824"/>
                  </a:ext>
                </a:extLst>
              </a:tr>
              <a:tr h="465955">
                <a:tc>
                  <a:txBody>
                    <a:bodyPr/>
                    <a:lstStyle/>
                    <a:p>
                      <a:endParaRPr lang="ru-RU" sz="2200" b="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2200" b="0">
                          <a:latin typeface="+mn-lt"/>
                          <a:cs typeface="Times New Roman" panose="02020603050405020304" pitchFamily="18" charset="0"/>
                        </a:rPr>
                        <a:t>Fodder beet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5094266"/>
                  </a:ext>
                </a:extLst>
              </a:tr>
              <a:tr h="465955">
                <a:tc>
                  <a:txBody>
                    <a:bodyPr/>
                    <a:lstStyle/>
                    <a:p>
                      <a:endParaRPr lang="ru-RU" sz="2200" b="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2200" b="0">
                          <a:latin typeface="+mn-lt"/>
                          <a:cs typeface="Times New Roman" panose="02020603050405020304" pitchFamily="18" charset="0"/>
                        </a:rPr>
                        <a:t>Spring wheat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65252378"/>
                  </a:ext>
                </a:extLst>
              </a:tr>
              <a:tr h="832063">
                <a:tc>
                  <a:txBody>
                    <a:bodyPr/>
                    <a:lstStyle/>
                    <a:p>
                      <a:endParaRPr lang="ru-RU" sz="2200" b="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2200" b="0">
                          <a:latin typeface="+mn-lt"/>
                          <a:cs typeface="Times New Roman" panose="02020603050405020304" pitchFamily="18" charset="0"/>
                        </a:rPr>
                        <a:t>Maize, green 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44999139"/>
                  </a:ext>
                </a:extLst>
              </a:tr>
              <a:tr h="465955">
                <a:tc>
                  <a:txBody>
                    <a:bodyPr/>
                    <a:lstStyle/>
                    <a:p>
                      <a:r>
                        <a:rPr lang="en-GB" sz="2200" b="0">
                          <a:latin typeface="+mn-lt"/>
                          <a:cs typeface="Times New Roman" panose="02020603050405020304" pitchFamily="18" charset="0"/>
                        </a:rPr>
                        <a:t>Meadow-chernozem-type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2200" b="0">
                          <a:latin typeface="+mn-lt"/>
                          <a:cs typeface="Times New Roman" panose="02020603050405020304" pitchFamily="18" charset="0"/>
                        </a:rPr>
                        <a:t>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92136461"/>
                  </a:ext>
                </a:extLst>
              </a:tr>
              <a:tr h="465955">
                <a:tc>
                  <a:txBody>
                    <a:bodyPr/>
                    <a:lstStyle/>
                    <a:p>
                      <a:r>
                        <a:rPr lang="en-GB" sz="2200" b="0">
                          <a:latin typeface="+mn-lt"/>
                          <a:cs typeface="Times New Roman" panose="02020603050405020304" pitchFamily="18" charset="0"/>
                        </a:rPr>
                        <a:t>Leached chernozem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2200" b="0">
                          <a:latin typeface="+mn-lt"/>
                          <a:cs typeface="Times New Roman" panose="02020603050405020304" pitchFamily="18" charset="0"/>
                        </a:rPr>
                        <a:t>Spring wheat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a:latin typeface="+mn-lt"/>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27524111"/>
                  </a:ext>
                </a:extLst>
              </a:tr>
              <a:tr h="465955">
                <a:tc gridSpan="2">
                  <a:txBody>
                    <a:bodyPr/>
                    <a:lstStyle/>
                    <a:p>
                      <a:pPr algn="ctr"/>
                      <a:r>
                        <a:rPr lang="en-GB" sz="2200" b="0">
                          <a:latin typeface="+mn-lt"/>
                          <a:cs typeface="Times New Roman" panose="02020603050405020304" pitchFamily="18" charset="0"/>
                        </a:rPr>
                        <a:t>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ru-RU" sz="2400" dirty="0"/>
                    </a:p>
                  </a:txBody>
                  <a:tcPr/>
                </a:tc>
                <a:tc>
                  <a:txBody>
                    <a:bodyPr/>
                    <a:lstStyle/>
                    <a:p>
                      <a:pPr algn="ctr"/>
                      <a:r>
                        <a:rPr lang="en-GB" sz="2200" b="1">
                          <a:latin typeface="+mn-lt"/>
                          <a:cs typeface="Times New Roman" panose="02020603050405020304" pitchFamily="18" charset="0"/>
                        </a:rPr>
                        <a:t>13–22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dirty="0">
                          <a:latin typeface="+mn-lt"/>
                          <a:cs typeface="Times New Roman" panose="02020603050405020304" pitchFamily="18" charset="0"/>
                        </a:rPr>
                        <a:t>31–64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91689459"/>
                  </a:ext>
                </a:extLst>
              </a:tr>
            </a:tbl>
          </a:graphicData>
        </a:graphic>
      </p:graphicFrame>
    </p:spTree>
    <p:extLst>
      <p:ext uri="{BB962C8B-B14F-4D97-AF65-F5344CB8AC3E}">
        <p14:creationId xmlns:p14="http://schemas.microsoft.com/office/powerpoint/2010/main" val="44413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47725" y="365125"/>
            <a:ext cx="8084520" cy="758825"/>
          </a:xfrm>
        </p:spPr>
        <p:txBody>
          <a:bodyPr anchor="b">
            <a:noAutofit/>
          </a:bodyPr>
          <a:lstStyle/>
          <a:p>
            <a:r>
              <a:rPr lang="en-GB"/>
              <a:t>Losses of 15N-labelled organic fertilizers, % of applied dose</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23</a:t>
            </a:fld>
            <a:endParaRPr lang="en-GB" sz="2000" smtClean="0">
              <a:solidFill>
                <a:schemeClr val="bg1"/>
              </a:solidFill>
            </a:endParaRPr>
          </a:p>
        </p:txBody>
      </p:sp>
      <p:graphicFrame>
        <p:nvGraphicFramePr>
          <p:cNvPr id="10" name="Таблица 4">
            <a:extLst>
              <a:ext uri="{FF2B5EF4-FFF2-40B4-BE49-F238E27FC236}">
                <a16:creationId xmlns:a16="http://schemas.microsoft.com/office/drawing/2014/main" id="{5A80F845-CD60-44AD-9325-A7E93CCBAC9E}"/>
              </a:ext>
            </a:extLst>
          </p:cNvPr>
          <p:cNvGraphicFramePr>
            <a:graphicFrameLocks noGrp="1"/>
          </p:cNvGraphicFramePr>
          <p:nvPr>
            <p:ph idx="1"/>
            <p:extLst>
              <p:ext uri="{D42A27DB-BD31-4B8C-83A1-F6EECF244321}">
                <p14:modId xmlns:p14="http://schemas.microsoft.com/office/powerpoint/2010/main" val="335207106"/>
              </p:ext>
            </p:extLst>
          </p:nvPr>
        </p:nvGraphicFramePr>
        <p:xfrm>
          <a:off x="774115" y="1477195"/>
          <a:ext cx="10343064" cy="3700629"/>
        </p:xfrm>
        <a:graphic>
          <a:graphicData uri="http://schemas.openxmlformats.org/drawingml/2006/table">
            <a:tbl>
              <a:tblPr firstRow="1" bandRow="1">
                <a:tableStyleId>{5C22544A-7EE6-4342-B048-85BDC9FD1C3A}</a:tableStyleId>
              </a:tblPr>
              <a:tblGrid>
                <a:gridCol w="3447688">
                  <a:extLst>
                    <a:ext uri="{9D8B030D-6E8A-4147-A177-3AD203B41FA5}">
                      <a16:colId xmlns:a16="http://schemas.microsoft.com/office/drawing/2014/main" val="2239506027"/>
                    </a:ext>
                  </a:extLst>
                </a:gridCol>
                <a:gridCol w="3447688">
                  <a:extLst>
                    <a:ext uri="{9D8B030D-6E8A-4147-A177-3AD203B41FA5}">
                      <a16:colId xmlns:a16="http://schemas.microsoft.com/office/drawing/2014/main" val="1987756403"/>
                    </a:ext>
                  </a:extLst>
                </a:gridCol>
                <a:gridCol w="3447688">
                  <a:extLst>
                    <a:ext uri="{9D8B030D-6E8A-4147-A177-3AD203B41FA5}">
                      <a16:colId xmlns:a16="http://schemas.microsoft.com/office/drawing/2014/main" val="921072574"/>
                    </a:ext>
                  </a:extLst>
                </a:gridCol>
              </a:tblGrid>
              <a:tr h="453781">
                <a:tc>
                  <a:txBody>
                    <a:bodyPr/>
                    <a:lstStyle/>
                    <a:p>
                      <a:pPr algn="ctr"/>
                      <a:r>
                        <a:rPr lang="en-GB" sz="2000" b="1">
                          <a:solidFill>
                            <a:schemeClr val="tx1"/>
                          </a:solidFill>
                          <a:latin typeface="+mn-lt"/>
                          <a:cs typeface="Times New Roman" panose="02020603050405020304" pitchFamily="18" charset="0"/>
                        </a:rPr>
                        <a:t>Organic fertilizer</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a:solidFill>
                            <a:schemeClr val="tx1"/>
                          </a:solidFill>
                          <a:latin typeface="+mn-lt"/>
                          <a:cs typeface="Times New Roman" panose="02020603050405020304" pitchFamily="18" charset="0"/>
                        </a:rPr>
                        <a:t>C:N ratio</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000" b="1">
                          <a:solidFill>
                            <a:schemeClr val="tx1"/>
                          </a:solidFill>
                          <a:latin typeface="+mn-lt"/>
                          <a:cs typeface="Times New Roman" panose="02020603050405020304" pitchFamily="18" charset="0"/>
                        </a:rPr>
                        <a:t>N losses</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06947771"/>
                  </a:ext>
                </a:extLst>
              </a:tr>
              <a:tr h="586031">
                <a:tc>
                  <a:txBody>
                    <a:bodyPr/>
                    <a:lstStyle/>
                    <a:p>
                      <a:r>
                        <a:rPr lang="en-GB" sz="2000" b="0">
                          <a:latin typeface="+mn-lt"/>
                          <a:cs typeface="Times New Roman" panose="02020603050405020304" pitchFamily="18" charset="0"/>
                        </a:rPr>
                        <a:t>Slurry</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8</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15–32</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02798418"/>
                  </a:ext>
                </a:extLst>
              </a:tr>
              <a:tr h="457200">
                <a:tc>
                  <a:txBody>
                    <a:bodyPr/>
                    <a:lstStyle/>
                    <a:p>
                      <a:r>
                        <a:rPr lang="en-GB" sz="2000" b="0">
                          <a:latin typeface="+mn-lt"/>
                          <a:cs typeface="Times New Roman" panose="02020603050405020304" pitchFamily="18" charset="0"/>
                        </a:rPr>
                        <a:t>Clover biomass</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18</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14–21</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09266363"/>
                  </a:ext>
                </a:extLst>
              </a:tr>
              <a:tr h="559455">
                <a:tc>
                  <a:txBody>
                    <a:bodyPr/>
                    <a:lstStyle/>
                    <a:p>
                      <a:r>
                        <a:rPr lang="en-GB" sz="2000" b="0">
                          <a:latin typeface="+mn-lt"/>
                          <a:cs typeface="Times New Roman" panose="02020603050405020304" pitchFamily="18" charset="0"/>
                        </a:rPr>
                        <a:t>Lupine biomass</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23</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15–24</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61073471"/>
                  </a:ext>
                </a:extLst>
              </a:tr>
              <a:tr h="559455">
                <a:tc>
                  <a:txBody>
                    <a:bodyPr/>
                    <a:lstStyle/>
                    <a:p>
                      <a:r>
                        <a:rPr lang="en-GB" sz="2000" b="0">
                          <a:latin typeface="+mn-lt"/>
                          <a:cs typeface="Times New Roman" panose="02020603050405020304" pitchFamily="18" charset="0"/>
                        </a:rPr>
                        <a:t>Timothy biomass</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27</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14–27</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37729242"/>
                  </a:ext>
                </a:extLst>
              </a:tr>
              <a:tr h="525252">
                <a:tc>
                  <a:txBody>
                    <a:bodyPr/>
                    <a:lstStyle/>
                    <a:p>
                      <a:r>
                        <a:rPr lang="en-GB" sz="2000" b="0">
                          <a:latin typeface="+mn-lt"/>
                          <a:cs typeface="Times New Roman" panose="02020603050405020304" pitchFamily="18" charset="0"/>
                        </a:rPr>
                        <a:t>Maize green mass</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55</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6–11</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5312059"/>
                  </a:ext>
                </a:extLst>
              </a:tr>
              <a:tr h="559455">
                <a:tc>
                  <a:txBody>
                    <a:bodyPr/>
                    <a:lstStyle/>
                    <a:p>
                      <a:r>
                        <a:rPr lang="en-GB" sz="2000" b="0">
                          <a:latin typeface="+mn-lt"/>
                          <a:cs typeface="Times New Roman" panose="02020603050405020304" pitchFamily="18" charset="0"/>
                        </a:rPr>
                        <a:t>Oat green mass</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a:latin typeface="+mn-lt"/>
                          <a:cs typeface="Times New Roman" panose="02020603050405020304" pitchFamily="18" charset="0"/>
                        </a:rPr>
                        <a:t>26</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400" b="1" dirty="0">
                          <a:latin typeface="+mn-lt"/>
                          <a:cs typeface="Times New Roman" panose="02020603050405020304" pitchFamily="18" charset="0"/>
                        </a:rPr>
                        <a:t>15–27</a:t>
                      </a:r>
                    </a:p>
                  </a:txBody>
                  <a:tcPr marL="74750" marR="7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16069353"/>
                  </a:ext>
                </a:extLst>
              </a:tr>
            </a:tbl>
          </a:graphicData>
        </a:graphic>
      </p:graphicFrame>
    </p:spTree>
    <p:extLst>
      <p:ext uri="{BB962C8B-B14F-4D97-AF65-F5344CB8AC3E}">
        <p14:creationId xmlns:p14="http://schemas.microsoft.com/office/powerpoint/2010/main" val="2393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34578" y="413659"/>
            <a:ext cx="10301852" cy="758825"/>
          </a:xfrm>
        </p:spPr>
        <p:txBody>
          <a:bodyPr anchor="b">
            <a:noAutofit/>
          </a:bodyPr>
          <a:lstStyle/>
          <a:p>
            <a:r>
              <a:rPr lang="en-GB" sz="2600"/>
              <a:t>Gaseous losses of nitrogen from the soil usually take the form of molecular nitrogen N</a:t>
            </a:r>
            <a:r>
              <a:rPr lang="en-GB" sz="2600" baseline="-25000"/>
              <a:t>2</a:t>
            </a:r>
            <a:r>
              <a:rPr lang="en-GB" sz="2600"/>
              <a:t> and its oxides (NO and N</a:t>
            </a:r>
            <a:r>
              <a:rPr lang="en-GB" sz="2600" baseline="-25000"/>
              <a:t>2</a:t>
            </a:r>
            <a:r>
              <a:rPr lang="en-GB" sz="2600"/>
              <a:t>O)</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24</a:t>
            </a:fld>
            <a:endParaRPr lang="en-GB" sz="2000" smtClean="0">
              <a:solidFill>
                <a:schemeClr val="bg1"/>
              </a:solidFill>
            </a:endParaRPr>
          </a:p>
        </p:txBody>
      </p:sp>
      <p:sp>
        <p:nvSpPr>
          <p:cNvPr id="6" name="Объект 4">
            <a:extLst>
              <a:ext uri="{FF2B5EF4-FFF2-40B4-BE49-F238E27FC236}">
                <a16:creationId xmlns:a16="http://schemas.microsoft.com/office/drawing/2014/main" id="{D2ED8CFC-78D1-4247-A528-D7B33FD83DB9}"/>
              </a:ext>
            </a:extLst>
          </p:cNvPr>
          <p:cNvSpPr>
            <a:spLocks noGrp="1"/>
          </p:cNvSpPr>
          <p:nvPr>
            <p:ph sz="half" idx="1"/>
          </p:nvPr>
        </p:nvSpPr>
        <p:spPr>
          <a:xfrm>
            <a:off x="733928" y="1824433"/>
            <a:ext cx="4995334" cy="3649134"/>
          </a:xfrm>
          <a:solidFill>
            <a:schemeClr val="bg1"/>
          </a:solidFill>
          <a:ln>
            <a:solidFill>
              <a:schemeClr val="bg1"/>
            </a:solidFill>
          </a:ln>
        </p:spPr>
        <p:txBody>
          <a:bodyPr>
            <a:normAutofit lnSpcReduction="10000"/>
          </a:bodyPr>
          <a:lstStyle/>
          <a:p>
            <a:pPr marL="0" lvl="0" indent="0" algn="just">
              <a:buNone/>
            </a:pPr>
            <a:r>
              <a:rPr lang="en-GB" sz="2200">
                <a:solidFill>
                  <a:schemeClr val="tx1"/>
                </a:solidFill>
                <a:latin typeface="+mn-lt"/>
              </a:rPr>
              <a:t>The compound that bears the most significance for the environment is nitrous oxide (N</a:t>
            </a:r>
            <a:r>
              <a:rPr lang="en-GB" sz="2200" baseline="-25000">
                <a:solidFill>
                  <a:schemeClr val="tx1"/>
                </a:solidFill>
                <a:latin typeface="+mn-lt"/>
              </a:rPr>
              <a:t>2</a:t>
            </a:r>
            <a:r>
              <a:rPr lang="en-GB" sz="2200">
                <a:solidFill>
                  <a:schemeClr val="tx1"/>
                </a:solidFill>
                <a:latin typeface="+mn-lt"/>
              </a:rPr>
              <a:t>O), as its molecules can stay in the atmosphere for a long time (over 200 years) and capture the Earth’s infrared radiation. </a:t>
            </a:r>
          </a:p>
          <a:p>
            <a:pPr marL="0" lvl="0" indent="0" algn="just">
              <a:buNone/>
            </a:pPr>
            <a:r>
              <a:rPr lang="en-GB" sz="2200">
                <a:solidFill>
                  <a:schemeClr val="tx1"/>
                </a:solidFill>
                <a:latin typeface="+mn-lt"/>
              </a:rPr>
              <a:t>Higher greenhouse gas content (carbon dioxide, methane, and nitrous oxide) in the atmosphere has caused radiation imbalance, leading to a 0.6 ± 0.2 °С increase in the planet’s surface temperature over the past 100 years</a:t>
            </a:r>
            <a:r>
              <a:rPr lang="en-GB" sz="2200">
                <a:solidFill>
                  <a:srgbClr val="002060"/>
                </a:solidFill>
              </a:rPr>
              <a:t>. </a:t>
            </a:r>
          </a:p>
          <a:p>
            <a:endParaRPr lang="ru-RU" dirty="0"/>
          </a:p>
        </p:txBody>
      </p:sp>
      <p:sp>
        <p:nvSpPr>
          <p:cNvPr id="7" name="Объект 5">
            <a:extLst>
              <a:ext uri="{FF2B5EF4-FFF2-40B4-BE49-F238E27FC236}">
                <a16:creationId xmlns:a16="http://schemas.microsoft.com/office/drawing/2014/main" id="{C3D39222-7F3B-4AAA-AFD1-B01E8A405449}"/>
              </a:ext>
            </a:extLst>
          </p:cNvPr>
          <p:cNvSpPr txBox="1">
            <a:spLocks/>
          </p:cNvSpPr>
          <p:nvPr/>
        </p:nvSpPr>
        <p:spPr>
          <a:xfrm>
            <a:off x="6303159" y="1795558"/>
            <a:ext cx="4995332" cy="3649133"/>
          </a:xfrm>
          <a:prstGeom prst="rect">
            <a:avLst/>
          </a:prstGeom>
          <a:solidFill>
            <a:schemeClr val="bg1"/>
          </a:solidFill>
          <a:ln>
            <a:solidFill>
              <a:schemeClr val="bg1"/>
            </a:solidFill>
          </a:ln>
          <a:effec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Font typeface="Arial" panose="020B0604020202020204" pitchFamily="34" charset="0"/>
              <a:buNone/>
            </a:pPr>
            <a:r>
              <a:rPr lang="en-GB" sz="2200"/>
              <a:t>The content of the above gases in the atmosphere grew 1.31x, 2.49x, and 1.16x times respectively. Given the 0.5–1.2% annual growth of the nitrous oxide content and its potential contribution to the greenhouse effect, this compound poses a threat to the atmosphere and the stratosphere (including the ozone layer). </a:t>
            </a:r>
          </a:p>
          <a:p>
            <a:pPr marL="0" indent="0" algn="just">
              <a:lnSpc>
                <a:spcPct val="100000"/>
              </a:lnSpc>
              <a:spcBef>
                <a:spcPts val="600"/>
              </a:spcBef>
              <a:buFont typeface="Arial" panose="020B0604020202020204" pitchFamily="34" charset="0"/>
              <a:buNone/>
            </a:pPr>
            <a:r>
              <a:rPr lang="en-GB" sz="2200" i="1">
                <a:ea typeface="Times New Roman" panose="02020603050405020304" pitchFamily="18" charset="0"/>
                <a:cs typeface="Times New Roman" panose="02020603050405020304" pitchFamily="18" charset="0"/>
              </a:rPr>
              <a:t>N</a:t>
            </a:r>
            <a:r>
              <a:rPr lang="en-GB" sz="2200" i="1" baseline="-25000">
                <a:ea typeface="Times New Roman" panose="02020603050405020304" pitchFamily="18" charset="0"/>
                <a:cs typeface="Times New Roman" panose="02020603050405020304" pitchFamily="18" charset="0"/>
              </a:rPr>
              <a:t>2</a:t>
            </a:r>
            <a:r>
              <a:rPr lang="en-GB" sz="2200" i="1">
                <a:ea typeface="Times New Roman" panose="02020603050405020304" pitchFamily="18" charset="0"/>
                <a:cs typeface="Times New Roman" panose="02020603050405020304" pitchFamily="18" charset="0"/>
              </a:rPr>
              <a:t>O</a:t>
            </a:r>
            <a:r>
              <a:rPr lang="en-GB" sz="2200">
                <a:ea typeface="Times New Roman" panose="02020603050405020304" pitchFamily="18" charset="0"/>
                <a:cs typeface="Times New Roman" panose="02020603050405020304" pitchFamily="18" charset="0"/>
              </a:rPr>
              <a:t> accounts for 6% of the greenhouse effect [WMO Greenhouse Gas Bulletin, 2019].</a:t>
            </a:r>
          </a:p>
          <a:p>
            <a:endParaRPr lang="ru-RU" dirty="0"/>
          </a:p>
        </p:txBody>
      </p:sp>
    </p:spTree>
    <p:extLst>
      <p:ext uri="{BB962C8B-B14F-4D97-AF65-F5344CB8AC3E}">
        <p14:creationId xmlns:p14="http://schemas.microsoft.com/office/powerpoint/2010/main" val="246894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796076" y="471409"/>
            <a:ext cx="9310450" cy="758825"/>
          </a:xfrm>
        </p:spPr>
        <p:txBody>
          <a:bodyPr anchor="b">
            <a:noAutofit/>
          </a:bodyPr>
          <a:lstStyle/>
          <a:p>
            <a:r>
              <a:rPr lang="en-GB" sz="2400"/>
              <a:t>Nitrous oxide emission related to the application of N fertilizers, mt (numerator: N</a:t>
            </a:r>
            <a:r>
              <a:rPr lang="en-GB" sz="2400" baseline="-25000"/>
              <a:t>2</a:t>
            </a:r>
            <a:r>
              <a:rPr lang="en-GB" sz="2400"/>
              <a:t>O emission; denominator: N fertilizer application) [Mosier, Kroeze, 2000]</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25</a:t>
            </a:fld>
            <a:endParaRPr lang="en-GB" sz="2000" smtClean="0">
              <a:solidFill>
                <a:schemeClr val="bg1"/>
              </a:solidFill>
            </a:endParaRPr>
          </a:p>
        </p:txBody>
      </p:sp>
      <p:graphicFrame>
        <p:nvGraphicFramePr>
          <p:cNvPr id="10" name="Таблица 4">
            <a:extLst>
              <a:ext uri="{FF2B5EF4-FFF2-40B4-BE49-F238E27FC236}">
                <a16:creationId xmlns:a16="http://schemas.microsoft.com/office/drawing/2014/main" id="{51432BEB-BEAF-4BED-B11A-AB2416E2F048}"/>
              </a:ext>
            </a:extLst>
          </p:cNvPr>
          <p:cNvGraphicFramePr>
            <a:graphicFrameLocks noGrp="1"/>
          </p:cNvGraphicFramePr>
          <p:nvPr>
            <p:ph idx="1"/>
            <p:extLst>
              <p:ext uri="{D42A27DB-BD31-4B8C-83A1-F6EECF244321}">
                <p14:modId xmlns:p14="http://schemas.microsoft.com/office/powerpoint/2010/main" val="4010495849"/>
              </p:ext>
            </p:extLst>
          </p:nvPr>
        </p:nvGraphicFramePr>
        <p:xfrm>
          <a:off x="863562" y="1459408"/>
          <a:ext cx="10378744" cy="4231882"/>
        </p:xfrm>
        <a:graphic>
          <a:graphicData uri="http://schemas.openxmlformats.org/drawingml/2006/table">
            <a:tbl>
              <a:tblPr firstRow="1" bandRow="1">
                <a:tableStyleId>{5C22544A-7EE6-4342-B048-85BDC9FD1C3A}</a:tableStyleId>
              </a:tblPr>
              <a:tblGrid>
                <a:gridCol w="2610279">
                  <a:extLst>
                    <a:ext uri="{9D8B030D-6E8A-4147-A177-3AD203B41FA5}">
                      <a16:colId xmlns:a16="http://schemas.microsoft.com/office/drawing/2014/main" val="2039173026"/>
                    </a:ext>
                  </a:extLst>
                </a:gridCol>
                <a:gridCol w="1486741">
                  <a:extLst>
                    <a:ext uri="{9D8B030D-6E8A-4147-A177-3AD203B41FA5}">
                      <a16:colId xmlns:a16="http://schemas.microsoft.com/office/drawing/2014/main" val="1238053164"/>
                    </a:ext>
                  </a:extLst>
                </a:gridCol>
                <a:gridCol w="2093908">
                  <a:extLst>
                    <a:ext uri="{9D8B030D-6E8A-4147-A177-3AD203B41FA5}">
                      <a16:colId xmlns:a16="http://schemas.microsoft.com/office/drawing/2014/main" val="3271796823"/>
                    </a:ext>
                  </a:extLst>
                </a:gridCol>
                <a:gridCol w="2093908">
                  <a:extLst>
                    <a:ext uri="{9D8B030D-6E8A-4147-A177-3AD203B41FA5}">
                      <a16:colId xmlns:a16="http://schemas.microsoft.com/office/drawing/2014/main" val="1337723616"/>
                    </a:ext>
                  </a:extLst>
                </a:gridCol>
                <a:gridCol w="2093908">
                  <a:extLst>
                    <a:ext uri="{9D8B030D-6E8A-4147-A177-3AD203B41FA5}">
                      <a16:colId xmlns:a16="http://schemas.microsoft.com/office/drawing/2014/main" val="1502417941"/>
                    </a:ext>
                  </a:extLst>
                </a:gridCol>
              </a:tblGrid>
              <a:tr h="437909">
                <a:tc>
                  <a:txBody>
                    <a:bodyPr/>
                    <a:lstStyle/>
                    <a:p>
                      <a:r>
                        <a:rPr lang="en-GB" sz="2400">
                          <a:solidFill>
                            <a:schemeClr val="tx1"/>
                          </a:solidFill>
                          <a:latin typeface="+mn-lt"/>
                          <a:cs typeface="Times New Roman" panose="02020603050405020304" pitchFamily="18" charset="0"/>
                        </a:rPr>
                        <a:t>Region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400">
                          <a:solidFill>
                            <a:schemeClr val="tx1"/>
                          </a:solidFill>
                          <a:latin typeface="+mn-lt"/>
                          <a:cs typeface="Times New Roman" panose="02020603050405020304" pitchFamily="18" charset="0"/>
                        </a:rPr>
                        <a:t>1990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400">
                          <a:solidFill>
                            <a:schemeClr val="tx1"/>
                          </a:solidFill>
                          <a:latin typeface="+mn-lt"/>
                          <a:cs typeface="Times New Roman" panose="02020603050405020304" pitchFamily="18"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400">
                          <a:solidFill>
                            <a:schemeClr val="tx1"/>
                          </a:solidFill>
                          <a:latin typeface="+mn-lt"/>
                          <a:cs typeface="Times New Roman" panose="02020603050405020304" pitchFamily="18" charset="0"/>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2400">
                          <a:solidFill>
                            <a:schemeClr val="tx1"/>
                          </a:solidFill>
                          <a:latin typeface="+mn-lt"/>
                          <a:cs typeface="Times New Roman" panose="02020603050405020304" pitchFamily="18"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08201912"/>
                  </a:ext>
                </a:extLst>
              </a:tr>
              <a:tr h="737764">
                <a:tc>
                  <a:txBody>
                    <a:bodyPr/>
                    <a:lstStyle/>
                    <a:p>
                      <a:r>
                        <a:rPr lang="en-GB" sz="2000" b="1">
                          <a:latin typeface="+mn-lt"/>
                          <a:cs typeface="Times New Roman" panose="02020603050405020304" pitchFamily="18" charset="0"/>
                        </a:rPr>
                        <a:t>Northern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0.21/11.2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0.23/12.0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0.258/13.0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0.27/14.0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21810196"/>
                  </a:ext>
                </a:extLst>
              </a:tr>
              <a:tr h="737764">
                <a:tc>
                  <a:txBody>
                    <a:bodyPr/>
                    <a:lstStyle/>
                    <a:p>
                      <a:r>
                        <a:rPr lang="en-GB" sz="2000" b="1">
                          <a:latin typeface="+mn-lt"/>
                          <a:cs typeface="Times New Roman" panose="02020603050405020304" pitchFamily="18" charset="0"/>
                        </a:rPr>
                        <a:t>Western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0.20/10.4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0.16/8.5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0.18/9.3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0.19/10.0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05597227"/>
                  </a:ext>
                </a:extLst>
              </a:tr>
              <a:tr h="737764">
                <a:tc>
                  <a:txBody>
                    <a:bodyPr/>
                    <a:lstStyle/>
                    <a:p>
                      <a:r>
                        <a:rPr lang="en-GB" sz="2000" b="1">
                          <a:latin typeface="+mn-lt"/>
                          <a:cs typeface="Times New Roman" panose="02020603050405020304" pitchFamily="18" charset="0"/>
                        </a:rPr>
                        <a:t>Eastern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0.09/4.5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0.07/3.5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0.08/4.3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0.10/5.0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94237326"/>
                  </a:ext>
                </a:extLst>
              </a:tr>
              <a:tr h="567228">
                <a:tc>
                  <a:txBody>
                    <a:bodyPr/>
                    <a:lstStyle/>
                    <a:p>
                      <a:r>
                        <a:rPr lang="en-GB" sz="2000" b="1">
                          <a:latin typeface="+mn-lt"/>
                          <a:cs typeface="Times New Roman" panose="02020603050405020304" pitchFamily="18" charset="0"/>
                        </a:rPr>
                        <a:t>Northern Eurasia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0.13/7.0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0.16/8.3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0.20/11.2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05017614"/>
                  </a:ext>
                </a:extLst>
              </a:tr>
              <a:tr h="497081">
                <a:tc>
                  <a:txBody>
                    <a:bodyPr/>
                    <a:lstStyle/>
                    <a:p>
                      <a:r>
                        <a:rPr lang="en-GB" sz="2000" b="1">
                          <a:latin typeface="+mn-lt"/>
                          <a:cs typeface="Times New Roman" panose="02020603050405020304" pitchFamily="18" charset="0"/>
                        </a:rPr>
                        <a:t>Asia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0.68/36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0.84/44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1.01/53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1.20/62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11836407"/>
                  </a:ext>
                </a:extLst>
              </a:tr>
              <a:tr h="497081">
                <a:tc>
                  <a:txBody>
                    <a:bodyPr/>
                    <a:lstStyle/>
                    <a:p>
                      <a:r>
                        <a:rPr lang="en-GB" sz="2000" b="1">
                          <a:latin typeface="+mn-lt"/>
                          <a:cs typeface="Times New Roman" panose="02020603050405020304" pitchFamily="18" charset="0"/>
                        </a:rPr>
                        <a:t>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1.5/79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1.6/83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a:latin typeface="+mn-lt"/>
                          <a:cs typeface="Times New Roman" panose="02020603050405020304" pitchFamily="18"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000" b="1" dirty="0">
                          <a:latin typeface="+mn-lt"/>
                          <a:cs typeface="Times New Roman" panose="02020603050405020304" pitchFamily="18" charset="0"/>
                        </a:rPr>
                        <a:t>2.2/115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45945887"/>
                  </a:ext>
                </a:extLst>
              </a:tr>
            </a:tbl>
          </a:graphicData>
        </a:graphic>
      </p:graphicFrame>
    </p:spTree>
    <p:extLst>
      <p:ext uri="{BB962C8B-B14F-4D97-AF65-F5344CB8AC3E}">
        <p14:creationId xmlns:p14="http://schemas.microsoft.com/office/powerpoint/2010/main" val="2023520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26</a:t>
            </a:fld>
            <a:endParaRPr lang="en-GB" sz="2000" smtClean="0">
              <a:solidFill>
                <a:schemeClr val="bg1"/>
              </a:solidFill>
            </a:endParaRPr>
          </a:p>
        </p:txBody>
      </p:sp>
      <p:sp>
        <p:nvSpPr>
          <p:cNvPr id="5" name="Прямоугольник 4">
            <a:extLst>
              <a:ext uri="{FF2B5EF4-FFF2-40B4-BE49-F238E27FC236}">
                <a16:creationId xmlns:a16="http://schemas.microsoft.com/office/drawing/2014/main" id="{1AF0C96F-0355-4B40-9D98-C188AC6B973B}"/>
              </a:ext>
            </a:extLst>
          </p:cNvPr>
          <p:cNvSpPr/>
          <p:nvPr/>
        </p:nvSpPr>
        <p:spPr>
          <a:xfrm>
            <a:off x="827773" y="317634"/>
            <a:ext cx="10530038" cy="1077218"/>
          </a:xfrm>
          <a:prstGeom prst="rect">
            <a:avLst/>
          </a:prstGeom>
        </p:spPr>
        <p:txBody>
          <a:bodyPr wrap="square">
            <a:spAutoFit/>
          </a:bodyPr>
          <a:lstStyle/>
          <a:p>
            <a:r>
              <a:rPr lang="en-GB" sz="1600" b="1">
                <a:cs typeface="Segoe UI Light" panose="020B0502040204020203" pitchFamily="34" charset="0"/>
              </a:rPr>
              <a:t>In 1970s, Russian scientists discovered that gaseous losses of nitrogen on sod-podzolic and chernozem soils mostly took the form of nitrous oxide and molecular nitrogen, while nitrous dioxide accounted for only 1% of total N losses. Today, there is very little data of this kind in Russia</a:t>
            </a:r>
            <a:br>
              <a:rPr lang="en-GB" sz="1600" b="1">
                <a:cs typeface="Segoe UI Light" panose="020B0502040204020203" pitchFamily="34" charset="0"/>
              </a:rPr>
            </a:br>
            <a:endParaRPr lang="en-GB" sz="1600" b="1">
              <a:cs typeface="Segoe UI Light" panose="020B0502040204020203" pitchFamily="34" charset="0"/>
            </a:endParaRPr>
          </a:p>
        </p:txBody>
      </p:sp>
      <p:sp>
        <p:nvSpPr>
          <p:cNvPr id="8" name="Объект 7">
            <a:extLst>
              <a:ext uri="{FF2B5EF4-FFF2-40B4-BE49-F238E27FC236}">
                <a16:creationId xmlns:a16="http://schemas.microsoft.com/office/drawing/2014/main" id="{14E8141D-FEA4-4695-B0D0-9A0DD871F006}"/>
              </a:ext>
            </a:extLst>
          </p:cNvPr>
          <p:cNvSpPr>
            <a:spLocks noGrp="1"/>
          </p:cNvSpPr>
          <p:nvPr>
            <p:ph sz="half" idx="1"/>
          </p:nvPr>
        </p:nvSpPr>
        <p:spPr>
          <a:xfrm>
            <a:off x="845914" y="1500412"/>
            <a:ext cx="4727114" cy="3475849"/>
          </a:xfr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normAutofit/>
          </a:bodyPr>
          <a:lstStyle/>
          <a:p>
            <a:pPr marL="0" lvl="0" indent="0" algn="just">
              <a:lnSpc>
                <a:spcPct val="100000"/>
              </a:lnSpc>
              <a:spcBef>
                <a:spcPts val="0"/>
              </a:spcBef>
              <a:spcAft>
                <a:spcPts val="600"/>
              </a:spcAft>
              <a:buNone/>
            </a:pPr>
            <a:r>
              <a:rPr lang="en-GB" sz="1600">
                <a:solidFill>
                  <a:schemeClr val="tx1"/>
                </a:solidFill>
                <a:latin typeface="+mn-lt"/>
                <a:ea typeface="Calibri" panose="020F0502020204030204" pitchFamily="34" charset="0"/>
                <a:cs typeface="Times New Roman" panose="02020603050405020304" pitchFamily="18" charset="0"/>
              </a:rPr>
              <a:t>Due to the anthropogenic factor in agriculture globally, around 50–60% of </a:t>
            </a:r>
            <a:r>
              <a:rPr lang="en-GB" sz="1600" i="1">
                <a:solidFill>
                  <a:schemeClr val="tx1"/>
                </a:solidFill>
                <a:latin typeface="+mn-lt"/>
                <a:ea typeface="Calibri" panose="020F0502020204030204" pitchFamily="34" charset="0"/>
                <a:cs typeface="Times New Roman" panose="02020603050405020304" pitchFamily="18" charset="0"/>
              </a:rPr>
              <a:t>N</a:t>
            </a:r>
            <a:r>
              <a:rPr lang="en-GB" sz="1600" i="1" baseline="-25000">
                <a:solidFill>
                  <a:schemeClr val="tx1"/>
                </a:solidFill>
                <a:latin typeface="+mn-lt"/>
                <a:ea typeface="Calibri" panose="020F0502020204030204" pitchFamily="34" charset="0"/>
                <a:cs typeface="Times New Roman" panose="02020603050405020304" pitchFamily="18" charset="0"/>
              </a:rPr>
              <a:t>2</a:t>
            </a:r>
            <a:r>
              <a:rPr lang="en-GB" sz="1600" i="1">
                <a:solidFill>
                  <a:schemeClr val="tx1"/>
                </a:solidFill>
                <a:latin typeface="+mn-lt"/>
                <a:ea typeface="Calibri" panose="020F0502020204030204" pitchFamily="34" charset="0"/>
                <a:cs typeface="Times New Roman" panose="02020603050405020304" pitchFamily="18" charset="0"/>
              </a:rPr>
              <a:t>O</a:t>
            </a:r>
            <a:r>
              <a:rPr lang="en-GB" sz="1600">
                <a:solidFill>
                  <a:schemeClr val="tx1"/>
                </a:solidFill>
                <a:latin typeface="+mn-lt"/>
                <a:ea typeface="Calibri" panose="020F0502020204030204" pitchFamily="34" charset="0"/>
                <a:cs typeface="Times New Roman" panose="02020603050405020304" pitchFamily="18" charset="0"/>
              </a:rPr>
              <a:t> emissions come from mineral and organic fertilization of soils.</a:t>
            </a:r>
          </a:p>
          <a:p>
            <a:pPr marL="0" lvl="0" indent="0" algn="just">
              <a:lnSpc>
                <a:spcPct val="107000"/>
              </a:lnSpc>
              <a:spcBef>
                <a:spcPts val="0"/>
              </a:spcBef>
              <a:spcAft>
                <a:spcPts val="600"/>
              </a:spcAft>
              <a:buNone/>
            </a:pPr>
            <a:r>
              <a:rPr lang="en-GB" sz="1600">
                <a:solidFill>
                  <a:schemeClr val="tx1"/>
                </a:solidFill>
                <a:latin typeface="+mn-lt"/>
                <a:ea typeface="Calibri" panose="020F0502020204030204" pitchFamily="34" charset="0"/>
                <a:cs typeface="Times New Roman" panose="02020603050405020304" pitchFamily="18" charset="0"/>
              </a:rPr>
              <a:t> </a:t>
            </a:r>
            <a:r>
              <a:rPr lang="en-GB" sz="1600">
                <a:solidFill>
                  <a:schemeClr val="tx1"/>
                </a:solidFill>
                <a:latin typeface="+mn-lt"/>
                <a:ea typeface="Times New Roman" panose="02020603050405020304" pitchFamily="18" charset="0"/>
                <a:cs typeface="Times New Roman" panose="02020603050405020304" pitchFamily="18" charset="0"/>
              </a:rPr>
              <a:t>Low N content and high soil moisture prevent N</a:t>
            </a:r>
            <a:r>
              <a:rPr lang="en-GB" sz="1600" baseline="-25000">
                <a:solidFill>
                  <a:schemeClr val="tx1"/>
                </a:solidFill>
                <a:latin typeface="+mn-lt"/>
                <a:ea typeface="Times New Roman" panose="02020603050405020304" pitchFamily="18" charset="0"/>
                <a:cs typeface="Times New Roman" panose="02020603050405020304" pitchFamily="18" charset="0"/>
              </a:rPr>
              <a:t>2</a:t>
            </a:r>
            <a:r>
              <a:rPr lang="en-GB" sz="1600">
                <a:solidFill>
                  <a:schemeClr val="tx1"/>
                </a:solidFill>
                <a:latin typeface="+mn-lt"/>
                <a:ea typeface="Times New Roman" panose="02020603050405020304" pitchFamily="18" charset="0"/>
                <a:cs typeface="Times New Roman" panose="02020603050405020304" pitchFamily="18" charset="0"/>
              </a:rPr>
              <a:t>O emission and boost its absorption.</a:t>
            </a:r>
          </a:p>
          <a:p>
            <a:pPr marL="0" lvl="0" indent="0" algn="just">
              <a:lnSpc>
                <a:spcPct val="100000"/>
              </a:lnSpc>
              <a:spcBef>
                <a:spcPts val="0"/>
              </a:spcBef>
              <a:spcAft>
                <a:spcPts val="600"/>
              </a:spcAft>
              <a:buNone/>
            </a:pPr>
            <a:r>
              <a:rPr lang="en-GB" sz="1600">
                <a:solidFill>
                  <a:schemeClr val="tx1"/>
                </a:solidFill>
                <a:latin typeface="+mn-lt"/>
                <a:ea typeface="Times New Roman" panose="02020603050405020304" pitchFamily="18" charset="0"/>
                <a:cs typeface="Times New Roman" panose="02020603050405020304" pitchFamily="18" charset="0"/>
              </a:rPr>
              <a:t>Inside the soil, the N</a:t>
            </a:r>
            <a:r>
              <a:rPr lang="en-GB" sz="1600" baseline="-25000">
                <a:solidFill>
                  <a:schemeClr val="tx1"/>
                </a:solidFill>
                <a:latin typeface="+mn-lt"/>
                <a:ea typeface="Times New Roman" panose="02020603050405020304" pitchFamily="18" charset="0"/>
                <a:cs typeface="Times New Roman" panose="02020603050405020304" pitchFamily="18" charset="0"/>
              </a:rPr>
              <a:t>2</a:t>
            </a:r>
            <a:r>
              <a:rPr lang="en-GB" sz="1600">
                <a:solidFill>
                  <a:schemeClr val="tx1"/>
                </a:solidFill>
                <a:latin typeface="+mn-lt"/>
                <a:ea typeface="Times New Roman" panose="02020603050405020304" pitchFamily="18" charset="0"/>
                <a:cs typeface="Times New Roman" panose="02020603050405020304" pitchFamily="18" charset="0"/>
              </a:rPr>
              <a:t>O is distributed between soil air and soil solution, which has protective, accumulation and transportation functions</a:t>
            </a:r>
            <a:r>
              <a:rPr lang="en-GB" sz="1800">
                <a:solidFill>
                  <a:schemeClr val="tx1"/>
                </a:solidFill>
                <a:latin typeface="+mn-lt"/>
                <a:ea typeface="Times New Roman" panose="02020603050405020304" pitchFamily="18" charset="0"/>
                <a:cs typeface="Times New Roman" panose="02020603050405020304" pitchFamily="18" charset="0"/>
              </a:rPr>
              <a:t>.</a:t>
            </a:r>
          </a:p>
          <a:p>
            <a:pPr marL="0" lvl="0" indent="0" algn="just">
              <a:lnSpc>
                <a:spcPct val="107000"/>
              </a:lnSpc>
              <a:spcBef>
                <a:spcPts val="0"/>
              </a:spcBef>
              <a:spcAft>
                <a:spcPts val="800"/>
              </a:spcAft>
              <a:buNone/>
            </a:pPr>
            <a:endParaRPr lang="ru-RU" sz="700" dirty="0">
              <a:solidFill>
                <a:schemeClr val="tx1"/>
              </a:solidFill>
              <a:latin typeface="+mn-lt"/>
              <a:ea typeface="Calibri" panose="020F0502020204030204" pitchFamily="34" charset="0"/>
              <a:cs typeface="Times New Roman" panose="02020603050405020304" pitchFamily="18" charset="0"/>
            </a:endParaRPr>
          </a:p>
          <a:p>
            <a:pPr marL="0" lvl="0" indent="0">
              <a:lnSpc>
                <a:spcPct val="100000"/>
              </a:lnSpc>
              <a:spcBef>
                <a:spcPts val="0"/>
              </a:spcBef>
              <a:buNone/>
            </a:pPr>
            <a:endParaRPr lang="ru-RU" sz="800" dirty="0">
              <a:solidFill>
                <a:schemeClr val="tx1"/>
              </a:solidFill>
              <a:latin typeface="+mn-lt"/>
              <a:ea typeface="Calibri" panose="020F0502020204030204" pitchFamily="34" charset="0"/>
              <a:cs typeface="Times New Roman" panose="02020603050405020304" pitchFamily="18" charset="0"/>
            </a:endParaRPr>
          </a:p>
          <a:p>
            <a:endParaRPr lang="ru-RU" sz="1200" dirty="0">
              <a:solidFill>
                <a:schemeClr val="tx1"/>
              </a:solidFill>
              <a:latin typeface="+mn-lt"/>
            </a:endParaRPr>
          </a:p>
        </p:txBody>
      </p:sp>
      <p:sp>
        <p:nvSpPr>
          <p:cNvPr id="11" name="Объект 7">
            <a:extLst>
              <a:ext uri="{FF2B5EF4-FFF2-40B4-BE49-F238E27FC236}">
                <a16:creationId xmlns:a16="http://schemas.microsoft.com/office/drawing/2014/main" id="{44A7DBFE-23A1-42B3-AF38-668A7542269B}"/>
              </a:ext>
            </a:extLst>
          </p:cNvPr>
          <p:cNvSpPr txBox="1">
            <a:spLocks/>
          </p:cNvSpPr>
          <p:nvPr/>
        </p:nvSpPr>
        <p:spPr>
          <a:xfrm>
            <a:off x="5881037" y="1538913"/>
            <a:ext cx="5476774" cy="4467251"/>
          </a:xfrm>
          <a:prstGeom prst="rect">
            <a:avLst/>
          </a:prstGeom>
          <a:solidFill>
            <a:schemeClr val="bg1"/>
          </a:solidFill>
          <a:ln w="12700" cap="flat" cmpd="sng" algn="ctr">
            <a:solidFill>
              <a:schemeClr val="bg1"/>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B050"/>
              </a:buClr>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00000"/>
              </a:lnSpc>
              <a:spcBef>
                <a:spcPts val="0"/>
              </a:spcBef>
              <a:spcAft>
                <a:spcPts val="600"/>
              </a:spcAft>
              <a:buNone/>
            </a:pPr>
            <a:r>
              <a:rPr lang="en-GB" sz="1600">
                <a:solidFill>
                  <a:schemeClr val="tx1"/>
                </a:solidFill>
                <a:latin typeface="+mn-lt"/>
                <a:ea typeface="Calibri" panose="020F0502020204030204" pitchFamily="34" charset="0"/>
                <a:cs typeface="Times New Roman" panose="02020603050405020304" pitchFamily="18" charset="0"/>
              </a:rPr>
              <a:t>The amount of gaseous nitrogen compounds produced and emitted by different soil types depends on the temperature, moisture, aeration, soil solution pH, organic matter mineralisation properties, mineralised nitrogen content, as well as type of soil use, cultivation and planting techniques, mineral and organic fertilizer ratio, soil liming and the use of biological agents: </a:t>
            </a:r>
          </a:p>
          <a:p>
            <a:pPr marL="0" indent="0" algn="just">
              <a:lnSpc>
                <a:spcPct val="100000"/>
              </a:lnSpc>
              <a:spcBef>
                <a:spcPts val="0"/>
              </a:spcBef>
              <a:spcAft>
                <a:spcPts val="600"/>
              </a:spcAft>
              <a:buNone/>
            </a:pPr>
            <a:r>
              <a:rPr lang="en-GB" sz="1600">
                <a:solidFill>
                  <a:schemeClr val="tx1"/>
                </a:solidFill>
                <a:latin typeface="+mn-lt"/>
                <a:ea typeface="Calibri" panose="020F0502020204030204" pitchFamily="34" charset="0"/>
                <a:cs typeface="Times New Roman" panose="02020603050405020304" pitchFamily="18" charset="0"/>
              </a:rPr>
              <a:t>N</a:t>
            </a:r>
            <a:r>
              <a:rPr lang="en-GB" sz="1600" baseline="-25000">
                <a:solidFill>
                  <a:schemeClr val="tx1"/>
                </a:solidFill>
                <a:latin typeface="+mn-lt"/>
                <a:ea typeface="Calibri" panose="020F0502020204030204" pitchFamily="34" charset="0"/>
                <a:cs typeface="Times New Roman" panose="02020603050405020304" pitchFamily="18" charset="0"/>
              </a:rPr>
              <a:t>2</a:t>
            </a:r>
            <a:r>
              <a:rPr lang="en-GB" sz="1600">
                <a:solidFill>
                  <a:schemeClr val="tx1"/>
                </a:solidFill>
                <a:latin typeface="+mn-lt"/>
                <a:ea typeface="Calibri" panose="020F0502020204030204" pitchFamily="34" charset="0"/>
                <a:cs typeface="Times New Roman" panose="02020603050405020304" pitchFamily="18" charset="0"/>
              </a:rPr>
              <a:t>O emission from the soil goes up at the increase of N fertilizer dose and amounts to 0.1–4.6% of the dose;</a:t>
            </a:r>
          </a:p>
          <a:p>
            <a:pPr marL="0" indent="0" algn="just">
              <a:lnSpc>
                <a:spcPct val="100000"/>
              </a:lnSpc>
              <a:spcBef>
                <a:spcPts val="0"/>
              </a:spcBef>
              <a:spcAft>
                <a:spcPts val="600"/>
              </a:spcAft>
              <a:buNone/>
            </a:pPr>
            <a:r>
              <a:rPr lang="en-GB" sz="1600">
                <a:solidFill>
                  <a:schemeClr val="tx1"/>
                </a:solidFill>
                <a:latin typeface="+mn-lt"/>
                <a:ea typeface="Calibri" panose="020F0502020204030204" pitchFamily="34" charset="0"/>
                <a:cs typeface="Times New Roman" panose="02020603050405020304" pitchFamily="18" charset="0"/>
              </a:rPr>
              <a:t>soil liming increases the loss of nitrogen in the form of NO</a:t>
            </a:r>
            <a:r>
              <a:rPr lang="en-GB" sz="1600" baseline="-25000">
                <a:solidFill>
                  <a:schemeClr val="tx1"/>
                </a:solidFill>
                <a:latin typeface="+mn-lt"/>
                <a:ea typeface="Calibri" panose="020F0502020204030204" pitchFamily="34" charset="0"/>
                <a:cs typeface="Times New Roman" panose="02020603050405020304" pitchFamily="18" charset="0"/>
              </a:rPr>
              <a:t>2</a:t>
            </a:r>
            <a:r>
              <a:rPr lang="en-GB" sz="1600">
                <a:solidFill>
                  <a:schemeClr val="tx1"/>
                </a:solidFill>
                <a:latin typeface="+mn-lt"/>
                <a:ea typeface="Calibri" panose="020F0502020204030204" pitchFamily="34" charset="0"/>
                <a:cs typeface="Times New Roman" panose="02020603050405020304" pitchFamily="18" charset="0"/>
              </a:rPr>
              <a:t> by a factor of 1.5–2; </a:t>
            </a:r>
          </a:p>
          <a:p>
            <a:pPr marL="0" indent="0" algn="just">
              <a:lnSpc>
                <a:spcPct val="100000"/>
              </a:lnSpc>
              <a:spcBef>
                <a:spcPts val="0"/>
              </a:spcBef>
              <a:spcAft>
                <a:spcPts val="600"/>
              </a:spcAft>
              <a:buNone/>
            </a:pPr>
            <a:r>
              <a:rPr lang="en-GB" sz="1600">
                <a:solidFill>
                  <a:schemeClr val="tx1"/>
                </a:solidFill>
                <a:latin typeface="+mn-lt"/>
                <a:ea typeface="Calibri" panose="020F0502020204030204" pitchFamily="34" charset="0"/>
                <a:cs typeface="Times New Roman" panose="02020603050405020304" pitchFamily="18" charset="0"/>
              </a:rPr>
              <a:t>high nitrate content and pH reduction from 7 to 5 increases the share of N</a:t>
            </a:r>
            <a:r>
              <a:rPr lang="en-GB" sz="1600" baseline="-25000">
                <a:solidFill>
                  <a:schemeClr val="tx1"/>
                </a:solidFill>
                <a:latin typeface="+mn-lt"/>
                <a:ea typeface="Calibri" panose="020F0502020204030204" pitchFamily="34" charset="0"/>
                <a:cs typeface="Times New Roman" panose="02020603050405020304" pitchFamily="18" charset="0"/>
              </a:rPr>
              <a:t>2</a:t>
            </a:r>
            <a:r>
              <a:rPr lang="en-GB" sz="1600">
                <a:solidFill>
                  <a:schemeClr val="tx1"/>
                </a:solidFill>
                <a:latin typeface="+mn-lt"/>
                <a:ea typeface="Calibri" panose="020F0502020204030204" pitchFamily="34" charset="0"/>
                <a:cs typeface="Times New Roman" panose="02020603050405020304" pitchFamily="18" charset="0"/>
              </a:rPr>
              <a:t>O in the gaseous losses; </a:t>
            </a:r>
          </a:p>
          <a:p>
            <a:pPr marL="0" indent="0" algn="just">
              <a:lnSpc>
                <a:spcPct val="100000"/>
              </a:lnSpc>
              <a:spcBef>
                <a:spcPts val="0"/>
              </a:spcBef>
              <a:spcAft>
                <a:spcPts val="600"/>
              </a:spcAft>
              <a:buNone/>
            </a:pPr>
            <a:r>
              <a:rPr lang="en-GB" sz="1600">
                <a:solidFill>
                  <a:schemeClr val="tx1"/>
                </a:solidFill>
                <a:latin typeface="+mn-lt"/>
                <a:ea typeface="Calibri" panose="020F0502020204030204" pitchFamily="34" charset="0"/>
                <a:cs typeface="Times New Roman" panose="02020603050405020304" pitchFamily="18" charset="0"/>
              </a:rPr>
              <a:t>low soil moisture makes nitrogen produced by microbial biomass labile, while high soil moisture causes its transformation (together with labile mineral nitrogen) into gaseous compounds through denitrification.</a:t>
            </a:r>
          </a:p>
          <a:p>
            <a:pPr marL="0" indent="0" algn="just">
              <a:lnSpc>
                <a:spcPct val="107000"/>
              </a:lnSpc>
              <a:spcBef>
                <a:spcPts val="0"/>
              </a:spcBef>
              <a:spcAft>
                <a:spcPts val="800"/>
              </a:spcAft>
              <a:buFont typeface="Arial" panose="020B0604020202020204" pitchFamily="34" charset="0"/>
              <a:buNone/>
            </a:pPr>
            <a:endParaRPr lang="ru-RU" sz="700" dirty="0">
              <a:solidFill>
                <a:schemeClr val="tx1"/>
              </a:solidFill>
              <a:latin typeface="+mn-lt"/>
              <a:ea typeface="Calibri" panose="020F0502020204030204" pitchFamily="34" charset="0"/>
              <a:cs typeface="Times New Roman" panose="02020603050405020304" pitchFamily="18" charset="0"/>
            </a:endParaRPr>
          </a:p>
          <a:p>
            <a:pPr marL="0" indent="0">
              <a:lnSpc>
                <a:spcPct val="100000"/>
              </a:lnSpc>
              <a:spcBef>
                <a:spcPts val="0"/>
              </a:spcBef>
              <a:buFont typeface="Arial" panose="020B0604020202020204" pitchFamily="34" charset="0"/>
              <a:buNone/>
            </a:pPr>
            <a:endParaRPr lang="ru-RU" sz="800" dirty="0">
              <a:solidFill>
                <a:schemeClr val="tx1"/>
              </a:solidFill>
              <a:latin typeface="+mn-lt"/>
              <a:ea typeface="Calibri" panose="020F0502020204030204" pitchFamily="34" charset="0"/>
              <a:cs typeface="Times New Roman" panose="02020603050405020304" pitchFamily="18" charset="0"/>
            </a:endParaRPr>
          </a:p>
          <a:p>
            <a:endParaRPr lang="ru-RU" sz="1200" dirty="0">
              <a:solidFill>
                <a:schemeClr val="tx1"/>
              </a:solidFill>
              <a:latin typeface="+mn-lt"/>
            </a:endParaRPr>
          </a:p>
        </p:txBody>
      </p:sp>
    </p:spTree>
    <p:extLst>
      <p:ext uri="{BB962C8B-B14F-4D97-AF65-F5344CB8AC3E}">
        <p14:creationId xmlns:p14="http://schemas.microsoft.com/office/powerpoint/2010/main" val="259960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a:spLocks noGrp="1"/>
          </p:cNvSpPr>
          <p:nvPr>
            <p:ph type="sldNum" sz="quarter" idx="12"/>
          </p:nvPr>
        </p:nvSpPr>
        <p:spPr>
          <a:prstGeom prst="rect">
            <a:avLst/>
          </a:prstGeom>
        </p:spPr>
        <p:txBody>
          <a:bodyPr/>
          <a:lstStyle/>
          <a:p>
            <a:pPr algn="ctr"/>
            <a:fld id="{6DE55804-D118-2B4A-AD41-9C544F0DF4A9}" type="slidenum">
              <a:rPr lang="en-GB" sz="2000" smtClean="0">
                <a:solidFill>
                  <a:schemeClr val="bg1"/>
                </a:solidFill>
              </a:rPr>
              <a:pPr algn="ctr"/>
              <a:t>27</a:t>
            </a:fld>
            <a:endParaRPr lang="en-GB" sz="2000" smtClean="0">
              <a:solidFill>
                <a:schemeClr val="bg1"/>
              </a:solidFill>
            </a:endParaRPr>
          </a:p>
        </p:txBody>
      </p:sp>
      <p:sp>
        <p:nvSpPr>
          <p:cNvPr id="10" name="Объект 2">
            <a:extLst>
              <a:ext uri="{FF2B5EF4-FFF2-40B4-BE49-F238E27FC236}">
                <a16:creationId xmlns:a16="http://schemas.microsoft.com/office/drawing/2014/main" id="{6938AB85-60A8-4885-B384-A406145DE53A}"/>
              </a:ext>
            </a:extLst>
          </p:cNvPr>
          <p:cNvSpPr txBox="1">
            <a:spLocks/>
          </p:cNvSpPr>
          <p:nvPr/>
        </p:nvSpPr>
        <p:spPr>
          <a:xfrm>
            <a:off x="693887" y="266750"/>
            <a:ext cx="5181600" cy="5784850"/>
          </a:xfrm>
          <a:prstGeom prst="rect">
            <a:avLst/>
          </a:prstGeom>
          <a:noFill/>
          <a:ln w="12700" cap="flat" cmpd="sng" algn="ctr">
            <a:solidFill>
              <a:schemeClr val="tx1"/>
            </a:solidFill>
            <a:prstDash val="solid"/>
            <a:miter lim="800000"/>
          </a:ln>
          <a:effectLst/>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15000"/>
              </a:lnSpc>
              <a:buFont typeface="Arial" panose="020B0604020202020204" pitchFamily="34" charset="0"/>
              <a:buNone/>
              <a:tabLst>
                <a:tab pos="828675" algn="l"/>
              </a:tabLst>
            </a:pPr>
            <a:r>
              <a:rPr lang="en-GB" sz="1400" dirty="0">
                <a:solidFill>
                  <a:schemeClr val="tx1"/>
                </a:solidFill>
                <a:ea typeface="Times New Roman"/>
                <a:cs typeface="Times New Roman"/>
              </a:rPr>
              <a:t>Order of the Russian Ministry of Natural Resources and Environment </a:t>
            </a:r>
          </a:p>
          <a:p>
            <a:pPr marL="0" indent="0" algn="ctr">
              <a:lnSpc>
                <a:spcPct val="115000"/>
              </a:lnSpc>
              <a:buFont typeface="Arial" panose="020B0604020202020204" pitchFamily="34" charset="0"/>
              <a:buNone/>
              <a:tabLst>
                <a:tab pos="828675" algn="l"/>
              </a:tabLst>
            </a:pPr>
            <a:r>
              <a:rPr lang="en-GB" sz="1400" dirty="0">
                <a:solidFill>
                  <a:schemeClr val="tx1"/>
                </a:solidFill>
                <a:ea typeface="Times New Roman"/>
                <a:cs typeface="Times New Roman"/>
              </a:rPr>
              <a:t>No. 300 dated 30 June 2015</a:t>
            </a:r>
            <a:br>
              <a:rPr lang="en-GB" sz="1400" dirty="0">
                <a:solidFill>
                  <a:schemeClr val="tx1"/>
                </a:solidFill>
                <a:ea typeface="Times New Roman"/>
                <a:cs typeface="Times New Roman"/>
              </a:rPr>
            </a:br>
            <a:r>
              <a:rPr lang="en-GB" sz="1400" dirty="0">
                <a:solidFill>
                  <a:schemeClr val="tx1"/>
                </a:solidFill>
                <a:ea typeface="Times New Roman"/>
                <a:cs typeface="Times New Roman"/>
              </a:rPr>
              <a:t>On the Approval of the Methodology and Guidance for Quantitative Assessment of Greenhouse Gas Emissions by Organisations Engaged in Business and Other Activities in the Russian Federation</a:t>
            </a:r>
            <a:br>
              <a:rPr lang="en-GB" sz="1400" dirty="0">
                <a:solidFill>
                  <a:schemeClr val="tx1"/>
                </a:solidFill>
                <a:ea typeface="Times New Roman"/>
                <a:cs typeface="Times New Roman"/>
              </a:rPr>
            </a:br>
            <a:r>
              <a:rPr lang="en-GB" sz="1100" dirty="0">
                <a:solidFill>
                  <a:schemeClr val="tx1"/>
                </a:solidFill>
                <a:ea typeface="Times New Roman"/>
                <a:cs typeface="Times New Roman"/>
              </a:rPr>
              <a:t>(registered in the Russian Justice Ministry under No. 40098 on 15 December 2015)</a:t>
            </a:r>
          </a:p>
          <a:p>
            <a:pPr marL="0" indent="0" algn="ctr">
              <a:lnSpc>
                <a:spcPct val="100000"/>
              </a:lnSpc>
              <a:spcBef>
                <a:spcPts val="0"/>
              </a:spcBef>
              <a:buFont typeface="Arial" panose="020B0604020202020204" pitchFamily="34" charset="0"/>
              <a:buNone/>
            </a:pPr>
            <a:endParaRPr lang="ru-RU" sz="1400" dirty="0">
              <a:solidFill>
                <a:srgbClr val="002060"/>
              </a:solidFill>
              <a:latin typeface="Times New Roman"/>
              <a:ea typeface="Calibri"/>
              <a:cs typeface="Times New Roman"/>
            </a:endParaRPr>
          </a:p>
          <a:p>
            <a:pPr marL="0" indent="0" algn="ctr">
              <a:lnSpc>
                <a:spcPct val="100000"/>
              </a:lnSpc>
              <a:spcBef>
                <a:spcPts val="0"/>
              </a:spcBef>
              <a:buFont typeface="Arial" panose="020B0604020202020204" pitchFamily="34" charset="0"/>
              <a:buNone/>
            </a:pPr>
            <a:r>
              <a:rPr lang="en-GB" sz="1400" dirty="0">
                <a:solidFill>
                  <a:srgbClr val="002060"/>
                </a:solidFill>
                <a:ea typeface="Calibri"/>
                <a:cs typeface="Times New Roman"/>
              </a:rPr>
              <a:t>***</a:t>
            </a:r>
          </a:p>
          <a:p>
            <a:pPr marL="0" indent="0" algn="ctr">
              <a:buFont typeface="Arial" panose="020B0604020202020204" pitchFamily="34" charset="0"/>
              <a:buNone/>
            </a:pPr>
            <a:r>
              <a:rPr lang="en-GB" sz="1400" b="1" dirty="0">
                <a:solidFill>
                  <a:schemeClr val="tx1"/>
                </a:solidFill>
                <a:cs typeface="Arial" panose="020B0604020202020204" pitchFamily="34" charset="0"/>
              </a:rPr>
              <a:t>NATIONAL INVENTORY REPORT </a:t>
            </a:r>
          </a:p>
          <a:p>
            <a:pPr marL="0" indent="0" algn="ctr">
              <a:buFont typeface="Arial" panose="020B0604020202020204" pitchFamily="34" charset="0"/>
              <a:buNone/>
            </a:pPr>
            <a:r>
              <a:rPr lang="en-GB" sz="1400" b="1" dirty="0">
                <a:solidFill>
                  <a:schemeClr val="tx1"/>
                </a:solidFill>
                <a:cs typeface="Arial" panose="020B0604020202020204" pitchFamily="34" charset="0"/>
              </a:rPr>
              <a:t> </a:t>
            </a:r>
          </a:p>
          <a:p>
            <a:pPr marL="0" indent="0" algn="ctr">
              <a:buFont typeface="Arial" panose="020B0604020202020204" pitchFamily="34" charset="0"/>
              <a:buNone/>
            </a:pPr>
            <a:r>
              <a:rPr lang="en-GB" sz="1200" b="1" dirty="0">
                <a:solidFill>
                  <a:schemeClr val="tx1"/>
                </a:solidFill>
                <a:cs typeface="Arial" panose="020B0604020202020204" pitchFamily="34" charset="0"/>
              </a:rPr>
              <a:t>on anthropogenic emissions by sources </a:t>
            </a:r>
          </a:p>
          <a:p>
            <a:pPr marL="0" indent="0" algn="ctr">
              <a:buFont typeface="Arial" panose="020B0604020202020204" pitchFamily="34" charset="0"/>
              <a:buNone/>
            </a:pPr>
            <a:r>
              <a:rPr lang="en-GB" sz="1200" b="1" dirty="0">
                <a:solidFill>
                  <a:schemeClr val="tx1"/>
                </a:solidFill>
                <a:cs typeface="Arial" panose="020B0604020202020204" pitchFamily="34" charset="0"/>
              </a:rPr>
              <a:t>and absorption by greenhouse gas sinks </a:t>
            </a:r>
          </a:p>
          <a:p>
            <a:pPr marL="0" indent="0" algn="ctr">
              <a:buFont typeface="Arial" panose="020B0604020202020204" pitchFamily="34" charset="0"/>
              <a:buNone/>
            </a:pPr>
            <a:r>
              <a:rPr lang="en-GB" sz="1200" b="1" dirty="0">
                <a:solidFill>
                  <a:schemeClr val="tx1"/>
                </a:solidFill>
                <a:cs typeface="Arial" panose="020B0604020202020204" pitchFamily="34" charset="0"/>
              </a:rPr>
              <a:t>not regulated by the Montreal Protocol </a:t>
            </a:r>
          </a:p>
          <a:p>
            <a:pPr marL="0" indent="0" algn="ctr">
              <a:buFont typeface="Arial" panose="020B0604020202020204" pitchFamily="34" charset="0"/>
              <a:buNone/>
            </a:pPr>
            <a:r>
              <a:rPr lang="en-GB" sz="1200" b="1" dirty="0">
                <a:solidFill>
                  <a:schemeClr val="tx1"/>
                </a:solidFill>
                <a:cs typeface="Arial" panose="020B0604020202020204" pitchFamily="34" charset="0"/>
              </a:rPr>
              <a:t>for 1990–2019 </a:t>
            </a:r>
          </a:p>
          <a:p>
            <a:pPr marL="0" indent="0" algn="ctr">
              <a:buFont typeface="Arial" panose="020B0604020202020204" pitchFamily="34" charset="0"/>
              <a:buNone/>
            </a:pPr>
            <a:r>
              <a:rPr lang="en-GB" sz="1600" b="1" dirty="0">
                <a:solidFill>
                  <a:srgbClr val="000000"/>
                </a:solidFill>
                <a:latin typeface="Times New Roman"/>
              </a:rPr>
              <a:t>***</a:t>
            </a:r>
          </a:p>
          <a:p>
            <a:pPr marL="0" indent="0" algn="ctr">
              <a:buFont typeface="Arial" panose="020B0604020202020204" pitchFamily="34" charset="0"/>
              <a:buNone/>
            </a:pPr>
            <a:endParaRPr lang="ru-RU" sz="1700" dirty="0"/>
          </a:p>
        </p:txBody>
      </p:sp>
      <p:sp>
        <p:nvSpPr>
          <p:cNvPr id="11" name="Объект 3">
            <a:extLst>
              <a:ext uri="{FF2B5EF4-FFF2-40B4-BE49-F238E27FC236}">
                <a16:creationId xmlns:a16="http://schemas.microsoft.com/office/drawing/2014/main" id="{F116701A-32BF-48A0-85CF-789B96A3EBE9}"/>
              </a:ext>
            </a:extLst>
          </p:cNvPr>
          <p:cNvSpPr txBox="1">
            <a:spLocks/>
          </p:cNvSpPr>
          <p:nvPr/>
        </p:nvSpPr>
        <p:spPr>
          <a:xfrm>
            <a:off x="5960444" y="286000"/>
            <a:ext cx="5181600" cy="5758665"/>
          </a:xfrm>
          <a:prstGeom prst="rect">
            <a:avLst/>
          </a:prstGeom>
          <a:noFill/>
          <a:ln>
            <a:solidFill>
              <a:schemeClr val="tx1"/>
            </a:solidFill>
          </a:ln>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n-GB" sz="1500" dirty="0">
                <a:ea typeface="Calibri"/>
                <a:cs typeface="Times New Roman"/>
              </a:rPr>
              <a:t>Based on average global data for all types of N fertilizers, the proposed </a:t>
            </a:r>
            <a:r>
              <a:rPr lang="en-GB" sz="1500" b="1" dirty="0">
                <a:ea typeface="Calibri"/>
                <a:cs typeface="Times New Roman"/>
              </a:rPr>
              <a:t>emission factor (EF</a:t>
            </a:r>
            <a:r>
              <a:rPr lang="en-GB" sz="1500" b="1" baseline="-25000" dirty="0">
                <a:ea typeface="Calibri"/>
                <a:cs typeface="Times New Roman"/>
              </a:rPr>
              <a:t>N2O</a:t>
            </a:r>
            <a:r>
              <a:rPr lang="en-GB" sz="1500" b="1" dirty="0">
                <a:ea typeface="Calibri"/>
                <a:cs typeface="Times New Roman"/>
              </a:rPr>
              <a:t>)</a:t>
            </a:r>
            <a:r>
              <a:rPr lang="en-GB" sz="1500" dirty="0">
                <a:ea typeface="Calibri"/>
                <a:cs typeface="Times New Roman"/>
              </a:rPr>
              <a:t> amounts to 1% of the nitrogen applied to the soil.</a:t>
            </a:r>
          </a:p>
          <a:p>
            <a:pPr algn="just">
              <a:lnSpc>
                <a:spcPct val="110000"/>
              </a:lnSpc>
            </a:pPr>
            <a:r>
              <a:rPr lang="en-GB" sz="1500" dirty="0">
                <a:ea typeface="Calibri"/>
                <a:cs typeface="Times New Roman"/>
              </a:rPr>
              <a:t>The management of the Intergovernmental Panel on Climate Change suggested a higher EFN</a:t>
            </a:r>
            <a:r>
              <a:rPr lang="en-GB" sz="1500" baseline="-25000" dirty="0">
                <a:ea typeface="Calibri"/>
                <a:cs typeface="Times New Roman"/>
              </a:rPr>
              <a:t>2</a:t>
            </a:r>
            <a:r>
              <a:rPr lang="en-GB" sz="1500" dirty="0">
                <a:ea typeface="Calibri"/>
                <a:cs typeface="Times New Roman"/>
              </a:rPr>
              <a:t>O value of 0.0125 on a global scale [IPCC, 2016]. </a:t>
            </a:r>
          </a:p>
          <a:p>
            <a:pPr algn="just">
              <a:lnSpc>
                <a:spcPct val="110000"/>
              </a:lnSpc>
            </a:pPr>
            <a:r>
              <a:rPr lang="en-GB" sz="1500" dirty="0">
                <a:ea typeface="Calibri"/>
                <a:cs typeface="Times New Roman"/>
              </a:rPr>
              <a:t>In Russia, as per Decree of the Ministry of Natural Resources and Environment No. 15-r dated 16 April 2015, EF</a:t>
            </a:r>
            <a:r>
              <a:rPr lang="en-GB" sz="1500" baseline="-25000" dirty="0">
                <a:ea typeface="Calibri"/>
                <a:cs typeface="Times New Roman"/>
              </a:rPr>
              <a:t>N2O</a:t>
            </a:r>
            <a:r>
              <a:rPr lang="en-GB" sz="1500" dirty="0">
                <a:ea typeface="Calibri"/>
                <a:cs typeface="Times New Roman"/>
              </a:rPr>
              <a:t> was set by default at 0.0137 (with an uncertainty range of 0.0006–0.0357) for measuring emissions caused by nitrogen application as part of mineral fertilizer, manure or plant residue. </a:t>
            </a:r>
          </a:p>
          <a:p>
            <a:pPr algn="just">
              <a:lnSpc>
                <a:spcPct val="110000"/>
              </a:lnSpc>
            </a:pPr>
            <a:r>
              <a:rPr lang="en-GB" sz="1500" dirty="0">
                <a:ea typeface="Calibri"/>
                <a:cs typeface="Times New Roman"/>
              </a:rPr>
              <a:t>For mineralised nitrogen emitted by mineral soils as a result of soil carbon loss, the ratio is set by default at 30 kg of N per ha.</a:t>
            </a:r>
          </a:p>
          <a:p>
            <a:pPr algn="just">
              <a:lnSpc>
                <a:spcPct val="107000"/>
              </a:lnSpc>
            </a:pPr>
            <a:r>
              <a:rPr lang="en-GB" sz="1500" dirty="0">
                <a:ea typeface="Calibri"/>
                <a:cs typeface="Times New Roman"/>
              </a:rPr>
              <a:t>Given Russia’s soil and climate conditions, it has been proposed to apply lower EF</a:t>
            </a:r>
            <a:r>
              <a:rPr lang="en-GB" sz="1500" baseline="-25000" dirty="0">
                <a:ea typeface="Calibri"/>
                <a:cs typeface="Times New Roman"/>
              </a:rPr>
              <a:t>N2O</a:t>
            </a:r>
            <a:r>
              <a:rPr lang="en-GB" sz="1500" dirty="0">
                <a:ea typeface="Calibri"/>
                <a:cs typeface="Times New Roman"/>
              </a:rPr>
              <a:t> values for cereal (0.066–0.070) and tilled crops (0.0093 for sugar beet, 0.0196 for potato, and 0.0077 for vegetables and melons) treated with nitrogen [</a:t>
            </a:r>
            <a:r>
              <a:rPr lang="en-GB" sz="1500" dirty="0" err="1">
                <a:ea typeface="Calibri"/>
                <a:cs typeface="Times New Roman"/>
              </a:rPr>
              <a:t>Kudeyarov</a:t>
            </a:r>
            <a:r>
              <a:rPr lang="en-GB" sz="1500" dirty="0">
                <a:ea typeface="Calibri"/>
                <a:cs typeface="Times New Roman"/>
              </a:rPr>
              <a:t>, 2021]. </a:t>
            </a:r>
          </a:p>
          <a:p>
            <a:pPr marL="0" indent="396000" algn="just">
              <a:lnSpc>
                <a:spcPct val="110000"/>
              </a:lnSpc>
              <a:buFont typeface="Arial" panose="020B0604020202020204" pitchFamily="34" charset="0"/>
              <a:buNone/>
            </a:pPr>
            <a:endParaRPr lang="ru-RU" sz="1600" dirty="0"/>
          </a:p>
        </p:txBody>
      </p:sp>
      <p:graphicFrame>
        <p:nvGraphicFramePr>
          <p:cNvPr id="13" name="Таблица 12">
            <a:extLst>
              <a:ext uri="{FF2B5EF4-FFF2-40B4-BE49-F238E27FC236}">
                <a16:creationId xmlns:a16="http://schemas.microsoft.com/office/drawing/2014/main" id="{50B2174D-7A94-4970-B136-F3D397865CE0}"/>
              </a:ext>
            </a:extLst>
          </p:cNvPr>
          <p:cNvGraphicFramePr>
            <a:graphicFrameLocks noGrp="1"/>
          </p:cNvGraphicFramePr>
          <p:nvPr>
            <p:extLst>
              <p:ext uri="{D42A27DB-BD31-4B8C-83A1-F6EECF244321}">
                <p14:modId xmlns:p14="http://schemas.microsoft.com/office/powerpoint/2010/main" val="3743408944"/>
              </p:ext>
            </p:extLst>
          </p:nvPr>
        </p:nvGraphicFramePr>
        <p:xfrm>
          <a:off x="702644" y="4782153"/>
          <a:ext cx="5178392" cy="1268991"/>
        </p:xfrm>
        <a:graphic>
          <a:graphicData uri="http://schemas.openxmlformats.org/drawingml/2006/table">
            <a:tbl>
              <a:tblPr/>
              <a:tblGrid>
                <a:gridCol w="1904948">
                  <a:extLst>
                    <a:ext uri="{9D8B030D-6E8A-4147-A177-3AD203B41FA5}">
                      <a16:colId xmlns:a16="http://schemas.microsoft.com/office/drawing/2014/main" val="20000"/>
                    </a:ext>
                  </a:extLst>
                </a:gridCol>
                <a:gridCol w="3273444">
                  <a:extLst>
                    <a:ext uri="{9D8B030D-6E8A-4147-A177-3AD203B41FA5}">
                      <a16:colId xmlns:a16="http://schemas.microsoft.com/office/drawing/2014/main" val="20001"/>
                    </a:ext>
                  </a:extLst>
                </a:gridCol>
              </a:tblGrid>
              <a:tr h="251210">
                <a:tc>
                  <a:txBody>
                    <a:bodyPr/>
                    <a:lstStyle/>
                    <a:p>
                      <a:pPr algn="ctr">
                        <a:spcAft>
                          <a:spcPts val="0"/>
                        </a:spcAft>
                      </a:pPr>
                      <a:r>
                        <a:rPr lang="en-GB" sz="1000" b="1">
                          <a:solidFill>
                            <a:schemeClr val="tx1"/>
                          </a:solidFill>
                          <a:effectLst/>
                          <a:latin typeface="+mn-lt"/>
                          <a:ea typeface="Times New Roman"/>
                        </a:rPr>
                        <a:t>Chemical formula</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GB" sz="1000" b="1">
                          <a:solidFill>
                            <a:schemeClr val="tx1"/>
                          </a:solidFill>
                          <a:effectLst/>
                          <a:latin typeface="+mn-lt"/>
                          <a:ea typeface="Times New Roman"/>
                        </a:rPr>
                        <a:t>Global Warming Potential (GWP</a:t>
                      </a:r>
                      <a:r>
                        <a:rPr lang="en-GB" sz="1000" b="1" baseline="-25000">
                          <a:solidFill>
                            <a:schemeClr val="tx1"/>
                          </a:solidFill>
                          <a:effectLst/>
                          <a:latin typeface="+mn-lt"/>
                          <a:ea typeface="Times New Roman"/>
                        </a:rPr>
                        <a:t>i</a:t>
                      </a:r>
                      <a:r>
                        <a:rPr lang="en-GB" sz="1000" b="1">
                          <a:solidFill>
                            <a:schemeClr val="tx1"/>
                          </a:solidFill>
                          <a:effectLst/>
                          <a:latin typeface="+mn-lt"/>
                          <a:ea typeface="Times New Roman"/>
                        </a:rPr>
                        <a:t>)</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64789">
                <a:tc>
                  <a:txBody>
                    <a:bodyPr/>
                    <a:lstStyle/>
                    <a:p>
                      <a:pPr algn="ctr">
                        <a:spcAft>
                          <a:spcPts val="0"/>
                        </a:spcAft>
                      </a:pPr>
                      <a:r>
                        <a:rPr lang="en-GB" sz="1100" b="1">
                          <a:solidFill>
                            <a:schemeClr val="tx1"/>
                          </a:solidFill>
                          <a:effectLst/>
                          <a:latin typeface="+mn-lt"/>
                          <a:ea typeface="Times New Roman"/>
                        </a:rPr>
                        <a:t>CO</a:t>
                      </a:r>
                      <a:r>
                        <a:rPr lang="en-GB" sz="1100" b="1" baseline="-25000">
                          <a:solidFill>
                            <a:schemeClr val="tx1"/>
                          </a:solidFill>
                          <a:effectLst/>
                          <a:latin typeface="+mn-lt"/>
                          <a:ea typeface="Times New Roman"/>
                        </a:rPr>
                        <a:t>2</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100" b="1">
                          <a:solidFill>
                            <a:schemeClr val="tx1"/>
                          </a:solidFill>
                          <a:effectLst/>
                          <a:latin typeface="+mn-lt"/>
                          <a:ea typeface="Times New Roman"/>
                        </a:rPr>
                        <a:t>1</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64789">
                <a:tc>
                  <a:txBody>
                    <a:bodyPr/>
                    <a:lstStyle/>
                    <a:p>
                      <a:pPr algn="ctr">
                        <a:spcAft>
                          <a:spcPts val="0"/>
                        </a:spcAft>
                      </a:pPr>
                      <a:r>
                        <a:rPr lang="en-GB" sz="1100" b="1">
                          <a:solidFill>
                            <a:schemeClr val="tx1"/>
                          </a:solidFill>
                          <a:effectLst/>
                          <a:latin typeface="+mn-lt"/>
                          <a:ea typeface="Times New Roman"/>
                        </a:rPr>
                        <a:t>CH</a:t>
                      </a:r>
                      <a:r>
                        <a:rPr lang="en-GB" sz="1100" b="1" baseline="-25000">
                          <a:solidFill>
                            <a:schemeClr val="tx1"/>
                          </a:solidFill>
                          <a:effectLst/>
                          <a:latin typeface="+mn-lt"/>
                          <a:ea typeface="Times New Roman"/>
                        </a:rPr>
                        <a:t>4</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100" b="1">
                          <a:solidFill>
                            <a:schemeClr val="tx1"/>
                          </a:solidFill>
                          <a:effectLst/>
                          <a:latin typeface="+mn-lt"/>
                          <a:ea typeface="Times New Roman"/>
                        </a:rPr>
                        <a:t>25</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92691">
                <a:tc>
                  <a:txBody>
                    <a:bodyPr/>
                    <a:lstStyle/>
                    <a:p>
                      <a:pPr algn="ctr">
                        <a:spcAft>
                          <a:spcPts val="0"/>
                        </a:spcAft>
                      </a:pPr>
                      <a:r>
                        <a:rPr lang="en-GB" sz="1100" b="1">
                          <a:solidFill>
                            <a:schemeClr val="tx1"/>
                          </a:solidFill>
                          <a:effectLst/>
                          <a:latin typeface="+mn-lt"/>
                          <a:ea typeface="Times New Roman"/>
                        </a:rPr>
                        <a:t>N</a:t>
                      </a:r>
                      <a:r>
                        <a:rPr lang="en-GB" sz="1100" b="1" baseline="-25000">
                          <a:solidFill>
                            <a:schemeClr val="tx1"/>
                          </a:solidFill>
                          <a:effectLst/>
                          <a:latin typeface="+mn-lt"/>
                          <a:ea typeface="Times New Roman"/>
                        </a:rPr>
                        <a:t>2</a:t>
                      </a:r>
                      <a:r>
                        <a:rPr lang="en-GB" sz="1100" b="1">
                          <a:solidFill>
                            <a:schemeClr val="tx1"/>
                          </a:solidFill>
                          <a:effectLst/>
                          <a:latin typeface="+mn-lt"/>
                          <a:ea typeface="Times New Roman"/>
                        </a:rPr>
                        <a:t>O</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100" b="1" dirty="0">
                          <a:solidFill>
                            <a:schemeClr val="tx1"/>
                          </a:solidFill>
                          <a:effectLst/>
                          <a:latin typeface="+mn-lt"/>
                          <a:ea typeface="Times New Roman"/>
                        </a:rPr>
                        <a:t>298</a:t>
                      </a:r>
                    </a:p>
                  </a:txBody>
                  <a:tcPr marL="39371" marR="39371"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295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96923" y="442262"/>
            <a:ext cx="10210630" cy="758825"/>
          </a:xfrm>
        </p:spPr>
        <p:txBody>
          <a:bodyPr anchor="b">
            <a:noAutofit/>
          </a:bodyPr>
          <a:lstStyle/>
          <a:p>
            <a:r>
              <a:rPr lang="en-GB"/>
              <a:t>Estimates of N</a:t>
            </a:r>
            <a:r>
              <a:rPr lang="en-GB" baseline="-25000"/>
              <a:t>2</a:t>
            </a:r>
            <a:r>
              <a:rPr lang="en-GB"/>
              <a:t>O direct emission caused by application of N mineral and organic fertilizers, tpa</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28</a:t>
            </a:fld>
            <a:endParaRPr lang="en-GB" sz="2000" smtClean="0">
              <a:solidFill>
                <a:schemeClr val="bg1"/>
              </a:solidFill>
            </a:endParaRPr>
          </a:p>
        </p:txBody>
      </p:sp>
      <p:graphicFrame>
        <p:nvGraphicFramePr>
          <p:cNvPr id="7" name="Объект 3">
            <a:extLst>
              <a:ext uri="{FF2B5EF4-FFF2-40B4-BE49-F238E27FC236}">
                <a16:creationId xmlns:a16="http://schemas.microsoft.com/office/drawing/2014/main" id="{D34B2DD2-1A92-439E-A888-D69327B7CFE8}"/>
              </a:ext>
            </a:extLst>
          </p:cNvPr>
          <p:cNvGraphicFramePr>
            <a:graphicFrameLocks noGrp="1"/>
          </p:cNvGraphicFramePr>
          <p:nvPr>
            <p:ph idx="1"/>
            <p:extLst>
              <p:ext uri="{D42A27DB-BD31-4B8C-83A1-F6EECF244321}">
                <p14:modId xmlns:p14="http://schemas.microsoft.com/office/powerpoint/2010/main" val="817249780"/>
              </p:ext>
            </p:extLst>
          </p:nvPr>
        </p:nvGraphicFramePr>
        <p:xfrm>
          <a:off x="889090" y="1506628"/>
          <a:ext cx="10256965" cy="4133778"/>
        </p:xfrm>
        <a:graphic>
          <a:graphicData uri="http://schemas.openxmlformats.org/drawingml/2006/table">
            <a:tbl>
              <a:tblPr firstRow="1" firstCol="1" bandRow="1"/>
              <a:tblGrid>
                <a:gridCol w="2255281">
                  <a:extLst>
                    <a:ext uri="{9D8B030D-6E8A-4147-A177-3AD203B41FA5}">
                      <a16:colId xmlns:a16="http://schemas.microsoft.com/office/drawing/2014/main" val="20000"/>
                    </a:ext>
                  </a:extLst>
                </a:gridCol>
                <a:gridCol w="1720270">
                  <a:extLst>
                    <a:ext uri="{9D8B030D-6E8A-4147-A177-3AD203B41FA5}">
                      <a16:colId xmlns:a16="http://schemas.microsoft.com/office/drawing/2014/main" val="20001"/>
                    </a:ext>
                  </a:extLst>
                </a:gridCol>
                <a:gridCol w="1316953">
                  <a:extLst>
                    <a:ext uri="{9D8B030D-6E8A-4147-A177-3AD203B41FA5}">
                      <a16:colId xmlns:a16="http://schemas.microsoft.com/office/drawing/2014/main" val="20002"/>
                    </a:ext>
                  </a:extLst>
                </a:gridCol>
                <a:gridCol w="1498034">
                  <a:extLst>
                    <a:ext uri="{9D8B030D-6E8A-4147-A177-3AD203B41FA5}">
                      <a16:colId xmlns:a16="http://schemas.microsoft.com/office/drawing/2014/main" val="20003"/>
                    </a:ext>
                  </a:extLst>
                </a:gridCol>
                <a:gridCol w="1248181">
                  <a:extLst>
                    <a:ext uri="{9D8B030D-6E8A-4147-A177-3AD203B41FA5}">
                      <a16:colId xmlns:a16="http://schemas.microsoft.com/office/drawing/2014/main" val="20004"/>
                    </a:ext>
                  </a:extLst>
                </a:gridCol>
                <a:gridCol w="1109123">
                  <a:extLst>
                    <a:ext uri="{9D8B030D-6E8A-4147-A177-3AD203B41FA5}">
                      <a16:colId xmlns:a16="http://schemas.microsoft.com/office/drawing/2014/main" val="20005"/>
                    </a:ext>
                  </a:extLst>
                </a:gridCol>
                <a:gridCol w="1109123">
                  <a:extLst>
                    <a:ext uri="{9D8B030D-6E8A-4147-A177-3AD203B41FA5}">
                      <a16:colId xmlns:a16="http://schemas.microsoft.com/office/drawing/2014/main" val="20006"/>
                    </a:ext>
                  </a:extLst>
                </a:gridCol>
              </a:tblGrid>
              <a:tr h="304273">
                <a:tc rowSpan="3">
                  <a:txBody>
                    <a:bodyPr/>
                    <a:lstStyle/>
                    <a:p>
                      <a:pPr algn="ctr">
                        <a:spcAft>
                          <a:spcPts val="0"/>
                        </a:spcAft>
                      </a:pPr>
                      <a:r>
                        <a:rPr lang="en-GB" sz="2800" b="1">
                          <a:effectLst/>
                          <a:latin typeface="+mn-lt"/>
                          <a:ea typeface="Calibri"/>
                        </a:rPr>
                        <a:t>Year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spcAft>
                          <a:spcPts val="0"/>
                        </a:spcAft>
                      </a:pPr>
                      <a:r>
                        <a:rPr lang="en-GB" sz="1800" b="1">
                          <a:effectLst/>
                          <a:latin typeface="+mn-lt"/>
                          <a:ea typeface="Calibri"/>
                        </a:rPr>
                        <a:t>Mineral fertilizers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tc gridSpan="3">
                  <a:txBody>
                    <a:bodyPr/>
                    <a:lstStyle/>
                    <a:p>
                      <a:pPr algn="ctr">
                        <a:spcAft>
                          <a:spcPts val="0"/>
                        </a:spcAft>
                      </a:pPr>
                      <a:r>
                        <a:rPr lang="en-GB" sz="1800" b="1">
                          <a:effectLst/>
                          <a:latin typeface="+mn-lt"/>
                          <a:ea typeface="Calibri"/>
                        </a:rPr>
                        <a:t>Organic fertilizers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1934">
                <a:tc vMerge="1">
                  <a:txBody>
                    <a:bodyPr/>
                    <a:lstStyle/>
                    <a:p>
                      <a:endParaRPr lang="ru-RU"/>
                    </a:p>
                  </a:txBody>
                  <a:tcPr/>
                </a:tc>
                <a:tc gridSpan="6">
                  <a:txBody>
                    <a:bodyPr/>
                    <a:lstStyle/>
                    <a:p>
                      <a:pPr algn="ctr">
                        <a:spcAft>
                          <a:spcPts val="0"/>
                        </a:spcAft>
                      </a:pPr>
                      <a:r>
                        <a:rPr lang="en-GB" sz="2000">
                          <a:effectLst/>
                          <a:latin typeface="+mn-lt"/>
                          <a:ea typeface="Calibri"/>
                        </a:rPr>
                        <a:t>an estimate based on EF</a:t>
                      </a:r>
                      <a:r>
                        <a:rPr lang="en-GB" sz="2000" baseline="-25000">
                          <a:effectLst/>
                          <a:latin typeface="+mn-lt"/>
                          <a:ea typeface="Calibri"/>
                        </a:rPr>
                        <a:t>N2O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752541">
                <a:tc vMerge="1">
                  <a:txBody>
                    <a:bodyPr/>
                    <a:lstStyle/>
                    <a:p>
                      <a:endParaRPr lang="ru-RU"/>
                    </a:p>
                  </a:txBody>
                  <a:tcPr/>
                </a:tc>
                <a:tc>
                  <a:txBody>
                    <a:bodyPr/>
                    <a:lstStyle/>
                    <a:p>
                      <a:pPr algn="ctr">
                        <a:spcAft>
                          <a:spcPts val="0"/>
                        </a:spcAft>
                      </a:pPr>
                      <a:r>
                        <a:rPr lang="en-GB" sz="1600">
                          <a:effectLst/>
                          <a:latin typeface="+mn-lt"/>
                          <a:ea typeface="Times New Roman"/>
                        </a:rPr>
                        <a:t>EF</a:t>
                      </a:r>
                      <a:r>
                        <a:rPr lang="en-GB" sz="1600" baseline="-25000">
                          <a:effectLst/>
                          <a:latin typeface="+mn-lt"/>
                          <a:ea typeface="Times New Roman"/>
                        </a:rPr>
                        <a:t>N2O</a:t>
                      </a:r>
                      <a:r>
                        <a:rPr lang="en-GB" sz="1600">
                          <a:effectLst/>
                          <a:latin typeface="+mn-lt"/>
                          <a:ea typeface="Times New Roman"/>
                        </a:rPr>
                        <a:t>=</a:t>
                      </a:r>
                    </a:p>
                    <a:p>
                      <a:pPr algn="ctr">
                        <a:spcAft>
                          <a:spcPts val="0"/>
                        </a:spcAft>
                      </a:pPr>
                      <a:r>
                        <a:rPr lang="en-GB" sz="1600">
                          <a:effectLst/>
                          <a:latin typeface="+mn-lt"/>
                          <a:ea typeface="Times New Roman"/>
                        </a:rPr>
                        <a:t>0.0125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600">
                          <a:effectLst/>
                          <a:latin typeface="+mn-lt"/>
                          <a:ea typeface="Times New Roman"/>
                        </a:rPr>
                        <a:t>EF</a:t>
                      </a:r>
                      <a:r>
                        <a:rPr lang="en-GB" sz="1600" baseline="-25000">
                          <a:effectLst/>
                          <a:latin typeface="+mn-lt"/>
                          <a:ea typeface="Times New Roman"/>
                        </a:rPr>
                        <a:t>N2O</a:t>
                      </a:r>
                      <a:r>
                        <a:rPr lang="en-GB" sz="1600">
                          <a:effectLst/>
                          <a:latin typeface="+mn-lt"/>
                          <a:ea typeface="Times New Roman"/>
                        </a:rPr>
                        <a:t>=</a:t>
                      </a:r>
                    </a:p>
                    <a:p>
                      <a:pPr algn="ctr">
                        <a:spcAft>
                          <a:spcPts val="0"/>
                        </a:spcAft>
                      </a:pPr>
                      <a:r>
                        <a:rPr lang="en-GB" sz="1600">
                          <a:effectLst/>
                          <a:latin typeface="+mn-lt"/>
                          <a:ea typeface="Times New Roman"/>
                        </a:rPr>
                        <a:t>0.0137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400">
                          <a:effectLst/>
                          <a:latin typeface="+mn-lt"/>
                          <a:ea typeface="Calibri"/>
                        </a:rPr>
                        <a:t>variable </a:t>
                      </a:r>
                      <a:r>
                        <a:rPr lang="en-GB" sz="1600">
                          <a:effectLst/>
                          <a:latin typeface="+mn-lt"/>
                          <a:ea typeface="Times New Roman"/>
                        </a:rPr>
                        <a:t>EF</a:t>
                      </a:r>
                      <a:r>
                        <a:rPr lang="en-GB" sz="1600" baseline="-25000">
                          <a:effectLst/>
                          <a:latin typeface="+mn-lt"/>
                          <a:ea typeface="Times New Roman"/>
                        </a:rPr>
                        <a:t>N2O</a:t>
                      </a:r>
                      <a:r>
                        <a:rPr lang="en-GB" sz="1400">
                          <a:effectLst/>
                          <a:latin typeface="+mn-lt"/>
                          <a:ea typeface="Calibri"/>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800">
                          <a:effectLst/>
                          <a:latin typeface="+mn-lt"/>
                          <a:ea typeface="Times New Roman"/>
                        </a:rPr>
                        <a:t>EF</a:t>
                      </a:r>
                      <a:r>
                        <a:rPr lang="en-GB" sz="1800" baseline="-25000">
                          <a:effectLst/>
                          <a:latin typeface="+mn-lt"/>
                          <a:ea typeface="Times New Roman"/>
                        </a:rPr>
                        <a:t>N2O</a:t>
                      </a:r>
                      <a:r>
                        <a:rPr lang="en-GB" sz="1800">
                          <a:effectLst/>
                          <a:latin typeface="+mn-lt"/>
                          <a:ea typeface="Times New Roman"/>
                        </a:rPr>
                        <a:t>=</a:t>
                      </a:r>
                    </a:p>
                    <a:p>
                      <a:pPr algn="ctr">
                        <a:spcAft>
                          <a:spcPts val="0"/>
                        </a:spcAft>
                      </a:pPr>
                      <a:r>
                        <a:rPr lang="en-GB" sz="1800">
                          <a:effectLst/>
                          <a:latin typeface="+mn-lt"/>
                          <a:ea typeface="Times New Roman"/>
                        </a:rPr>
                        <a:t>0.0125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800">
                          <a:effectLst/>
                          <a:latin typeface="+mn-lt"/>
                          <a:ea typeface="Times New Roman"/>
                        </a:rPr>
                        <a:t>EF</a:t>
                      </a:r>
                      <a:r>
                        <a:rPr lang="en-GB" sz="1800" baseline="-25000">
                          <a:effectLst/>
                          <a:latin typeface="+mn-lt"/>
                          <a:ea typeface="Times New Roman"/>
                        </a:rPr>
                        <a:t>N2O</a:t>
                      </a:r>
                      <a:r>
                        <a:rPr lang="en-GB" sz="1800">
                          <a:effectLst/>
                          <a:latin typeface="+mn-lt"/>
                          <a:ea typeface="Times New Roman"/>
                        </a:rPr>
                        <a:t>=</a:t>
                      </a:r>
                    </a:p>
                    <a:p>
                      <a:pPr algn="ctr">
                        <a:spcAft>
                          <a:spcPts val="0"/>
                        </a:spcAft>
                      </a:pPr>
                      <a:r>
                        <a:rPr lang="en-GB" sz="1800">
                          <a:effectLst/>
                          <a:latin typeface="+mn-lt"/>
                          <a:ea typeface="Times New Roman"/>
                        </a:rPr>
                        <a:t>0.0137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1400">
                          <a:effectLst/>
                          <a:latin typeface="+mn-lt"/>
                          <a:ea typeface="Calibri"/>
                        </a:rPr>
                        <a:t>variable </a:t>
                      </a:r>
                      <a:r>
                        <a:rPr lang="en-GB" sz="1600">
                          <a:effectLst/>
                          <a:latin typeface="+mn-lt"/>
                          <a:ea typeface="Times New Roman"/>
                        </a:rPr>
                        <a:t>EFN2O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57505">
                <a:tc>
                  <a:txBody>
                    <a:bodyPr/>
                    <a:lstStyle/>
                    <a:p>
                      <a:pPr algn="ctr">
                        <a:spcAft>
                          <a:spcPts val="0"/>
                        </a:spcAft>
                      </a:pPr>
                      <a:r>
                        <a:rPr lang="en-GB" sz="2400" b="1">
                          <a:effectLst/>
                          <a:latin typeface="+mn-lt"/>
                          <a:ea typeface="Calibri"/>
                        </a:rPr>
                        <a:t>2016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17,500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19,180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20,598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4,088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4,480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4,971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57505">
                <a:tc>
                  <a:txBody>
                    <a:bodyPr/>
                    <a:lstStyle/>
                    <a:p>
                      <a:pPr algn="ctr">
                        <a:spcAft>
                          <a:spcPts val="0"/>
                        </a:spcAft>
                      </a:pPr>
                      <a:r>
                        <a:rPr lang="en-GB" sz="2400" b="1">
                          <a:effectLst/>
                          <a:latin typeface="+mn-lt"/>
                          <a:ea typeface="Calibri"/>
                        </a:rPr>
                        <a:t>2017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18,750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20,550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19,964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4,175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4,576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5,182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57505">
                <a:tc>
                  <a:txBody>
                    <a:bodyPr/>
                    <a:lstStyle/>
                    <a:p>
                      <a:pPr algn="ctr">
                        <a:spcAft>
                          <a:spcPts val="0"/>
                        </a:spcAft>
                      </a:pPr>
                      <a:r>
                        <a:rPr lang="en-GB" sz="2400" b="1">
                          <a:effectLst/>
                          <a:latin typeface="+mn-lt"/>
                          <a:ea typeface="Calibri"/>
                        </a:rPr>
                        <a:t>2018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18,750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20,550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21,728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4,300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4,713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5,309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457505">
                <a:tc>
                  <a:txBody>
                    <a:bodyPr/>
                    <a:lstStyle/>
                    <a:p>
                      <a:pPr algn="ctr">
                        <a:spcAft>
                          <a:spcPts val="0"/>
                        </a:spcAft>
                      </a:pPr>
                      <a:r>
                        <a:rPr lang="en-GB" sz="2400" b="1">
                          <a:effectLst/>
                          <a:latin typeface="+mn-lt"/>
                          <a:ea typeface="Calibri"/>
                        </a:rPr>
                        <a:t>2019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18,750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20,550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21,816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4,425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4,850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5,364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457505">
                <a:tc>
                  <a:txBody>
                    <a:bodyPr/>
                    <a:lstStyle/>
                    <a:p>
                      <a:pPr algn="ctr">
                        <a:spcAft>
                          <a:spcPts val="0"/>
                        </a:spcAft>
                      </a:pPr>
                      <a:r>
                        <a:rPr lang="en-GB" sz="2400" b="1">
                          <a:effectLst/>
                          <a:latin typeface="+mn-lt"/>
                          <a:ea typeface="Calibri"/>
                        </a:rPr>
                        <a:t>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27,400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24,443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4,822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5,230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457505">
                <a:tc>
                  <a:txBody>
                    <a:bodyPr/>
                    <a:lstStyle/>
                    <a:p>
                      <a:pPr algn="ctr">
                        <a:spcAft>
                          <a:spcPts val="0"/>
                        </a:spcAft>
                      </a:pPr>
                      <a:r>
                        <a:rPr lang="en-GB" sz="2000" b="1">
                          <a:effectLst/>
                          <a:latin typeface="+mn-lt"/>
                          <a:ea typeface="Calibri"/>
                        </a:rPr>
                        <a:t>Average per year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19,750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21,646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21,710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4,277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a:effectLst/>
                          <a:latin typeface="+mn-lt"/>
                          <a:ea typeface="Times New Roman"/>
                        </a:rPr>
                        <a:t>4,688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en-GB" sz="2400" b="1" dirty="0">
                          <a:effectLst/>
                          <a:latin typeface="+mn-lt"/>
                          <a:ea typeface="Times New Roman"/>
                        </a:rPr>
                        <a:t>5,211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63104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87298" y="403761"/>
            <a:ext cx="10975350" cy="758825"/>
          </a:xfrm>
        </p:spPr>
        <p:txBody>
          <a:bodyPr anchor="b">
            <a:noAutofit/>
          </a:bodyPr>
          <a:lstStyle/>
          <a:p>
            <a:r>
              <a:rPr lang="en-GB"/>
              <a:t>Question: how to reduce gaseous losses of nitrogen?</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29</a:t>
            </a:fld>
            <a:endParaRPr lang="en-GB" sz="2000" smtClean="0">
              <a:solidFill>
                <a:schemeClr val="bg1"/>
              </a:solidFill>
            </a:endParaRPr>
          </a:p>
        </p:txBody>
      </p:sp>
      <p:sp>
        <p:nvSpPr>
          <p:cNvPr id="16" name="Подзаголовок 2">
            <a:extLst>
              <a:ext uri="{FF2B5EF4-FFF2-40B4-BE49-F238E27FC236}">
                <a16:creationId xmlns:a16="http://schemas.microsoft.com/office/drawing/2014/main" id="{E3B2A1E0-D44A-4B49-A045-A14BD395EE62}"/>
              </a:ext>
            </a:extLst>
          </p:cNvPr>
          <p:cNvSpPr txBox="1">
            <a:spLocks/>
          </p:cNvSpPr>
          <p:nvPr/>
        </p:nvSpPr>
        <p:spPr>
          <a:xfrm>
            <a:off x="899163" y="1664987"/>
            <a:ext cx="9794506" cy="683579"/>
          </a:xfrm>
          <a:prstGeom prst="rect">
            <a:avLst/>
          </a:prstGeom>
          <a:noFill/>
          <a:ln w="57150">
            <a:noFill/>
          </a:ln>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B050"/>
              </a:buClr>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B050"/>
                </a:solidFill>
                <a:latin typeface="+mn-lt"/>
              </a:rPr>
              <a:t>Answer: INCREASE NITROGEN CONSUMPTION BY PLANTS FROM FERTILIZERS!</a:t>
            </a:r>
          </a:p>
          <a:p>
            <a:pPr algn="just"/>
            <a:endParaRPr lang="ru-RU" b="1" dirty="0">
              <a:solidFill>
                <a:prstClr val="black">
                  <a:lumMod val="85000"/>
                  <a:lumOff val="15000"/>
                </a:prstClr>
              </a:solidFill>
              <a:latin typeface="+mn-lt"/>
            </a:endParaRPr>
          </a:p>
          <a:p>
            <a:endParaRPr lang="ru-RU" sz="3200" b="1" dirty="0">
              <a:solidFill>
                <a:prstClr val="black">
                  <a:lumMod val="85000"/>
                  <a:lumOff val="15000"/>
                </a:prstClr>
              </a:solidFill>
              <a:latin typeface="+mn-lt"/>
            </a:endParaRPr>
          </a:p>
        </p:txBody>
      </p:sp>
      <p:sp>
        <p:nvSpPr>
          <p:cNvPr id="17" name="Подзаголовок 2">
            <a:extLst>
              <a:ext uri="{FF2B5EF4-FFF2-40B4-BE49-F238E27FC236}">
                <a16:creationId xmlns:a16="http://schemas.microsoft.com/office/drawing/2014/main" id="{EED80188-E2F2-40EC-AD2E-A8AE887C3192}"/>
              </a:ext>
            </a:extLst>
          </p:cNvPr>
          <p:cNvSpPr txBox="1">
            <a:spLocks/>
          </p:cNvSpPr>
          <p:nvPr/>
        </p:nvSpPr>
        <p:spPr>
          <a:xfrm>
            <a:off x="870284" y="2483134"/>
            <a:ext cx="10160268" cy="2483502"/>
          </a:xfrm>
          <a:prstGeom prst="rect">
            <a:avLst/>
          </a:prstGeom>
          <a:noFill/>
          <a:ln w="57150">
            <a:noFill/>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solidFill>
                  <a:schemeClr val="tx1"/>
                </a:solidFill>
                <a:latin typeface="+mn-lt"/>
                <a:cs typeface="Segoe UI Light" panose="020B0502040204020203" pitchFamily="34" charset="0"/>
              </a:rPr>
              <a:t>The application of N mineral fertilizers in Russia’s agriculture amounts to ca. 1.58 </a:t>
            </a:r>
            <a:r>
              <a:rPr lang="en-GB" sz="2000" dirty="0" err="1">
                <a:solidFill>
                  <a:schemeClr val="tx1"/>
                </a:solidFill>
                <a:latin typeface="+mn-lt"/>
                <a:cs typeface="Segoe UI Light" panose="020B0502040204020203" pitchFamily="34" charset="0"/>
              </a:rPr>
              <a:t>mt.</a:t>
            </a:r>
            <a:r>
              <a:rPr lang="en-GB" sz="2000" dirty="0">
                <a:solidFill>
                  <a:schemeClr val="tx1"/>
                </a:solidFill>
                <a:latin typeface="+mn-lt"/>
                <a:cs typeface="Segoe UI Light" panose="020B0502040204020203" pitchFamily="34" charset="0"/>
              </a:rPr>
              <a:t> Given the average N intake rate (%NI) of 50%, plants consume around 0.8 </a:t>
            </a:r>
            <a:r>
              <a:rPr lang="en-GB" sz="2000" dirty="0" err="1">
                <a:solidFill>
                  <a:schemeClr val="tx1"/>
                </a:solidFill>
                <a:latin typeface="+mn-lt"/>
                <a:cs typeface="Segoe UI Light" panose="020B0502040204020203" pitchFamily="34" charset="0"/>
              </a:rPr>
              <a:t>mt</a:t>
            </a:r>
            <a:r>
              <a:rPr lang="en-GB" sz="2000" dirty="0">
                <a:solidFill>
                  <a:schemeClr val="tx1"/>
                </a:solidFill>
                <a:latin typeface="+mn-lt"/>
                <a:cs typeface="Segoe UI Light" panose="020B0502040204020203" pitchFamily="34" charset="0"/>
              </a:rPr>
              <a:t> of nitrogen, or 1.177 </a:t>
            </a:r>
            <a:r>
              <a:rPr lang="en-GB" sz="2000" dirty="0" err="1">
                <a:solidFill>
                  <a:schemeClr val="tx1"/>
                </a:solidFill>
                <a:latin typeface="+mn-lt"/>
                <a:cs typeface="Segoe UI Light" panose="020B0502040204020203" pitchFamily="34" charset="0"/>
              </a:rPr>
              <a:t>mt</a:t>
            </a:r>
            <a:r>
              <a:rPr lang="en-GB" sz="2000" dirty="0">
                <a:solidFill>
                  <a:schemeClr val="tx1"/>
                </a:solidFill>
                <a:latin typeface="+mn-lt"/>
                <a:cs typeface="Segoe UI Light" panose="020B0502040204020203" pitchFamily="34" charset="0"/>
              </a:rPr>
              <a:t> of ammonium nitrate and 0.870 </a:t>
            </a:r>
            <a:r>
              <a:rPr lang="en-GB" sz="2000" dirty="0" err="1">
                <a:solidFill>
                  <a:schemeClr val="tx1"/>
                </a:solidFill>
                <a:latin typeface="+mn-lt"/>
                <a:cs typeface="Segoe UI Light" panose="020B0502040204020203" pitchFamily="34" charset="0"/>
              </a:rPr>
              <a:t>mt</a:t>
            </a:r>
            <a:r>
              <a:rPr lang="en-GB" sz="2000" dirty="0">
                <a:solidFill>
                  <a:schemeClr val="tx1"/>
                </a:solidFill>
                <a:latin typeface="+mn-lt"/>
                <a:cs typeface="Segoe UI Light" panose="020B0502040204020203" pitchFamily="34" charset="0"/>
              </a:rPr>
              <a:t> of urea</a:t>
            </a:r>
            <a:r>
              <a:rPr lang="en-GB" sz="2400" dirty="0">
                <a:solidFill>
                  <a:schemeClr val="tx1"/>
                </a:solidFill>
                <a:latin typeface="+mn-lt"/>
                <a:cs typeface="Segoe UI Light" panose="020B0502040204020203" pitchFamily="34" charset="0"/>
              </a:rPr>
              <a:t>.</a:t>
            </a:r>
          </a:p>
          <a:p>
            <a:pPr algn="just"/>
            <a:r>
              <a:rPr lang="en-GB" sz="2400" dirty="0">
                <a:solidFill>
                  <a:schemeClr val="tx1"/>
                </a:solidFill>
                <a:latin typeface="+mn-lt"/>
                <a:cs typeface="Segoe UI Light" panose="020B0502040204020203" pitchFamily="34" charset="0"/>
              </a:rPr>
              <a:t>A 1% increase in %NI reduces nitrogen oxide emission by 795 t.</a:t>
            </a:r>
          </a:p>
          <a:p>
            <a:pPr algn="just"/>
            <a:endParaRPr lang="ru-RU" sz="3000" dirty="0">
              <a:solidFill>
                <a:prstClr val="black">
                  <a:lumMod val="85000"/>
                  <a:lumOff val="15000"/>
                </a:prstClr>
              </a:solidFill>
              <a:latin typeface="+mn-lt"/>
            </a:endParaRPr>
          </a:p>
          <a:p>
            <a:endParaRPr lang="ru-RU" sz="3600" b="1" dirty="0">
              <a:solidFill>
                <a:prstClr val="black">
                  <a:lumMod val="85000"/>
                  <a:lumOff val="15000"/>
                </a:prstClr>
              </a:solidFill>
              <a:latin typeface="Times New Roman"/>
            </a:endParaRPr>
          </a:p>
        </p:txBody>
      </p:sp>
    </p:spTree>
    <p:extLst>
      <p:ext uri="{BB962C8B-B14F-4D97-AF65-F5344CB8AC3E}">
        <p14:creationId xmlns:p14="http://schemas.microsoft.com/office/powerpoint/2010/main" val="315150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a:t>Nitrogen cycle</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3</a:t>
            </a:fld>
            <a:endParaRPr lang="en-GB" sz="2000" smtClean="0">
              <a:solidFill>
                <a:schemeClr val="bg1"/>
              </a:solidFill>
            </a:endParaRPr>
          </a:p>
        </p:txBody>
      </p:sp>
      <p:pic>
        <p:nvPicPr>
          <p:cNvPr id="8" name="Picture 2">
            <a:extLst>
              <a:ext uri="{FF2B5EF4-FFF2-40B4-BE49-F238E27FC236}">
                <a16:creationId xmlns:a16="http://schemas.microsoft.com/office/drawing/2014/main" id="{6938461A-B8AD-437C-AA7A-23F23D0F635D}"/>
              </a:ext>
            </a:extLst>
          </p:cNvPr>
          <p:cNvPicPr>
            <a:picLocks noGrp="1" noChangeAspect="1" noChangeArrowheads="1"/>
          </p:cNvPicPr>
          <p:nvPr>
            <p:ph idx="1"/>
          </p:nvPr>
        </p:nvPicPr>
        <p:blipFill rotWithShape="1">
          <a:blip r:embed="rId2" cstate="hqprint">
            <a:extLst>
              <a:ext uri="{28A0092B-C50C-407E-A947-70E740481C1C}">
                <a14:useLocalDpi xmlns:a14="http://schemas.microsoft.com/office/drawing/2010/main" val="0"/>
              </a:ext>
            </a:extLst>
          </a:blip>
          <a:srcRect t="13947"/>
          <a:stretch/>
        </p:blipFill>
        <p:spPr bwMode="auto">
          <a:xfrm>
            <a:off x="1103282" y="1265026"/>
            <a:ext cx="10145564" cy="511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52354" y="5263116"/>
            <a:ext cx="9064255" cy="584775"/>
          </a:xfrm>
          <a:prstGeom prst="rect">
            <a:avLst/>
          </a:prstGeom>
          <a:solidFill>
            <a:schemeClr val="bg1"/>
          </a:solidFill>
        </p:spPr>
        <p:txBody>
          <a:bodyPr wrap="square" rtlCol="0">
            <a:spAutoFit/>
          </a:bodyPr>
          <a:lstStyle/>
          <a:p>
            <a:pPr algn="ctr"/>
            <a:r>
              <a:rPr lang="en-GB" sz="1600">
                <a:solidFill>
                  <a:schemeClr val="tx2"/>
                </a:solidFill>
              </a:rPr>
              <a:t>Nitrogen continuously circulates within the biosphere under the influence of multiple chemical and non-chemical processes and human activity.</a:t>
            </a:r>
          </a:p>
        </p:txBody>
      </p:sp>
      <p:sp>
        <p:nvSpPr>
          <p:cNvPr id="6" name="TextBox 5"/>
          <p:cNvSpPr txBox="1"/>
          <p:nvPr/>
        </p:nvSpPr>
        <p:spPr>
          <a:xfrm>
            <a:off x="4726171" y="1401726"/>
            <a:ext cx="2147777" cy="523220"/>
          </a:xfrm>
          <a:prstGeom prst="rect">
            <a:avLst/>
          </a:prstGeom>
          <a:solidFill>
            <a:srgbClr val="DEEAF6"/>
          </a:solidFill>
        </p:spPr>
        <p:txBody>
          <a:bodyPr wrap="square" rtlCol="0">
            <a:spAutoFit/>
          </a:bodyPr>
          <a:lstStyle/>
          <a:p>
            <a:pPr algn="ctr"/>
            <a:r>
              <a:rPr lang="en-GB" sz="1400">
                <a:solidFill>
                  <a:schemeClr val="tx2"/>
                </a:solidFill>
              </a:rPr>
              <a:t>Atmospheric nitrogen</a:t>
            </a:r>
          </a:p>
          <a:p>
            <a:pPr algn="ctr"/>
            <a:r>
              <a:rPr lang="en-GB" sz="1400">
                <a:solidFill>
                  <a:schemeClr val="tx2"/>
                </a:solidFill>
              </a:rPr>
              <a:t>N</a:t>
            </a:r>
            <a:r>
              <a:rPr lang="en-GB" sz="1400" baseline="-25000">
                <a:solidFill>
                  <a:schemeClr val="tx2"/>
                </a:solidFill>
              </a:rPr>
              <a:t>2</a:t>
            </a:r>
          </a:p>
        </p:txBody>
      </p:sp>
      <p:sp>
        <p:nvSpPr>
          <p:cNvPr id="7" name="TextBox 6"/>
          <p:cNvSpPr txBox="1"/>
          <p:nvPr/>
        </p:nvSpPr>
        <p:spPr>
          <a:xfrm rot="18893808">
            <a:off x="2210546" y="2415819"/>
            <a:ext cx="1513714" cy="307777"/>
          </a:xfrm>
          <a:prstGeom prst="rect">
            <a:avLst/>
          </a:prstGeom>
          <a:solidFill>
            <a:srgbClr val="DEEAF6"/>
          </a:solidFill>
        </p:spPr>
        <p:txBody>
          <a:bodyPr wrap="square" rtlCol="0">
            <a:spAutoFit/>
          </a:bodyPr>
          <a:lstStyle/>
          <a:p>
            <a:pPr algn="ctr"/>
            <a:r>
              <a:rPr lang="en-GB" sz="1400">
                <a:solidFill>
                  <a:schemeClr val="tx2"/>
                </a:solidFill>
              </a:rPr>
              <a:t>Denitrification</a:t>
            </a:r>
          </a:p>
        </p:txBody>
      </p:sp>
      <p:sp>
        <p:nvSpPr>
          <p:cNvPr id="9" name="TextBox 8"/>
          <p:cNvSpPr txBox="1"/>
          <p:nvPr/>
        </p:nvSpPr>
        <p:spPr>
          <a:xfrm rot="1949544">
            <a:off x="7817449" y="2004694"/>
            <a:ext cx="1513714" cy="307777"/>
          </a:xfrm>
          <a:prstGeom prst="rect">
            <a:avLst/>
          </a:prstGeom>
          <a:solidFill>
            <a:srgbClr val="DEEAF6"/>
          </a:solidFill>
        </p:spPr>
        <p:txBody>
          <a:bodyPr wrap="square" rtlCol="0">
            <a:spAutoFit/>
          </a:bodyPr>
          <a:lstStyle/>
          <a:p>
            <a:pPr algn="ctr"/>
            <a:r>
              <a:rPr lang="en-GB" sz="1400">
                <a:solidFill>
                  <a:schemeClr val="tx2"/>
                </a:solidFill>
              </a:rPr>
              <a:t>Nitrogen fixation</a:t>
            </a:r>
          </a:p>
        </p:txBody>
      </p:sp>
      <p:sp>
        <p:nvSpPr>
          <p:cNvPr id="10" name="TextBox 9"/>
          <p:cNvSpPr txBox="1"/>
          <p:nvPr/>
        </p:nvSpPr>
        <p:spPr>
          <a:xfrm rot="20222471">
            <a:off x="3839099" y="3819704"/>
            <a:ext cx="1513714" cy="307777"/>
          </a:xfrm>
          <a:prstGeom prst="rect">
            <a:avLst/>
          </a:prstGeom>
          <a:solidFill>
            <a:srgbClr val="E2E2DE"/>
          </a:solidFill>
        </p:spPr>
        <p:txBody>
          <a:bodyPr wrap="square" rtlCol="0">
            <a:spAutoFit/>
          </a:bodyPr>
          <a:lstStyle/>
          <a:p>
            <a:pPr algn="ctr"/>
            <a:r>
              <a:rPr lang="en-GB" sz="1400">
                <a:solidFill>
                  <a:schemeClr val="tx2"/>
                </a:solidFill>
              </a:rPr>
              <a:t>Assimilation</a:t>
            </a:r>
          </a:p>
        </p:txBody>
      </p:sp>
      <p:sp>
        <p:nvSpPr>
          <p:cNvPr id="11" name="TextBox 10"/>
          <p:cNvSpPr txBox="1"/>
          <p:nvPr/>
        </p:nvSpPr>
        <p:spPr>
          <a:xfrm rot="20222471">
            <a:off x="7695611" y="4213259"/>
            <a:ext cx="1681605" cy="307777"/>
          </a:xfrm>
          <a:prstGeom prst="rect">
            <a:avLst/>
          </a:prstGeom>
          <a:solidFill>
            <a:srgbClr val="D6D5CC"/>
          </a:solidFill>
        </p:spPr>
        <p:txBody>
          <a:bodyPr wrap="square" rtlCol="0">
            <a:spAutoFit/>
          </a:bodyPr>
          <a:lstStyle/>
          <a:p>
            <a:pPr algn="ctr"/>
            <a:r>
              <a:rPr lang="en-GB" sz="1400">
                <a:solidFill>
                  <a:schemeClr val="tx2"/>
                </a:solidFill>
              </a:rPr>
              <a:t>Ammonification</a:t>
            </a:r>
          </a:p>
        </p:txBody>
      </p:sp>
      <p:sp>
        <p:nvSpPr>
          <p:cNvPr id="13" name="TextBox 12"/>
          <p:cNvSpPr txBox="1"/>
          <p:nvPr/>
        </p:nvSpPr>
        <p:spPr>
          <a:xfrm rot="777944">
            <a:off x="2672894" y="4277196"/>
            <a:ext cx="1681605" cy="307777"/>
          </a:xfrm>
          <a:prstGeom prst="rect">
            <a:avLst/>
          </a:prstGeom>
          <a:solidFill>
            <a:srgbClr val="E6E3DB"/>
          </a:solidFill>
        </p:spPr>
        <p:txBody>
          <a:bodyPr wrap="square" rtlCol="0">
            <a:spAutoFit/>
          </a:bodyPr>
          <a:lstStyle/>
          <a:p>
            <a:pPr algn="ctr"/>
            <a:r>
              <a:rPr lang="en-GB" sz="1400">
                <a:solidFill>
                  <a:schemeClr val="tx2"/>
                </a:solidFill>
              </a:rPr>
              <a:t>Nitrification</a:t>
            </a:r>
          </a:p>
        </p:txBody>
      </p:sp>
      <p:sp>
        <p:nvSpPr>
          <p:cNvPr id="14" name="TextBox 13"/>
          <p:cNvSpPr txBox="1"/>
          <p:nvPr/>
        </p:nvSpPr>
        <p:spPr>
          <a:xfrm>
            <a:off x="1885507" y="3325707"/>
            <a:ext cx="969336" cy="523220"/>
          </a:xfrm>
          <a:prstGeom prst="rect">
            <a:avLst/>
          </a:prstGeom>
          <a:solidFill>
            <a:srgbClr val="C3BEB4"/>
          </a:solidFill>
        </p:spPr>
        <p:txBody>
          <a:bodyPr wrap="square" rtlCol="0">
            <a:spAutoFit/>
          </a:bodyPr>
          <a:lstStyle/>
          <a:p>
            <a:pPr algn="ctr"/>
            <a:r>
              <a:rPr lang="en-GB" sz="1400">
                <a:solidFill>
                  <a:schemeClr val="tx2"/>
                </a:solidFill>
              </a:rPr>
              <a:t>Nitrates</a:t>
            </a:r>
          </a:p>
          <a:p>
            <a:pPr algn="ctr"/>
            <a:r>
              <a:rPr lang="en-GB" sz="1400">
                <a:solidFill>
                  <a:schemeClr val="tx2"/>
                </a:solidFill>
              </a:rPr>
              <a:t>NO</a:t>
            </a:r>
            <a:r>
              <a:rPr lang="en-GB" sz="1400" baseline="-25000">
                <a:solidFill>
                  <a:schemeClr val="tx2"/>
                </a:solidFill>
              </a:rPr>
              <a:t>3</a:t>
            </a:r>
          </a:p>
        </p:txBody>
      </p:sp>
      <p:sp>
        <p:nvSpPr>
          <p:cNvPr id="15" name="TextBox 14"/>
          <p:cNvSpPr txBox="1"/>
          <p:nvPr/>
        </p:nvSpPr>
        <p:spPr>
          <a:xfrm>
            <a:off x="2583952" y="4628658"/>
            <a:ext cx="969336" cy="523220"/>
          </a:xfrm>
          <a:prstGeom prst="rect">
            <a:avLst/>
          </a:prstGeom>
          <a:solidFill>
            <a:srgbClr val="BAB6AB"/>
          </a:solidFill>
        </p:spPr>
        <p:txBody>
          <a:bodyPr wrap="square" rtlCol="0">
            <a:spAutoFit/>
          </a:bodyPr>
          <a:lstStyle/>
          <a:p>
            <a:pPr algn="ctr"/>
            <a:r>
              <a:rPr lang="en-GB" sz="1400">
                <a:solidFill>
                  <a:schemeClr val="tx2"/>
                </a:solidFill>
              </a:rPr>
              <a:t>Nitrites</a:t>
            </a:r>
          </a:p>
          <a:p>
            <a:pPr algn="ctr"/>
            <a:r>
              <a:rPr lang="en-GB" sz="1400">
                <a:solidFill>
                  <a:schemeClr val="tx2"/>
                </a:solidFill>
              </a:rPr>
              <a:t>NO</a:t>
            </a:r>
            <a:r>
              <a:rPr lang="en-GB" sz="1400" baseline="-25000">
                <a:solidFill>
                  <a:schemeClr val="tx2"/>
                </a:solidFill>
              </a:rPr>
              <a:t>2</a:t>
            </a:r>
          </a:p>
        </p:txBody>
      </p:sp>
      <p:sp>
        <p:nvSpPr>
          <p:cNvPr id="17" name="TextBox 16"/>
          <p:cNvSpPr txBox="1"/>
          <p:nvPr/>
        </p:nvSpPr>
        <p:spPr>
          <a:xfrm>
            <a:off x="4833714" y="4349680"/>
            <a:ext cx="2147777" cy="523220"/>
          </a:xfrm>
          <a:prstGeom prst="rect">
            <a:avLst/>
          </a:prstGeom>
          <a:solidFill>
            <a:srgbClr val="BAB6AB"/>
          </a:solidFill>
        </p:spPr>
        <p:txBody>
          <a:bodyPr wrap="square" rtlCol="0">
            <a:spAutoFit/>
          </a:bodyPr>
          <a:lstStyle/>
          <a:p>
            <a:pPr algn="ctr"/>
            <a:r>
              <a:rPr lang="en-GB" sz="1400">
                <a:solidFill>
                  <a:schemeClr val="tx2"/>
                </a:solidFill>
              </a:rPr>
              <a:t>Ammonium ion</a:t>
            </a:r>
          </a:p>
          <a:p>
            <a:pPr algn="ctr"/>
            <a:r>
              <a:rPr lang="en-GB" sz="1400">
                <a:solidFill>
                  <a:schemeClr val="tx2"/>
                </a:solidFill>
              </a:rPr>
              <a:t>NH</a:t>
            </a:r>
            <a:r>
              <a:rPr lang="en-GB" sz="1400" baseline="-25000">
                <a:solidFill>
                  <a:schemeClr val="tx2"/>
                </a:solidFill>
              </a:rPr>
              <a:t>4</a:t>
            </a:r>
          </a:p>
        </p:txBody>
      </p:sp>
      <p:sp>
        <p:nvSpPr>
          <p:cNvPr id="18" name="TextBox 17"/>
          <p:cNvSpPr txBox="1"/>
          <p:nvPr/>
        </p:nvSpPr>
        <p:spPr>
          <a:xfrm>
            <a:off x="8270357" y="3085173"/>
            <a:ext cx="2436629" cy="307777"/>
          </a:xfrm>
          <a:prstGeom prst="rect">
            <a:avLst/>
          </a:prstGeom>
          <a:solidFill>
            <a:srgbClr val="DEEAF6"/>
          </a:solidFill>
        </p:spPr>
        <p:txBody>
          <a:bodyPr wrap="square" rtlCol="0">
            <a:spAutoFit/>
          </a:bodyPr>
          <a:lstStyle/>
          <a:p>
            <a:pPr algn="ctr"/>
            <a:r>
              <a:rPr lang="en-GB" sz="1400">
                <a:solidFill>
                  <a:schemeClr val="tx2"/>
                </a:solidFill>
              </a:rPr>
              <a:t>Nitrogen fixers</a:t>
            </a:r>
          </a:p>
        </p:txBody>
      </p:sp>
      <p:sp>
        <p:nvSpPr>
          <p:cNvPr id="19" name="TextBox 18"/>
          <p:cNvSpPr txBox="1"/>
          <p:nvPr/>
        </p:nvSpPr>
        <p:spPr>
          <a:xfrm>
            <a:off x="6723320" y="3587317"/>
            <a:ext cx="3329764" cy="307777"/>
          </a:xfrm>
          <a:prstGeom prst="rect">
            <a:avLst/>
          </a:prstGeom>
          <a:solidFill>
            <a:srgbClr val="B2AFA5"/>
          </a:solidFill>
        </p:spPr>
        <p:txBody>
          <a:bodyPr wrap="square" rtlCol="0">
            <a:spAutoFit/>
          </a:bodyPr>
          <a:lstStyle/>
          <a:p>
            <a:pPr algn="ctr"/>
            <a:r>
              <a:rPr lang="en-GB" sz="1400">
                <a:solidFill>
                  <a:schemeClr val="tx2"/>
                </a:solidFill>
              </a:rPr>
              <a:t>Nucleic acids, proteins</a:t>
            </a:r>
          </a:p>
        </p:txBody>
      </p:sp>
    </p:spTree>
    <p:extLst>
      <p:ext uri="{BB962C8B-B14F-4D97-AF65-F5344CB8AC3E}">
        <p14:creationId xmlns:p14="http://schemas.microsoft.com/office/powerpoint/2010/main" val="199155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87298" y="403761"/>
            <a:ext cx="9103725" cy="758825"/>
          </a:xfrm>
        </p:spPr>
        <p:txBody>
          <a:bodyPr anchor="b">
            <a:noAutofit/>
          </a:bodyPr>
          <a:lstStyle/>
          <a:p>
            <a:r>
              <a:rPr lang="en-GB"/>
              <a:t>Crop %NI (according to tests with 15N applicaion)</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30</a:t>
            </a:fld>
            <a:endParaRPr lang="en-GB" sz="2000" smtClean="0">
              <a:solidFill>
                <a:schemeClr val="bg1"/>
              </a:solidFill>
            </a:endParaRPr>
          </a:p>
        </p:txBody>
      </p:sp>
      <p:graphicFrame>
        <p:nvGraphicFramePr>
          <p:cNvPr id="14" name="Объект 4">
            <a:extLst>
              <a:ext uri="{FF2B5EF4-FFF2-40B4-BE49-F238E27FC236}">
                <a16:creationId xmlns:a16="http://schemas.microsoft.com/office/drawing/2014/main" id="{7410E095-2D3B-4E35-ACFE-C1021A0211FF}"/>
              </a:ext>
            </a:extLst>
          </p:cNvPr>
          <p:cNvGraphicFramePr>
            <a:graphicFrameLocks noGrp="1"/>
          </p:cNvGraphicFramePr>
          <p:nvPr>
            <p:ph idx="1"/>
            <p:extLst>
              <p:ext uri="{D42A27DB-BD31-4B8C-83A1-F6EECF244321}">
                <p14:modId xmlns:p14="http://schemas.microsoft.com/office/powerpoint/2010/main" val="230036357"/>
              </p:ext>
            </p:extLst>
          </p:nvPr>
        </p:nvGraphicFramePr>
        <p:xfrm>
          <a:off x="847023" y="1274665"/>
          <a:ext cx="10376036" cy="5031391"/>
        </p:xfrm>
        <a:graphic>
          <a:graphicData uri="http://schemas.openxmlformats.org/drawingml/2006/table">
            <a:tbl>
              <a:tblPr firstRow="1" bandRow="1">
                <a:tableStyleId>{5C22544A-7EE6-4342-B048-85BDC9FD1C3A}</a:tableStyleId>
              </a:tblPr>
              <a:tblGrid>
                <a:gridCol w="2594009">
                  <a:extLst>
                    <a:ext uri="{9D8B030D-6E8A-4147-A177-3AD203B41FA5}">
                      <a16:colId xmlns:a16="http://schemas.microsoft.com/office/drawing/2014/main" val="20000"/>
                    </a:ext>
                  </a:extLst>
                </a:gridCol>
                <a:gridCol w="2594009">
                  <a:extLst>
                    <a:ext uri="{9D8B030D-6E8A-4147-A177-3AD203B41FA5}">
                      <a16:colId xmlns:a16="http://schemas.microsoft.com/office/drawing/2014/main" val="20001"/>
                    </a:ext>
                  </a:extLst>
                </a:gridCol>
                <a:gridCol w="2594009">
                  <a:extLst>
                    <a:ext uri="{9D8B030D-6E8A-4147-A177-3AD203B41FA5}">
                      <a16:colId xmlns:a16="http://schemas.microsoft.com/office/drawing/2014/main" val="20002"/>
                    </a:ext>
                  </a:extLst>
                </a:gridCol>
                <a:gridCol w="2594009">
                  <a:extLst>
                    <a:ext uri="{9D8B030D-6E8A-4147-A177-3AD203B41FA5}">
                      <a16:colId xmlns:a16="http://schemas.microsoft.com/office/drawing/2014/main" val="20003"/>
                    </a:ext>
                  </a:extLst>
                </a:gridCol>
              </a:tblGrid>
              <a:tr h="258964">
                <a:tc>
                  <a:txBody>
                    <a:bodyPr/>
                    <a:lstStyle/>
                    <a:p>
                      <a:pPr algn="ctr">
                        <a:lnSpc>
                          <a:spcPct val="100000"/>
                        </a:lnSpc>
                        <a:spcAft>
                          <a:spcPts val="0"/>
                        </a:spcAft>
                      </a:pPr>
                      <a:r>
                        <a:rPr lang="en-GB" sz="1600" b="1" dirty="0">
                          <a:solidFill>
                            <a:schemeClr val="tx1"/>
                          </a:solidFill>
                          <a:effectLst/>
                          <a:latin typeface="+mn-lt"/>
                          <a:cs typeface="Times New Roman" panose="02020603050405020304" pitchFamily="18" charset="0"/>
                        </a:rPr>
                        <a:t>Crop</a:t>
                      </a:r>
                    </a:p>
                  </a:txBody>
                  <a:tcPr marL="72609" marR="72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GB" sz="1600" b="1">
                          <a:solidFill>
                            <a:schemeClr val="tx1"/>
                          </a:solidFill>
                          <a:effectLst/>
                          <a:latin typeface="+mn-lt"/>
                          <a:cs typeface="Times New Roman" panose="02020603050405020304" pitchFamily="18" charset="0"/>
                        </a:rPr>
                        <a:t>%NI </a:t>
                      </a:r>
                    </a:p>
                  </a:txBody>
                  <a:tcPr marL="72609" marR="72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GB" sz="1600" b="1">
                          <a:solidFill>
                            <a:schemeClr val="tx1"/>
                          </a:solidFill>
                          <a:effectLst/>
                          <a:latin typeface="+mn-lt"/>
                          <a:cs typeface="Times New Roman" panose="02020603050405020304" pitchFamily="18" charset="0"/>
                        </a:rPr>
                        <a:t>Crop</a:t>
                      </a:r>
                    </a:p>
                  </a:txBody>
                  <a:tcPr marL="72609" marR="72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GB" sz="1600" b="1">
                          <a:solidFill>
                            <a:schemeClr val="tx1"/>
                          </a:solidFill>
                          <a:effectLst/>
                          <a:latin typeface="+mn-lt"/>
                          <a:cs typeface="Times New Roman" panose="02020603050405020304" pitchFamily="18" charset="0"/>
                        </a:rPr>
                        <a:t>%NI </a:t>
                      </a:r>
                    </a:p>
                  </a:txBody>
                  <a:tcPr marL="72609" marR="72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Buckwheat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50–63</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Oat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38–49</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5209">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White cabbage</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52–58</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Meadow fescue</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28–81</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Potato</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34–48</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Winter wheat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31–50</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Clover</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42–46</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Winter rye</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29–52</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Forage legumes</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53–57</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Millet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52–53</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Fodder beet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25–71</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Ryegrass</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27–35</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05237">
                <a:tc>
                  <a:txBody>
                    <a:bodyPr/>
                    <a:lstStyle/>
                    <a:p>
                      <a:pPr algn="l">
                        <a:lnSpc>
                          <a:spcPct val="100000"/>
                        </a:lnSpc>
                        <a:spcAft>
                          <a:spcPts val="0"/>
                        </a:spcAft>
                      </a:pPr>
                      <a:r>
                        <a:rPr lang="en-GB" sz="1600" b="1" dirty="0">
                          <a:solidFill>
                            <a:schemeClr val="tx1"/>
                          </a:solidFill>
                          <a:effectLst/>
                          <a:latin typeface="+mn-lt"/>
                          <a:cs typeface="Times New Roman" panose="02020603050405020304" pitchFamily="18" charset="0"/>
                        </a:rPr>
                        <a:t>  </a:t>
                      </a:r>
                      <a:r>
                        <a:rPr lang="en-GB" sz="1600" b="1" dirty="0" err="1" smtClean="0">
                          <a:solidFill>
                            <a:schemeClr val="tx1"/>
                          </a:solidFill>
                          <a:effectLst/>
                          <a:latin typeface="+mn-lt"/>
                          <a:cs typeface="Times New Roman" panose="02020603050405020304" pitchFamily="18" charset="0"/>
                        </a:rPr>
                        <a:t>Bromegrass</a:t>
                      </a:r>
                      <a:r>
                        <a:rPr lang="en-GB" sz="1600" b="1" baseline="0" dirty="0" smtClean="0">
                          <a:solidFill>
                            <a:schemeClr val="tx1"/>
                          </a:solidFill>
                          <a:effectLst/>
                          <a:latin typeface="+mn-lt"/>
                          <a:cs typeface="Times New Roman" panose="02020603050405020304" pitchFamily="18" charset="0"/>
                        </a:rPr>
                        <a:t> (</a:t>
                      </a:r>
                      <a:r>
                        <a:rPr lang="en-GB" sz="1600" b="1" dirty="0" err="1" smtClean="0">
                          <a:solidFill>
                            <a:schemeClr val="tx1"/>
                          </a:solidFill>
                          <a:effectLst/>
                          <a:latin typeface="+mn-lt"/>
                          <a:cs typeface="Times New Roman" panose="02020603050405020304" pitchFamily="18" charset="0"/>
                        </a:rPr>
                        <a:t>Bromus</a:t>
                      </a:r>
                      <a:r>
                        <a:rPr lang="en-GB" sz="1600" b="1" dirty="0" smtClean="0">
                          <a:solidFill>
                            <a:schemeClr val="tx1"/>
                          </a:solidFill>
                          <a:effectLst/>
                          <a:latin typeface="+mn-lt"/>
                          <a:cs typeface="Times New Roman" panose="02020603050405020304" pitchFamily="18" charset="0"/>
                        </a:rPr>
                        <a:t> </a:t>
                      </a:r>
                      <a:r>
                        <a:rPr lang="en-GB" sz="1600" b="1" dirty="0" err="1" smtClean="0">
                          <a:solidFill>
                            <a:schemeClr val="tx1"/>
                          </a:solidFill>
                          <a:effectLst/>
                          <a:latin typeface="+mn-lt"/>
                          <a:cs typeface="Times New Roman" panose="02020603050405020304" pitchFamily="18" charset="0"/>
                        </a:rPr>
                        <a:t>inermis</a:t>
                      </a:r>
                      <a:r>
                        <a:rPr lang="en-GB" sz="1600" b="1" dirty="0" smtClean="0">
                          <a:solidFill>
                            <a:schemeClr val="tx1"/>
                          </a:solidFill>
                          <a:effectLst/>
                          <a:latin typeface="+mn-lt"/>
                          <a:cs typeface="Times New Roman" panose="02020603050405020304" pitchFamily="18" charset="0"/>
                        </a:rPr>
                        <a:t>)</a:t>
                      </a:r>
                      <a:endParaRPr lang="en-GB" sz="1600" b="1" dirty="0">
                        <a:solidFill>
                          <a:schemeClr val="tx1"/>
                        </a:solidFill>
                        <a:effectLst/>
                        <a:latin typeface="+mn-lt"/>
                        <a:cs typeface="Times New Roman" panose="02020603050405020304" pitchFamily="18" charset="0"/>
                      </a:endParaRP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53–72</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Rapeseed</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45–72</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302790">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Maize (green mass)</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33–50</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Rice</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16–29</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Flax</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26–36</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Sugar beet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31–51</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Lupine</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43–49</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Beetroot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33–47</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305237">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Onion</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25–46</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Timothy</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36–66</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440334">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Perennial grasses (cereals)</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38–57</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Spring wheat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31–42</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440334">
                <a:tc>
                  <a:txBody>
                    <a:bodyPr/>
                    <a:lstStyle/>
                    <a:p>
                      <a:pPr algn="l">
                        <a:lnSpc>
                          <a:spcPct val="100000"/>
                        </a:lnSpc>
                        <a:spcAft>
                          <a:spcPts val="0"/>
                        </a:spcAft>
                      </a:pPr>
                      <a:r>
                        <a:rPr lang="en-GB" sz="1600" b="1">
                          <a:solidFill>
                            <a:schemeClr val="tx1"/>
                          </a:solidFill>
                          <a:effectLst/>
                          <a:latin typeface="+mn-lt"/>
                          <a:cs typeface="Times New Roman" panose="02020603050405020304" pitchFamily="18" charset="0"/>
                        </a:rPr>
                        <a:t> Perennial grasses (legumes and cereals)</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21–35</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Barley</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34–45</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305237">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Table carrot</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a:solidFill>
                            <a:schemeClr val="tx1"/>
                          </a:solidFill>
                          <a:effectLst/>
                          <a:latin typeface="+mn-lt"/>
                          <a:cs typeface="Times New Roman" panose="02020603050405020304" pitchFamily="18" charset="0"/>
                        </a:rPr>
                        <a:t>18–26</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1600" b="0">
                          <a:solidFill>
                            <a:schemeClr val="tx1"/>
                          </a:solidFill>
                          <a:effectLst/>
                          <a:latin typeface="+mn-lt"/>
                          <a:cs typeface="Times New Roman" panose="02020603050405020304" pitchFamily="18" charset="0"/>
                        </a:rPr>
                        <a:t> </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b="0" dirty="0">
                          <a:solidFill>
                            <a:schemeClr val="tx1"/>
                          </a:solidFill>
                          <a:effectLst/>
                          <a:latin typeface="+mn-lt"/>
                          <a:cs typeface="Times New Roman" panose="02020603050405020304" pitchFamily="18" charset="0"/>
                        </a:rPr>
                        <a:t> </a:t>
                      </a:r>
                    </a:p>
                  </a:txBody>
                  <a:tcPr marL="72609" marR="72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97411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87298" y="403761"/>
            <a:ext cx="9864121" cy="758825"/>
          </a:xfrm>
        </p:spPr>
        <p:txBody>
          <a:bodyPr anchor="b">
            <a:noAutofit/>
          </a:bodyPr>
          <a:lstStyle/>
          <a:p>
            <a:r>
              <a:rPr lang="en-GB" sz="2400"/>
              <a:t>Changes in %NI and ROI on nitrogen fertilizers: increased spring wheat yields when inoculated with biological agents</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31</a:t>
            </a:fld>
            <a:endParaRPr lang="en-GB" sz="2000" smtClean="0">
              <a:solidFill>
                <a:schemeClr val="bg1"/>
              </a:solidFill>
            </a:endParaRPr>
          </a:p>
        </p:txBody>
      </p:sp>
      <p:graphicFrame>
        <p:nvGraphicFramePr>
          <p:cNvPr id="5" name="Объект 4">
            <a:extLst>
              <a:ext uri="{FF2B5EF4-FFF2-40B4-BE49-F238E27FC236}">
                <a16:creationId xmlns:a16="http://schemas.microsoft.com/office/drawing/2014/main" id="{613F3F1A-D9E3-44FD-BFBB-FFEAA3248607}"/>
              </a:ext>
            </a:extLst>
          </p:cNvPr>
          <p:cNvGraphicFramePr>
            <a:graphicFrameLocks noGrp="1"/>
          </p:cNvGraphicFramePr>
          <p:nvPr>
            <p:ph idx="1"/>
            <p:extLst>
              <p:ext uri="{D42A27DB-BD31-4B8C-83A1-F6EECF244321}">
                <p14:modId xmlns:p14="http://schemas.microsoft.com/office/powerpoint/2010/main" val="1873029275"/>
              </p:ext>
            </p:extLst>
          </p:nvPr>
        </p:nvGraphicFramePr>
        <p:xfrm>
          <a:off x="943276" y="1318662"/>
          <a:ext cx="10289406" cy="4263991"/>
        </p:xfrm>
        <a:graphic>
          <a:graphicData uri="http://schemas.openxmlformats.org/drawingml/2006/table">
            <a:tbl>
              <a:tblPr firstRow="1" bandRow="1">
                <a:tableStyleId>{5C22544A-7EE6-4342-B048-85BDC9FD1C3A}</a:tableStyleId>
              </a:tblPr>
              <a:tblGrid>
                <a:gridCol w="2815025">
                  <a:extLst>
                    <a:ext uri="{9D8B030D-6E8A-4147-A177-3AD203B41FA5}">
                      <a16:colId xmlns:a16="http://schemas.microsoft.com/office/drawing/2014/main" val="20000"/>
                    </a:ext>
                  </a:extLst>
                </a:gridCol>
                <a:gridCol w="1747257">
                  <a:extLst>
                    <a:ext uri="{9D8B030D-6E8A-4147-A177-3AD203B41FA5}">
                      <a16:colId xmlns:a16="http://schemas.microsoft.com/office/drawing/2014/main" val="20001"/>
                    </a:ext>
                  </a:extLst>
                </a:gridCol>
                <a:gridCol w="2038468">
                  <a:extLst>
                    <a:ext uri="{9D8B030D-6E8A-4147-A177-3AD203B41FA5}">
                      <a16:colId xmlns:a16="http://schemas.microsoft.com/office/drawing/2014/main" val="20002"/>
                    </a:ext>
                  </a:extLst>
                </a:gridCol>
                <a:gridCol w="1941397">
                  <a:extLst>
                    <a:ext uri="{9D8B030D-6E8A-4147-A177-3AD203B41FA5}">
                      <a16:colId xmlns:a16="http://schemas.microsoft.com/office/drawing/2014/main" val="20003"/>
                    </a:ext>
                  </a:extLst>
                </a:gridCol>
                <a:gridCol w="1747259">
                  <a:extLst>
                    <a:ext uri="{9D8B030D-6E8A-4147-A177-3AD203B41FA5}">
                      <a16:colId xmlns:a16="http://schemas.microsoft.com/office/drawing/2014/main" val="20004"/>
                    </a:ext>
                  </a:extLst>
                </a:gridCol>
              </a:tblGrid>
              <a:tr h="647780">
                <a:tc rowSpan="2">
                  <a:txBody>
                    <a:bodyPr/>
                    <a:lstStyle/>
                    <a:p>
                      <a:pPr algn="ctr">
                        <a:lnSpc>
                          <a:spcPct val="100000"/>
                        </a:lnSpc>
                        <a:spcAft>
                          <a:spcPts val="0"/>
                        </a:spcAft>
                      </a:pPr>
                      <a:r>
                        <a:rPr lang="en-GB" sz="2000">
                          <a:solidFill>
                            <a:schemeClr val="tx1"/>
                          </a:solidFill>
                          <a:effectLst/>
                          <a:latin typeface="+mn-lt"/>
                          <a:ea typeface="Calibri"/>
                          <a:cs typeface="Times New Roman" panose="02020603050405020304" pitchFamily="18" charset="0"/>
                        </a:rPr>
                        <a:t>Soil</a:t>
                      </a:r>
                    </a:p>
                    <a:p>
                      <a:pPr algn="ctr">
                        <a:lnSpc>
                          <a:spcPct val="100000"/>
                        </a:lnSpc>
                        <a:spcAft>
                          <a:spcPts val="0"/>
                        </a:spcAft>
                      </a:pPr>
                      <a:r>
                        <a:rPr lang="en-GB" sz="2000">
                          <a:solidFill>
                            <a:schemeClr val="tx1"/>
                          </a:solidFill>
                          <a:effectLst/>
                          <a:latin typeface="+mn-lt"/>
                          <a:ea typeface="Times New Roman"/>
                          <a:cs typeface="Times New Roman" panose="02020603050405020304" pitchFamily="18" charset="0"/>
                        </a:rPr>
                        <a:t> </a:t>
                      </a:r>
                    </a:p>
                  </a:txBody>
                  <a:tcPr marL="33867" marR="33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lnSpc>
                          <a:spcPct val="100000"/>
                        </a:lnSpc>
                        <a:spcAft>
                          <a:spcPts val="0"/>
                        </a:spcAft>
                      </a:pPr>
                      <a:r>
                        <a:rPr lang="en-GB" sz="1600">
                          <a:solidFill>
                            <a:schemeClr val="tx1"/>
                          </a:solidFill>
                          <a:effectLst/>
                          <a:latin typeface="+mn-lt"/>
                          <a:cs typeface="Times New Roman" panose="02020603050405020304" pitchFamily="18" charset="0"/>
                        </a:rPr>
                        <a:t>%NI</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gridSpan="2">
                  <a:txBody>
                    <a:bodyPr/>
                    <a:lstStyle/>
                    <a:p>
                      <a:pPr algn="ctr">
                        <a:lnSpc>
                          <a:spcPct val="100000"/>
                        </a:lnSpc>
                        <a:spcAft>
                          <a:spcPts val="0"/>
                        </a:spcAft>
                      </a:pPr>
                      <a:r>
                        <a:rPr lang="en-GB" sz="1600">
                          <a:solidFill>
                            <a:schemeClr val="tx1"/>
                          </a:solidFill>
                          <a:effectLst/>
                          <a:latin typeface="+mn-lt"/>
                          <a:cs typeface="Times New Roman" panose="02020603050405020304" pitchFamily="18" charset="0"/>
                        </a:rPr>
                        <a:t>N fertilizer ROI, kg/kg</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extLst>
                  <a:ext uri="{0D108BD9-81ED-4DB2-BD59-A6C34878D82A}">
                    <a16:rowId xmlns:a16="http://schemas.microsoft.com/office/drawing/2014/main" val="10000"/>
                  </a:ext>
                </a:extLst>
              </a:tr>
              <a:tr h="479203">
                <a:tc vMerge="1">
                  <a:txBody>
                    <a:bodyPr/>
                    <a:lstStyle/>
                    <a:p>
                      <a:endParaRPr lang="ru-RU" dirty="0"/>
                    </a:p>
                  </a:txBody>
                  <a:tcPr/>
                </a:tc>
                <a:tc>
                  <a:txBody>
                    <a:bodyPr/>
                    <a:lstStyle/>
                    <a:p>
                      <a:pPr algn="ctr">
                        <a:lnSpc>
                          <a:spcPct val="100000"/>
                        </a:lnSpc>
                        <a:spcAft>
                          <a:spcPts val="0"/>
                        </a:spcAft>
                      </a:pPr>
                      <a:r>
                        <a:rPr lang="en-GB" sz="1600">
                          <a:solidFill>
                            <a:schemeClr val="tx1"/>
                          </a:solidFill>
                          <a:effectLst/>
                          <a:latin typeface="+mn-lt"/>
                          <a:cs typeface="Times New Roman" panose="02020603050405020304" pitchFamily="18" charset="0"/>
                        </a:rPr>
                        <a:t>not inoculated</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600">
                          <a:solidFill>
                            <a:schemeClr val="tx1"/>
                          </a:solidFill>
                          <a:effectLst/>
                          <a:latin typeface="+mn-lt"/>
                          <a:cs typeface="Times New Roman" panose="02020603050405020304" pitchFamily="18" charset="0"/>
                        </a:rPr>
                        <a:t>inoculated</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600">
                          <a:solidFill>
                            <a:schemeClr val="tx1"/>
                          </a:solidFill>
                          <a:effectLst/>
                          <a:latin typeface="+mn-lt"/>
                          <a:cs typeface="Times New Roman" panose="02020603050405020304" pitchFamily="18" charset="0"/>
                        </a:rPr>
                        <a:t>not inoculated</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1600">
                          <a:solidFill>
                            <a:schemeClr val="tx1"/>
                          </a:solidFill>
                          <a:effectLst/>
                          <a:latin typeface="+mn-lt"/>
                          <a:cs typeface="Times New Roman" panose="02020603050405020304" pitchFamily="18" charset="0"/>
                        </a:rPr>
                        <a:t>inoculated</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871440">
                <a:tc>
                  <a:txBody>
                    <a:bodyPr/>
                    <a:lstStyle/>
                    <a:p>
                      <a:pPr algn="l">
                        <a:lnSpc>
                          <a:spcPct val="100000"/>
                        </a:lnSpc>
                        <a:spcAft>
                          <a:spcPts val="0"/>
                        </a:spcAft>
                      </a:pPr>
                      <a:r>
                        <a:rPr lang="en-GB" sz="1800">
                          <a:solidFill>
                            <a:schemeClr val="tx1"/>
                          </a:solidFill>
                          <a:effectLst/>
                          <a:latin typeface="+mn-lt"/>
                          <a:cs typeface="Times New Roman" panose="02020603050405020304" pitchFamily="18" charset="0"/>
                        </a:rPr>
                        <a:t>Sod-podzolic sandy and sandy loam</a:t>
                      </a:r>
                    </a:p>
                  </a:txBody>
                  <a:tcPr marL="85936" marR="85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36</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39</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11.7</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24.3</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53581">
                <a:tc>
                  <a:txBody>
                    <a:bodyPr/>
                    <a:lstStyle/>
                    <a:p>
                      <a:pPr algn="l">
                        <a:lnSpc>
                          <a:spcPct val="100000"/>
                        </a:lnSpc>
                        <a:spcAft>
                          <a:spcPts val="0"/>
                        </a:spcAft>
                      </a:pPr>
                      <a:r>
                        <a:rPr lang="en-GB" sz="1800">
                          <a:solidFill>
                            <a:schemeClr val="tx1"/>
                          </a:solidFill>
                          <a:effectLst/>
                          <a:latin typeface="+mn-lt"/>
                          <a:cs typeface="Times New Roman" panose="02020603050405020304" pitchFamily="18" charset="0"/>
                        </a:rPr>
                        <a:t>Sod-podzolic light-loam</a:t>
                      </a:r>
                    </a:p>
                  </a:txBody>
                  <a:tcPr marL="85936" marR="85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50</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60</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25.0</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40.7</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53581">
                <a:tc>
                  <a:txBody>
                    <a:bodyPr/>
                    <a:lstStyle/>
                    <a:p>
                      <a:pPr algn="l">
                        <a:lnSpc>
                          <a:spcPct val="100000"/>
                        </a:lnSpc>
                        <a:spcAft>
                          <a:spcPts val="0"/>
                        </a:spcAft>
                      </a:pPr>
                      <a:r>
                        <a:rPr lang="en-GB" sz="1800">
                          <a:solidFill>
                            <a:schemeClr val="tx1"/>
                          </a:solidFill>
                          <a:effectLst/>
                          <a:latin typeface="+mn-lt"/>
                          <a:cs typeface="Times New Roman" panose="02020603050405020304" pitchFamily="18" charset="0"/>
                        </a:rPr>
                        <a:t>Sod-podzolic medium-loam</a:t>
                      </a:r>
                    </a:p>
                  </a:txBody>
                  <a:tcPr marL="85936" marR="85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43</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46</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13.0</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19.7</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79203">
                <a:tc>
                  <a:txBody>
                    <a:bodyPr/>
                    <a:lstStyle/>
                    <a:p>
                      <a:pPr algn="l">
                        <a:lnSpc>
                          <a:spcPct val="100000"/>
                        </a:lnSpc>
                        <a:spcAft>
                          <a:spcPts val="0"/>
                        </a:spcAft>
                      </a:pPr>
                      <a:r>
                        <a:rPr lang="en-GB" sz="1800">
                          <a:solidFill>
                            <a:schemeClr val="tx1"/>
                          </a:solidFill>
                          <a:effectLst/>
                          <a:latin typeface="+mn-lt"/>
                          <a:cs typeface="Times New Roman" panose="02020603050405020304" pitchFamily="18" charset="0"/>
                        </a:rPr>
                        <a:t>Grey forest</a:t>
                      </a:r>
                    </a:p>
                  </a:txBody>
                  <a:tcPr marL="85936" marR="85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29</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31</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8.3</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17.7</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479203">
                <a:tc>
                  <a:txBody>
                    <a:bodyPr/>
                    <a:lstStyle/>
                    <a:p>
                      <a:pPr algn="l">
                        <a:lnSpc>
                          <a:spcPct val="100000"/>
                        </a:lnSpc>
                        <a:spcAft>
                          <a:spcPts val="0"/>
                        </a:spcAft>
                      </a:pPr>
                      <a:r>
                        <a:rPr lang="en-GB" sz="1800">
                          <a:solidFill>
                            <a:schemeClr val="tx1"/>
                          </a:solidFill>
                          <a:effectLst/>
                          <a:latin typeface="+mn-lt"/>
                          <a:cs typeface="Times New Roman" panose="02020603050405020304" pitchFamily="18" charset="0"/>
                        </a:rPr>
                        <a:t>Chernozems</a:t>
                      </a:r>
                    </a:p>
                  </a:txBody>
                  <a:tcPr marL="85936" marR="85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28</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46</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solidFill>
                            <a:schemeClr val="tx1"/>
                          </a:solidFill>
                          <a:effectLst/>
                          <a:latin typeface="+mn-lt"/>
                          <a:cs typeface="Times New Roman" panose="02020603050405020304" pitchFamily="18" charset="0"/>
                        </a:rPr>
                        <a:t>9.0</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dirty="0">
                          <a:solidFill>
                            <a:schemeClr val="tx1"/>
                          </a:solidFill>
                          <a:effectLst/>
                          <a:latin typeface="+mn-lt"/>
                          <a:cs typeface="Times New Roman" panose="02020603050405020304" pitchFamily="18" charset="0"/>
                        </a:rPr>
                        <a:t>20.7</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1528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87298" y="403761"/>
            <a:ext cx="10249131" cy="758825"/>
          </a:xfrm>
        </p:spPr>
        <p:txBody>
          <a:bodyPr anchor="b">
            <a:noAutofit/>
          </a:bodyPr>
          <a:lstStyle/>
          <a:p>
            <a:r>
              <a:rPr lang="en-GB" sz="2400"/>
              <a:t>Spring wheat nitrogen uptake from biomodified ammonium nitrate on sod-podzolic medium-loam soil</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32</a:t>
            </a:fld>
            <a:endParaRPr lang="en-GB" sz="2000" smtClean="0">
              <a:solidFill>
                <a:schemeClr val="bg1"/>
              </a:solidFill>
            </a:endParaRPr>
          </a:p>
        </p:txBody>
      </p:sp>
      <p:graphicFrame>
        <p:nvGraphicFramePr>
          <p:cNvPr id="6" name="Объект 4">
            <a:extLst>
              <a:ext uri="{FF2B5EF4-FFF2-40B4-BE49-F238E27FC236}">
                <a16:creationId xmlns:a16="http://schemas.microsoft.com/office/drawing/2014/main" id="{DDD4479B-812C-4FDC-8841-3BA0F8E131D4}"/>
              </a:ext>
            </a:extLst>
          </p:cNvPr>
          <p:cNvGraphicFramePr>
            <a:graphicFrameLocks/>
          </p:cNvGraphicFramePr>
          <p:nvPr>
            <p:extLst>
              <p:ext uri="{D42A27DB-BD31-4B8C-83A1-F6EECF244321}">
                <p14:modId xmlns:p14="http://schemas.microsoft.com/office/powerpoint/2010/main" val="2782511605"/>
              </p:ext>
            </p:extLst>
          </p:nvPr>
        </p:nvGraphicFramePr>
        <p:xfrm>
          <a:off x="914400" y="1403513"/>
          <a:ext cx="10299031" cy="4188763"/>
        </p:xfrm>
        <a:graphic>
          <a:graphicData uri="http://schemas.openxmlformats.org/drawingml/2006/table">
            <a:tbl>
              <a:tblPr firstRow="1" bandRow="1">
                <a:tableStyleId>{5C22544A-7EE6-4342-B048-85BDC9FD1C3A}</a:tableStyleId>
              </a:tblPr>
              <a:tblGrid>
                <a:gridCol w="2857876">
                  <a:extLst>
                    <a:ext uri="{9D8B030D-6E8A-4147-A177-3AD203B41FA5}">
                      <a16:colId xmlns:a16="http://schemas.microsoft.com/office/drawing/2014/main" val="20000"/>
                    </a:ext>
                  </a:extLst>
                </a:gridCol>
                <a:gridCol w="1584056">
                  <a:extLst>
                    <a:ext uri="{9D8B030D-6E8A-4147-A177-3AD203B41FA5}">
                      <a16:colId xmlns:a16="http://schemas.microsoft.com/office/drawing/2014/main" val="20001"/>
                    </a:ext>
                  </a:extLst>
                </a:gridCol>
                <a:gridCol w="1584056">
                  <a:extLst>
                    <a:ext uri="{9D8B030D-6E8A-4147-A177-3AD203B41FA5}">
                      <a16:colId xmlns:a16="http://schemas.microsoft.com/office/drawing/2014/main" val="20002"/>
                    </a:ext>
                  </a:extLst>
                </a:gridCol>
                <a:gridCol w="2631398">
                  <a:extLst>
                    <a:ext uri="{9D8B030D-6E8A-4147-A177-3AD203B41FA5}">
                      <a16:colId xmlns:a16="http://schemas.microsoft.com/office/drawing/2014/main" val="20003"/>
                    </a:ext>
                  </a:extLst>
                </a:gridCol>
                <a:gridCol w="1641645">
                  <a:extLst>
                    <a:ext uri="{9D8B030D-6E8A-4147-A177-3AD203B41FA5}">
                      <a16:colId xmlns:a16="http://schemas.microsoft.com/office/drawing/2014/main" val="20004"/>
                    </a:ext>
                  </a:extLst>
                </a:gridCol>
              </a:tblGrid>
              <a:tr h="378258">
                <a:tc gridSpan="3">
                  <a:txBody>
                    <a:bodyPr/>
                    <a:lstStyle/>
                    <a:p>
                      <a:pPr algn="ctr">
                        <a:lnSpc>
                          <a:spcPct val="100000"/>
                        </a:lnSpc>
                        <a:spcAft>
                          <a:spcPts val="0"/>
                        </a:spcAft>
                      </a:pPr>
                      <a:r>
                        <a:rPr lang="en-GB" sz="2400" b="0">
                          <a:solidFill>
                            <a:schemeClr val="tx1"/>
                          </a:solidFill>
                          <a:effectLst/>
                          <a:latin typeface="+mn-lt"/>
                          <a:ea typeface="Calibri"/>
                          <a:cs typeface="Times New Roman" panose="02020603050405020304" pitchFamily="18" charset="0"/>
                        </a:rPr>
                        <a:t>Microfield 15N trial</a:t>
                      </a:r>
                    </a:p>
                  </a:txBody>
                  <a:tcPr marL="33867" marR="33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rtl="0">
                        <a:lnSpc>
                          <a:spcPct val="100000"/>
                        </a:lnSpc>
                        <a:spcAft>
                          <a:spcPts val="0"/>
                        </a:spcAft>
                      </a:pP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4452" marR="64452" marT="0" marB="0" anchor="ctr">
                    <a:solidFill>
                      <a:srgbClr val="A6D927"/>
                    </a:solidFill>
                  </a:tcPr>
                </a:tc>
                <a:tc hMerge="1">
                  <a:txBody>
                    <a:bodyPr/>
                    <a:lstStyle/>
                    <a:p>
                      <a:endParaRPr lang="ru-RU"/>
                    </a:p>
                  </a:txBody>
                  <a:tcPr/>
                </a:tc>
                <a:tc gridSpan="2">
                  <a:txBody>
                    <a:bodyPr/>
                    <a:lstStyle/>
                    <a:p>
                      <a:pPr algn="ctr">
                        <a:lnSpc>
                          <a:spcPct val="100000"/>
                        </a:lnSpc>
                        <a:spcAft>
                          <a:spcPts val="0"/>
                        </a:spcAft>
                      </a:pPr>
                      <a:r>
                        <a:rPr lang="en-GB" sz="2400" b="0">
                          <a:solidFill>
                            <a:schemeClr val="tx1"/>
                          </a:solidFill>
                          <a:effectLst/>
                          <a:latin typeface="+mn-lt"/>
                          <a:ea typeface="Calibri"/>
                          <a:cs typeface="Times New Roman" panose="02020603050405020304" pitchFamily="18" charset="0"/>
                        </a:rPr>
                        <a:t>Field trial</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extLst>
                  <a:ext uri="{0D108BD9-81ED-4DB2-BD59-A6C34878D82A}">
                    <a16:rowId xmlns:a16="http://schemas.microsoft.com/office/drawing/2014/main" val="10000"/>
                  </a:ext>
                </a:extLst>
              </a:tr>
              <a:tr h="445771">
                <a:tc rowSpan="2">
                  <a:txBody>
                    <a:bodyPr/>
                    <a:lstStyle/>
                    <a:p>
                      <a:pPr algn="ctr">
                        <a:lnSpc>
                          <a:spcPct val="100000"/>
                        </a:lnSpc>
                        <a:spcAft>
                          <a:spcPts val="0"/>
                        </a:spcAft>
                      </a:pPr>
                      <a:r>
                        <a:rPr lang="en-GB" sz="2400">
                          <a:solidFill>
                            <a:schemeClr val="tx1"/>
                          </a:solidFill>
                          <a:effectLst/>
                          <a:latin typeface="+mn-lt"/>
                          <a:ea typeface="Calibri"/>
                          <a:cs typeface="Times New Roman" panose="02020603050405020304" pitchFamily="18" charset="0"/>
                        </a:rPr>
                        <a:t>Option</a:t>
                      </a:r>
                    </a:p>
                    <a:p>
                      <a:pPr algn="ctr">
                        <a:lnSpc>
                          <a:spcPct val="100000"/>
                        </a:lnSpc>
                        <a:spcAft>
                          <a:spcPts val="0"/>
                        </a:spcAft>
                      </a:pPr>
                      <a:r>
                        <a:rPr lang="en-GB" sz="2400">
                          <a:solidFill>
                            <a:schemeClr val="tx1"/>
                          </a:solidFill>
                          <a:effectLst/>
                          <a:latin typeface="+mn-lt"/>
                          <a:ea typeface="Times New Roman"/>
                          <a:cs typeface="Times New Roman" panose="02020603050405020304" pitchFamily="18" charset="0"/>
                        </a:rPr>
                        <a:t> </a:t>
                      </a:r>
                    </a:p>
                  </a:txBody>
                  <a:tcPr marL="33867" marR="33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lnSpc>
                          <a:spcPct val="100000"/>
                        </a:lnSpc>
                        <a:spcAft>
                          <a:spcPts val="0"/>
                        </a:spcAft>
                      </a:pPr>
                      <a:r>
                        <a:rPr lang="en-GB" sz="2400">
                          <a:solidFill>
                            <a:schemeClr val="tx1"/>
                          </a:solidFill>
                          <a:effectLst/>
                          <a:latin typeface="+mn-lt"/>
                          <a:cs typeface="Times New Roman" panose="02020603050405020304" pitchFamily="18" charset="0"/>
                        </a:rPr>
                        <a:t>%NI</a:t>
                      </a:r>
                    </a:p>
                  </a:txBody>
                  <a:tcPr marL="85936" marR="85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ru-RU"/>
                    </a:p>
                  </a:txBody>
                  <a:tcPr/>
                </a:tc>
                <a:tc rowSpan="2">
                  <a:txBody>
                    <a:bodyPr/>
                    <a:lstStyle/>
                    <a:p>
                      <a:pPr algn="ctr">
                        <a:lnSpc>
                          <a:spcPct val="100000"/>
                        </a:lnSpc>
                        <a:spcAft>
                          <a:spcPts val="0"/>
                        </a:spcAft>
                      </a:pPr>
                      <a:r>
                        <a:rPr lang="en-GB" sz="2400">
                          <a:effectLst/>
                          <a:latin typeface="+mn-lt"/>
                          <a:ea typeface="Times New Roman"/>
                          <a:cs typeface="Times New Roman" panose="02020603050405020304" pitchFamily="18" charset="0"/>
                        </a:rPr>
                        <a:t>Option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lnSpc>
                          <a:spcPct val="100000"/>
                        </a:lnSpc>
                        <a:spcAft>
                          <a:spcPts val="0"/>
                        </a:spcAft>
                      </a:pPr>
                      <a:r>
                        <a:rPr lang="en-GB" sz="2000">
                          <a:effectLst/>
                          <a:latin typeface="+mn-lt"/>
                          <a:ea typeface="Times New Roman"/>
                          <a:cs typeface="Times New Roman" panose="02020603050405020304" pitchFamily="18" charset="0"/>
                        </a:rPr>
                        <a:t>%NI </a:t>
                      </a:r>
                    </a:p>
                    <a:p>
                      <a:pPr algn="ctr">
                        <a:lnSpc>
                          <a:spcPct val="100000"/>
                        </a:lnSpc>
                        <a:spcAft>
                          <a:spcPts val="0"/>
                        </a:spcAft>
                      </a:pPr>
                      <a:r>
                        <a:rPr lang="en-GB" sz="2000">
                          <a:effectLst/>
                          <a:latin typeface="+mn-lt"/>
                          <a:ea typeface="Times New Roman"/>
                          <a:cs typeface="Times New Roman" panose="02020603050405020304" pitchFamily="18" charset="0"/>
                        </a:rPr>
                        <a:t>differenced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29659">
                <a:tc vMerge="1">
                  <a:txBody>
                    <a:bodyPr/>
                    <a:lstStyle/>
                    <a:p>
                      <a:endParaRPr lang="ru-RU" dirty="0"/>
                    </a:p>
                  </a:txBody>
                  <a:tcPr/>
                </a:tc>
                <a:tc>
                  <a:txBody>
                    <a:bodyPr/>
                    <a:lstStyle/>
                    <a:p>
                      <a:pPr algn="ctr">
                        <a:lnSpc>
                          <a:spcPct val="100000"/>
                        </a:lnSpc>
                        <a:spcAft>
                          <a:spcPts val="0"/>
                        </a:spcAft>
                      </a:pPr>
                      <a:r>
                        <a:rPr lang="en-GB" sz="2000">
                          <a:effectLst/>
                          <a:latin typeface="+mn-lt"/>
                          <a:ea typeface="Times New Roman"/>
                          <a:cs typeface="Times New Roman" panose="02020603050405020304" pitchFamily="18" charset="0"/>
                        </a:rPr>
                        <a:t>differenced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000">
                          <a:effectLst/>
                          <a:latin typeface="+mn-lt"/>
                          <a:ea typeface="Times New Roman"/>
                          <a:cs typeface="Times New Roman" panose="02020603050405020304" pitchFamily="18" charset="0"/>
                        </a:rPr>
                        <a:t>isotopic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ru-RU" dirty="0"/>
                    </a:p>
                  </a:txBody>
                  <a:tcPr marL="68580" marR="68580" marT="0" marB="0" anchor="ctr"/>
                </a:tc>
                <a:tc vMerge="1">
                  <a:txBody>
                    <a:bodyPr/>
                    <a:lstStyle/>
                    <a:p>
                      <a:endParaRPr lang="ru-RU" dirty="0"/>
                    </a:p>
                  </a:txBody>
                  <a:tcPr marL="68580" marR="68580" marT="0" marB="0" anchor="ctr"/>
                </a:tc>
                <a:extLst>
                  <a:ext uri="{0D108BD9-81ED-4DB2-BD59-A6C34878D82A}">
                    <a16:rowId xmlns:a16="http://schemas.microsoft.com/office/drawing/2014/main" val="10002"/>
                  </a:ext>
                </a:extLst>
              </a:tr>
              <a:tr h="861895">
                <a:tc>
                  <a:txBody>
                    <a:bodyPr/>
                    <a:lstStyle/>
                    <a:p>
                      <a:pPr algn="l">
                        <a:lnSpc>
                          <a:spcPct val="100000"/>
                        </a:lnSpc>
                        <a:spcAft>
                          <a:spcPts val="0"/>
                        </a:spcAft>
                      </a:pPr>
                      <a:r>
                        <a:rPr lang="en-GB" sz="2000" b="1">
                          <a:effectLst/>
                          <a:latin typeface="+mn-lt"/>
                          <a:ea typeface="Times New Roman"/>
                          <a:cs typeface="Times New Roman" panose="02020603050405020304" pitchFamily="18" charset="0"/>
                        </a:rPr>
                        <a:t>N 4.5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89</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44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2000" b="1">
                          <a:effectLst/>
                          <a:latin typeface="+mn-lt"/>
                          <a:ea typeface="Calibri"/>
                          <a:cs typeface="Times New Roman" panose="02020603050405020304" pitchFamily="18" charset="0"/>
                        </a:rPr>
                        <a:t>N45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46.2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738298">
                <a:tc>
                  <a:txBody>
                    <a:bodyPr/>
                    <a:lstStyle/>
                    <a:p>
                      <a:pPr algn="l">
                        <a:lnSpc>
                          <a:spcPct val="100000"/>
                        </a:lnSpc>
                        <a:spcAft>
                          <a:spcPts val="0"/>
                        </a:spcAft>
                      </a:pPr>
                      <a:r>
                        <a:rPr lang="en-GB" sz="2000" b="1">
                          <a:effectLst/>
                          <a:latin typeface="+mn-lt"/>
                          <a:ea typeface="Times New Roman"/>
                          <a:cs typeface="Times New Roman" panose="02020603050405020304" pitchFamily="18" charset="0"/>
                        </a:rPr>
                        <a:t>N 9.0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58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23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2000" b="1">
                          <a:effectLst/>
                          <a:latin typeface="+mn-lt"/>
                          <a:ea typeface="Calibri"/>
                          <a:cs typeface="Times New Roman" panose="02020603050405020304" pitchFamily="18" charset="0"/>
                        </a:rPr>
                        <a:t>N90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47.9</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738298">
                <a:tc>
                  <a:txBody>
                    <a:bodyPr/>
                    <a:lstStyle/>
                    <a:p>
                      <a:pPr algn="l">
                        <a:lnSpc>
                          <a:spcPct val="100000"/>
                        </a:lnSpc>
                        <a:spcAft>
                          <a:spcPts val="0"/>
                        </a:spcAft>
                      </a:pPr>
                      <a:r>
                        <a:rPr lang="en-GB" sz="2000" b="1">
                          <a:effectLst/>
                          <a:latin typeface="+mn-lt"/>
                          <a:ea typeface="Times New Roman"/>
                          <a:cs typeface="Times New Roman" panose="02020603050405020304" pitchFamily="18" charset="0"/>
                        </a:rPr>
                        <a:t>N 4.5 + biological agent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128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51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2000" b="1">
                          <a:effectLst/>
                          <a:latin typeface="+mn-lt"/>
                          <a:ea typeface="Calibri"/>
                          <a:cs typeface="Times New Roman" panose="02020603050405020304" pitchFamily="18" charset="0"/>
                        </a:rPr>
                        <a:t>N45 + biological agent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68.4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496584">
                <a:tc>
                  <a:txBody>
                    <a:bodyPr/>
                    <a:lstStyle/>
                    <a:p>
                      <a:pPr algn="l">
                        <a:lnSpc>
                          <a:spcPct val="100000"/>
                        </a:lnSpc>
                        <a:spcAft>
                          <a:spcPts val="0"/>
                        </a:spcAft>
                      </a:pPr>
                      <a:r>
                        <a:rPr lang="en-GB" sz="2000" b="1">
                          <a:effectLst/>
                          <a:latin typeface="+mn-lt"/>
                          <a:ea typeface="Times New Roman"/>
                          <a:cs typeface="Times New Roman" panose="02020603050405020304" pitchFamily="18" charset="0"/>
                        </a:rPr>
                        <a:t>N 9.0 + biological agent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74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a:effectLst/>
                          <a:latin typeface="+mn-lt"/>
                          <a:ea typeface="Calibri"/>
                          <a:cs typeface="Times New Roman" panose="02020603050405020304" pitchFamily="18" charset="0"/>
                        </a:rPr>
                        <a:t>28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0000"/>
                        </a:lnSpc>
                        <a:spcAft>
                          <a:spcPts val="0"/>
                        </a:spcAft>
                      </a:pPr>
                      <a:r>
                        <a:rPr lang="en-GB" sz="2000" b="1">
                          <a:effectLst/>
                          <a:latin typeface="+mn-lt"/>
                          <a:ea typeface="Calibri"/>
                          <a:cs typeface="Times New Roman" panose="02020603050405020304" pitchFamily="18" charset="0"/>
                        </a:rPr>
                        <a:t>N90 + biological agent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GB" sz="2800" b="1" dirty="0">
                          <a:effectLst/>
                          <a:latin typeface="+mn-lt"/>
                          <a:ea typeface="Calibri"/>
                          <a:cs typeface="Times New Roman" panose="02020603050405020304" pitchFamily="18" charset="0"/>
                        </a:rPr>
                        <a:t>56.3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56882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C2B2F576-AC39-4863-817A-D0DB1F888E35}"/>
              </a:ext>
            </a:extLst>
          </p:cNvPr>
          <p:cNvSpPr>
            <a:spLocks noGrp="1"/>
          </p:cNvSpPr>
          <p:nvPr>
            <p:ph type="ctrTitle"/>
          </p:nvPr>
        </p:nvSpPr>
        <p:spPr/>
        <p:txBody>
          <a:bodyPr/>
          <a:lstStyle/>
          <a:p>
            <a:pPr algn="ctr"/>
            <a:r>
              <a:rPr lang="en-GB"/>
              <a:t>Thank you!</a:t>
            </a:r>
          </a:p>
        </p:txBody>
      </p:sp>
    </p:spTree>
    <p:extLst>
      <p:ext uri="{BB962C8B-B14F-4D97-AF65-F5344CB8AC3E}">
        <p14:creationId xmlns:p14="http://schemas.microsoft.com/office/powerpoint/2010/main" val="97437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p:txBody>
          <a:bodyPr anchor="b">
            <a:noAutofit/>
          </a:bodyPr>
          <a:lstStyle/>
          <a:p>
            <a:r>
              <a:rPr lang="en-GB" sz="2400"/>
              <a:t>Gross yields of key crops in 2016–2020 and crop production forecast to 2030, mt</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4</a:t>
            </a:fld>
            <a:endParaRPr lang="en-GB" sz="2000" smtClean="0">
              <a:solidFill>
                <a:schemeClr val="bg1"/>
              </a:solidFill>
            </a:endParaRPr>
          </a:p>
        </p:txBody>
      </p:sp>
      <p:graphicFrame>
        <p:nvGraphicFramePr>
          <p:cNvPr id="6" name="Объект 3">
            <a:extLst>
              <a:ext uri="{FF2B5EF4-FFF2-40B4-BE49-F238E27FC236}">
                <a16:creationId xmlns:a16="http://schemas.microsoft.com/office/drawing/2014/main" id="{0EBC0838-FF8D-4525-876E-D229F809B939}"/>
              </a:ext>
            </a:extLst>
          </p:cNvPr>
          <p:cNvGraphicFramePr>
            <a:graphicFrameLocks noGrp="1"/>
          </p:cNvGraphicFramePr>
          <p:nvPr>
            <p:ph idx="1"/>
            <p:extLst>
              <p:ext uri="{D42A27DB-BD31-4B8C-83A1-F6EECF244321}">
                <p14:modId xmlns:p14="http://schemas.microsoft.com/office/powerpoint/2010/main" val="4141414527"/>
              </p:ext>
            </p:extLst>
          </p:nvPr>
        </p:nvGraphicFramePr>
        <p:xfrm>
          <a:off x="932290" y="1308464"/>
          <a:ext cx="10222300" cy="4950392"/>
        </p:xfrm>
        <a:graphic>
          <a:graphicData uri="http://schemas.openxmlformats.org/drawingml/2006/table">
            <a:tbl>
              <a:tblPr firstRow="1" firstCol="1" bandRow="1">
                <a:tableStyleId>{BDBED569-4797-4DF1-A0F4-6AAB3CD982D8}</a:tableStyleId>
              </a:tblPr>
              <a:tblGrid>
                <a:gridCol w="3713054">
                  <a:extLst>
                    <a:ext uri="{9D8B030D-6E8A-4147-A177-3AD203B41FA5}">
                      <a16:colId xmlns:a16="http://schemas.microsoft.com/office/drawing/2014/main" val="2598126791"/>
                    </a:ext>
                  </a:extLst>
                </a:gridCol>
                <a:gridCol w="2058045">
                  <a:extLst>
                    <a:ext uri="{9D8B030D-6E8A-4147-A177-3AD203B41FA5}">
                      <a16:colId xmlns:a16="http://schemas.microsoft.com/office/drawing/2014/main" val="2360200384"/>
                    </a:ext>
                  </a:extLst>
                </a:gridCol>
                <a:gridCol w="2236527">
                  <a:extLst>
                    <a:ext uri="{9D8B030D-6E8A-4147-A177-3AD203B41FA5}">
                      <a16:colId xmlns:a16="http://schemas.microsoft.com/office/drawing/2014/main" val="1899655784"/>
                    </a:ext>
                  </a:extLst>
                </a:gridCol>
                <a:gridCol w="2214674">
                  <a:extLst>
                    <a:ext uri="{9D8B030D-6E8A-4147-A177-3AD203B41FA5}">
                      <a16:colId xmlns:a16="http://schemas.microsoft.com/office/drawing/2014/main" val="162732555"/>
                    </a:ext>
                  </a:extLst>
                </a:gridCol>
              </a:tblGrid>
              <a:tr h="257023">
                <a:tc rowSpan="2">
                  <a:txBody>
                    <a:bodyPr/>
                    <a:lstStyle/>
                    <a:p>
                      <a:pPr algn="ctr">
                        <a:lnSpc>
                          <a:spcPct val="115000"/>
                        </a:lnSpc>
                        <a:spcAft>
                          <a:spcPts val="1000"/>
                        </a:spcAft>
                      </a:pPr>
                      <a:r>
                        <a:rPr lang="en-GB" sz="1600">
                          <a:solidFill>
                            <a:schemeClr val="tx1"/>
                          </a:solidFill>
                          <a:effectLst/>
                        </a:rPr>
                        <a:t>Crops</a:t>
                      </a:r>
                    </a:p>
                  </a:txBody>
                  <a:tcPr marL="81467" marR="81467" marT="40734" marB="40734" anchor="ctr">
                    <a:solidFill>
                      <a:schemeClr val="accent6">
                        <a:lumMod val="60000"/>
                        <a:lumOff val="40000"/>
                      </a:schemeClr>
                    </a:solidFill>
                  </a:tcPr>
                </a:tc>
                <a:tc rowSpan="2">
                  <a:txBody>
                    <a:bodyPr/>
                    <a:lstStyle/>
                    <a:p>
                      <a:pPr algn="ctr">
                        <a:lnSpc>
                          <a:spcPct val="115000"/>
                        </a:lnSpc>
                        <a:spcAft>
                          <a:spcPts val="1000"/>
                        </a:spcAft>
                      </a:pPr>
                      <a:r>
                        <a:rPr lang="en-GB" sz="1200">
                          <a:solidFill>
                            <a:schemeClr val="tx1"/>
                          </a:solidFill>
                          <a:effectLst/>
                        </a:rPr>
                        <a:t>Average annual yield in 2016–2020</a:t>
                      </a:r>
                    </a:p>
                  </a:txBody>
                  <a:tcPr marL="81467" marR="81467" marT="40734" marB="40734" anchor="b">
                    <a:solidFill>
                      <a:schemeClr val="accent6">
                        <a:lumMod val="60000"/>
                        <a:lumOff val="40000"/>
                      </a:schemeClr>
                    </a:solidFill>
                  </a:tcPr>
                </a:tc>
                <a:tc gridSpan="2">
                  <a:txBody>
                    <a:bodyPr/>
                    <a:lstStyle/>
                    <a:p>
                      <a:pPr algn="ctr">
                        <a:lnSpc>
                          <a:spcPct val="115000"/>
                        </a:lnSpc>
                        <a:spcAft>
                          <a:spcPts val="1000"/>
                        </a:spcAft>
                      </a:pPr>
                      <a:r>
                        <a:rPr lang="en-GB" sz="1400">
                          <a:solidFill>
                            <a:schemeClr val="tx1"/>
                          </a:solidFill>
                          <a:effectLst/>
                        </a:rPr>
                        <a:t>Forecast to 2030 </a:t>
                      </a:r>
                    </a:p>
                  </a:txBody>
                  <a:tcPr marL="81467" marR="81467" marT="40734" marB="40734" anchor="b">
                    <a:solidFill>
                      <a:schemeClr val="accent6">
                        <a:lumMod val="60000"/>
                        <a:lumOff val="40000"/>
                      </a:schemeClr>
                    </a:solidFill>
                  </a:tcPr>
                </a:tc>
                <a:tc hMerge="1">
                  <a:txBody>
                    <a:bodyPr/>
                    <a:lstStyle/>
                    <a:p>
                      <a:endParaRPr lang="ru-RU"/>
                    </a:p>
                  </a:txBody>
                  <a:tcPr/>
                </a:tc>
                <a:extLst>
                  <a:ext uri="{0D108BD9-81ED-4DB2-BD59-A6C34878D82A}">
                    <a16:rowId xmlns:a16="http://schemas.microsoft.com/office/drawing/2014/main" val="630614749"/>
                  </a:ext>
                </a:extLst>
              </a:tr>
              <a:tr h="378332">
                <a:tc vMerge="1">
                  <a:txBody>
                    <a:bodyPr/>
                    <a:lstStyle/>
                    <a:p>
                      <a:endParaRPr lang="ru-RU"/>
                    </a:p>
                  </a:txBody>
                  <a:tcPr/>
                </a:tc>
                <a:tc vMerge="1">
                  <a:txBody>
                    <a:bodyPr/>
                    <a:lstStyle/>
                    <a:p>
                      <a:endParaRPr lang="ru-RU"/>
                    </a:p>
                  </a:txBody>
                  <a:tcPr/>
                </a:tc>
                <a:tc>
                  <a:txBody>
                    <a:bodyPr/>
                    <a:lstStyle/>
                    <a:p>
                      <a:pPr marL="0" algn="ctr" defTabSz="457200" rtl="0" eaLnBrk="1" latinLnBrk="0" hangingPunct="1">
                        <a:lnSpc>
                          <a:spcPct val="85000"/>
                        </a:lnSpc>
                        <a:spcAft>
                          <a:spcPts val="0"/>
                        </a:spcAft>
                      </a:pPr>
                      <a:r>
                        <a:rPr lang="en-GB" sz="1100" b="1">
                          <a:effectLst/>
                        </a:rPr>
                        <a:t>technological adaptation</a:t>
                      </a:r>
                    </a:p>
                  </a:txBody>
                  <a:tcPr marL="56535" marR="56535" marT="0" marB="0" anchor="ctr">
                    <a:solidFill>
                      <a:schemeClr val="accent4">
                        <a:lumMod val="60000"/>
                        <a:lumOff val="40000"/>
                        <a:alpha val="20000"/>
                      </a:schemeClr>
                    </a:solidFill>
                  </a:tcPr>
                </a:tc>
                <a:tc>
                  <a:txBody>
                    <a:bodyPr/>
                    <a:lstStyle/>
                    <a:p>
                      <a:pPr algn="ctr">
                        <a:lnSpc>
                          <a:spcPct val="115000"/>
                        </a:lnSpc>
                        <a:spcAft>
                          <a:spcPts val="1000"/>
                        </a:spcAft>
                      </a:pPr>
                      <a:r>
                        <a:rPr lang="en-GB" sz="1100" b="1">
                          <a:effectLst/>
                        </a:rPr>
                        <a:t>technological leap</a:t>
                      </a:r>
                    </a:p>
                  </a:txBody>
                  <a:tcPr marL="56535" marR="56535" marT="0" marB="0" anchor="ctr">
                    <a:solidFill>
                      <a:schemeClr val="accent4">
                        <a:lumMod val="60000"/>
                        <a:lumOff val="40000"/>
                        <a:alpha val="20000"/>
                      </a:schemeClr>
                    </a:solidFill>
                  </a:tcPr>
                </a:tc>
                <a:extLst>
                  <a:ext uri="{0D108BD9-81ED-4DB2-BD59-A6C34878D82A}">
                    <a16:rowId xmlns:a16="http://schemas.microsoft.com/office/drawing/2014/main" val="1931022274"/>
                  </a:ext>
                </a:extLst>
              </a:tr>
              <a:tr h="235846">
                <a:tc>
                  <a:txBody>
                    <a:bodyPr/>
                    <a:lstStyle/>
                    <a:p>
                      <a:pPr>
                        <a:lnSpc>
                          <a:spcPct val="85000"/>
                        </a:lnSpc>
                        <a:spcAft>
                          <a:spcPts val="0"/>
                        </a:spcAft>
                      </a:pPr>
                      <a:r>
                        <a:rPr lang="en-GB" sz="1400">
                          <a:effectLst/>
                        </a:rPr>
                        <a:t>Grain cereals and legumes</a:t>
                      </a:r>
                    </a:p>
                  </a:txBody>
                  <a:tcPr marL="56535" marR="56535" marT="0" marB="0" anchor="b">
                    <a:solidFill>
                      <a:schemeClr val="bg1"/>
                    </a:solidFill>
                  </a:tcPr>
                </a:tc>
                <a:tc>
                  <a:txBody>
                    <a:bodyPr/>
                    <a:lstStyle/>
                    <a:p>
                      <a:pPr algn="ctr">
                        <a:lnSpc>
                          <a:spcPct val="85000"/>
                        </a:lnSpc>
                        <a:spcAft>
                          <a:spcPts val="0"/>
                        </a:spcAft>
                      </a:pPr>
                      <a:r>
                        <a:rPr lang="en-GB" sz="1400">
                          <a:effectLst/>
                        </a:rPr>
                        <a:t>124.74</a:t>
                      </a:r>
                    </a:p>
                  </a:txBody>
                  <a:tcPr marL="56535" marR="56535" marT="0" marB="0" anchor="b">
                    <a:solidFill>
                      <a:schemeClr val="bg1"/>
                    </a:solidFill>
                  </a:tcPr>
                </a:tc>
                <a:tc>
                  <a:txBody>
                    <a:bodyPr/>
                    <a:lstStyle/>
                    <a:p>
                      <a:pPr algn="ctr">
                        <a:lnSpc>
                          <a:spcPct val="85000"/>
                        </a:lnSpc>
                        <a:spcAft>
                          <a:spcPts val="0"/>
                        </a:spcAft>
                      </a:pPr>
                      <a:r>
                        <a:rPr lang="en-GB" sz="1400">
                          <a:effectLst/>
                        </a:rPr>
                        <a:t>146.7</a:t>
                      </a:r>
                    </a:p>
                  </a:txBody>
                  <a:tcPr marL="56535" marR="56535" marT="0" marB="0" anchor="b">
                    <a:solidFill>
                      <a:schemeClr val="bg1"/>
                    </a:solidFill>
                  </a:tcPr>
                </a:tc>
                <a:tc>
                  <a:txBody>
                    <a:bodyPr/>
                    <a:lstStyle/>
                    <a:p>
                      <a:pPr algn="ctr">
                        <a:lnSpc>
                          <a:spcPct val="85000"/>
                        </a:lnSpc>
                        <a:spcAft>
                          <a:spcPts val="0"/>
                        </a:spcAft>
                      </a:pPr>
                      <a:r>
                        <a:rPr lang="en-GB" sz="1400">
                          <a:effectLst/>
                        </a:rPr>
                        <a:t>161.2</a:t>
                      </a:r>
                    </a:p>
                  </a:txBody>
                  <a:tcPr marL="56535" marR="56535" marT="0" marB="0" anchor="b">
                    <a:solidFill>
                      <a:schemeClr val="bg1"/>
                    </a:solidFill>
                  </a:tcPr>
                </a:tc>
                <a:extLst>
                  <a:ext uri="{0D108BD9-81ED-4DB2-BD59-A6C34878D82A}">
                    <a16:rowId xmlns:a16="http://schemas.microsoft.com/office/drawing/2014/main" val="3875135738"/>
                  </a:ext>
                </a:extLst>
              </a:tr>
              <a:tr h="235846">
                <a:tc>
                  <a:txBody>
                    <a:bodyPr/>
                    <a:lstStyle/>
                    <a:p>
                      <a:pPr>
                        <a:lnSpc>
                          <a:spcPct val="85000"/>
                        </a:lnSpc>
                        <a:spcAft>
                          <a:spcPts val="0"/>
                        </a:spcAft>
                      </a:pPr>
                      <a:r>
                        <a:rPr lang="en-GB" sz="1400">
                          <a:effectLst/>
                        </a:rPr>
                        <a:t>incl. wheat</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78.4</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88.6</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97.2</a:t>
                      </a:r>
                    </a:p>
                  </a:txBody>
                  <a:tcPr marL="56535" marR="56535" marT="0" marB="0" anchor="b">
                    <a:solidFill>
                      <a:schemeClr val="bg1">
                        <a:alpha val="20000"/>
                      </a:schemeClr>
                    </a:solidFill>
                  </a:tcPr>
                </a:tc>
                <a:extLst>
                  <a:ext uri="{0D108BD9-81ED-4DB2-BD59-A6C34878D82A}">
                    <a16:rowId xmlns:a16="http://schemas.microsoft.com/office/drawing/2014/main" val="3536806642"/>
                  </a:ext>
                </a:extLst>
              </a:tr>
              <a:tr h="235846">
                <a:tc>
                  <a:txBody>
                    <a:bodyPr/>
                    <a:lstStyle/>
                    <a:p>
                      <a:pPr>
                        <a:lnSpc>
                          <a:spcPct val="85000"/>
                        </a:lnSpc>
                        <a:spcAft>
                          <a:spcPts val="0"/>
                        </a:spcAft>
                      </a:pPr>
                      <a:r>
                        <a:rPr lang="en-GB" sz="1400">
                          <a:effectLst/>
                        </a:rPr>
                        <a:t>          maize</a:t>
                      </a:r>
                    </a:p>
                  </a:txBody>
                  <a:tcPr marL="56535" marR="56535" marT="0" marB="0" anchor="b">
                    <a:solidFill>
                      <a:schemeClr val="bg1"/>
                    </a:solidFill>
                  </a:tcPr>
                </a:tc>
                <a:tc>
                  <a:txBody>
                    <a:bodyPr/>
                    <a:lstStyle/>
                    <a:p>
                      <a:pPr algn="ctr">
                        <a:lnSpc>
                          <a:spcPct val="85000"/>
                        </a:lnSpc>
                        <a:spcAft>
                          <a:spcPts val="0"/>
                        </a:spcAft>
                      </a:pPr>
                      <a:r>
                        <a:rPr lang="en-GB" sz="1400">
                          <a:effectLst/>
                        </a:rPr>
                        <a:t>13.53</a:t>
                      </a:r>
                    </a:p>
                  </a:txBody>
                  <a:tcPr marL="56535" marR="56535" marT="0" marB="0" anchor="b">
                    <a:solidFill>
                      <a:schemeClr val="bg1"/>
                    </a:solidFill>
                  </a:tcPr>
                </a:tc>
                <a:tc>
                  <a:txBody>
                    <a:bodyPr/>
                    <a:lstStyle/>
                    <a:p>
                      <a:pPr algn="ctr">
                        <a:lnSpc>
                          <a:spcPct val="85000"/>
                        </a:lnSpc>
                        <a:spcAft>
                          <a:spcPts val="0"/>
                        </a:spcAft>
                      </a:pPr>
                      <a:r>
                        <a:rPr lang="en-GB" sz="1400">
                          <a:effectLst/>
                        </a:rPr>
                        <a:t>24.5</a:t>
                      </a:r>
                    </a:p>
                  </a:txBody>
                  <a:tcPr marL="56535" marR="56535" marT="0" marB="0" anchor="b">
                    <a:solidFill>
                      <a:schemeClr val="bg1"/>
                    </a:solidFill>
                  </a:tcPr>
                </a:tc>
                <a:tc>
                  <a:txBody>
                    <a:bodyPr/>
                    <a:lstStyle/>
                    <a:p>
                      <a:pPr algn="ctr">
                        <a:lnSpc>
                          <a:spcPct val="85000"/>
                        </a:lnSpc>
                        <a:spcAft>
                          <a:spcPts val="0"/>
                        </a:spcAft>
                      </a:pPr>
                      <a:r>
                        <a:rPr lang="en-GB" sz="1400">
                          <a:effectLst/>
                        </a:rPr>
                        <a:t>26</a:t>
                      </a:r>
                    </a:p>
                  </a:txBody>
                  <a:tcPr marL="56535" marR="56535" marT="0" marB="0" anchor="b">
                    <a:solidFill>
                      <a:schemeClr val="bg1"/>
                    </a:solidFill>
                  </a:tcPr>
                </a:tc>
                <a:extLst>
                  <a:ext uri="{0D108BD9-81ED-4DB2-BD59-A6C34878D82A}">
                    <a16:rowId xmlns:a16="http://schemas.microsoft.com/office/drawing/2014/main" val="3361087140"/>
                  </a:ext>
                </a:extLst>
              </a:tr>
              <a:tr h="235846">
                <a:tc>
                  <a:txBody>
                    <a:bodyPr/>
                    <a:lstStyle/>
                    <a:p>
                      <a:pPr>
                        <a:lnSpc>
                          <a:spcPct val="85000"/>
                        </a:lnSpc>
                        <a:spcAft>
                          <a:spcPts val="0"/>
                        </a:spcAft>
                      </a:pPr>
                      <a:r>
                        <a:rPr lang="en-GB" sz="1400">
                          <a:effectLst/>
                        </a:rPr>
                        <a:t>          barley</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19.4</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15.8</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25.1</a:t>
                      </a:r>
                    </a:p>
                  </a:txBody>
                  <a:tcPr marL="56535" marR="56535" marT="0" marB="0" anchor="b">
                    <a:solidFill>
                      <a:schemeClr val="bg1">
                        <a:alpha val="20000"/>
                      </a:schemeClr>
                    </a:solidFill>
                  </a:tcPr>
                </a:tc>
                <a:extLst>
                  <a:ext uri="{0D108BD9-81ED-4DB2-BD59-A6C34878D82A}">
                    <a16:rowId xmlns:a16="http://schemas.microsoft.com/office/drawing/2014/main" val="2573221089"/>
                  </a:ext>
                </a:extLst>
              </a:tr>
              <a:tr h="235846">
                <a:tc>
                  <a:txBody>
                    <a:bodyPr/>
                    <a:lstStyle/>
                    <a:p>
                      <a:pPr>
                        <a:lnSpc>
                          <a:spcPct val="85000"/>
                        </a:lnSpc>
                        <a:spcAft>
                          <a:spcPts val="0"/>
                        </a:spcAft>
                      </a:pPr>
                      <a:r>
                        <a:rPr lang="en-GB" sz="1400">
                          <a:effectLst/>
                        </a:rPr>
                        <a:t>          rye</a:t>
                      </a:r>
                    </a:p>
                  </a:txBody>
                  <a:tcPr marL="56535" marR="56535" marT="0" marB="0" anchor="b">
                    <a:solidFill>
                      <a:schemeClr val="bg1"/>
                    </a:solidFill>
                  </a:tcPr>
                </a:tc>
                <a:tc>
                  <a:txBody>
                    <a:bodyPr/>
                    <a:lstStyle/>
                    <a:p>
                      <a:pPr algn="ctr">
                        <a:lnSpc>
                          <a:spcPct val="85000"/>
                        </a:lnSpc>
                        <a:spcAft>
                          <a:spcPts val="0"/>
                        </a:spcAft>
                      </a:pPr>
                      <a:r>
                        <a:rPr lang="en-GB" sz="1400">
                          <a:effectLst/>
                        </a:rPr>
                        <a:t>2.163</a:t>
                      </a:r>
                    </a:p>
                  </a:txBody>
                  <a:tcPr marL="56535" marR="56535" marT="0" marB="0" anchor="b">
                    <a:solidFill>
                      <a:schemeClr val="bg1"/>
                    </a:solidFill>
                  </a:tcPr>
                </a:tc>
                <a:tc>
                  <a:txBody>
                    <a:bodyPr/>
                    <a:lstStyle/>
                    <a:p>
                      <a:pPr algn="ctr">
                        <a:lnSpc>
                          <a:spcPct val="85000"/>
                        </a:lnSpc>
                        <a:spcAft>
                          <a:spcPts val="0"/>
                        </a:spcAft>
                      </a:pPr>
                      <a:r>
                        <a:rPr lang="en-GB" sz="1400">
                          <a:effectLst/>
                        </a:rPr>
                        <a:t>1.8</a:t>
                      </a:r>
                    </a:p>
                  </a:txBody>
                  <a:tcPr marL="56535" marR="56535" marT="0" marB="0" anchor="b">
                    <a:solidFill>
                      <a:schemeClr val="bg1"/>
                    </a:solidFill>
                  </a:tcPr>
                </a:tc>
                <a:tc>
                  <a:txBody>
                    <a:bodyPr/>
                    <a:lstStyle/>
                    <a:p>
                      <a:pPr algn="ctr">
                        <a:lnSpc>
                          <a:spcPct val="85000"/>
                        </a:lnSpc>
                        <a:spcAft>
                          <a:spcPts val="0"/>
                        </a:spcAft>
                      </a:pPr>
                      <a:r>
                        <a:rPr lang="en-GB" sz="1400">
                          <a:effectLst/>
                        </a:rPr>
                        <a:t>2.9</a:t>
                      </a:r>
                    </a:p>
                  </a:txBody>
                  <a:tcPr marL="56535" marR="56535" marT="0" marB="0" anchor="b">
                    <a:solidFill>
                      <a:schemeClr val="bg1"/>
                    </a:solidFill>
                  </a:tcPr>
                </a:tc>
                <a:extLst>
                  <a:ext uri="{0D108BD9-81ED-4DB2-BD59-A6C34878D82A}">
                    <a16:rowId xmlns:a16="http://schemas.microsoft.com/office/drawing/2014/main" val="226372867"/>
                  </a:ext>
                </a:extLst>
              </a:tr>
              <a:tr h="235846">
                <a:tc>
                  <a:txBody>
                    <a:bodyPr/>
                    <a:lstStyle/>
                    <a:p>
                      <a:pPr>
                        <a:lnSpc>
                          <a:spcPct val="85000"/>
                        </a:lnSpc>
                        <a:spcAft>
                          <a:spcPts val="0"/>
                        </a:spcAft>
                      </a:pPr>
                      <a:r>
                        <a:rPr lang="en-GB" sz="1400">
                          <a:effectLst/>
                        </a:rPr>
                        <a:t>          buckwheat</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1.065</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1.5</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1.8</a:t>
                      </a:r>
                    </a:p>
                  </a:txBody>
                  <a:tcPr marL="56535" marR="56535" marT="0" marB="0" anchor="b">
                    <a:solidFill>
                      <a:schemeClr val="bg1">
                        <a:alpha val="20000"/>
                      </a:schemeClr>
                    </a:solidFill>
                  </a:tcPr>
                </a:tc>
                <a:extLst>
                  <a:ext uri="{0D108BD9-81ED-4DB2-BD59-A6C34878D82A}">
                    <a16:rowId xmlns:a16="http://schemas.microsoft.com/office/drawing/2014/main" val="2896523371"/>
                  </a:ext>
                </a:extLst>
              </a:tr>
              <a:tr h="235846">
                <a:tc>
                  <a:txBody>
                    <a:bodyPr/>
                    <a:lstStyle/>
                    <a:p>
                      <a:pPr>
                        <a:lnSpc>
                          <a:spcPct val="85000"/>
                        </a:lnSpc>
                        <a:spcAft>
                          <a:spcPts val="0"/>
                        </a:spcAft>
                      </a:pPr>
                      <a:r>
                        <a:rPr lang="en-GB" sz="1400">
                          <a:effectLst/>
                        </a:rPr>
                        <a:t>          rice</a:t>
                      </a:r>
                    </a:p>
                  </a:txBody>
                  <a:tcPr marL="56535" marR="56535" marT="0" marB="0" anchor="b">
                    <a:solidFill>
                      <a:schemeClr val="bg1"/>
                    </a:solidFill>
                  </a:tcPr>
                </a:tc>
                <a:tc>
                  <a:txBody>
                    <a:bodyPr/>
                    <a:lstStyle/>
                    <a:p>
                      <a:pPr algn="ctr">
                        <a:lnSpc>
                          <a:spcPct val="85000"/>
                        </a:lnSpc>
                        <a:spcAft>
                          <a:spcPts val="0"/>
                        </a:spcAft>
                      </a:pPr>
                      <a:r>
                        <a:rPr lang="en-GB" sz="1400">
                          <a:effectLst/>
                        </a:rPr>
                        <a:t>1.069</a:t>
                      </a:r>
                    </a:p>
                  </a:txBody>
                  <a:tcPr marL="56535" marR="56535" marT="0" marB="0" anchor="b">
                    <a:solidFill>
                      <a:schemeClr val="bg1"/>
                    </a:solidFill>
                  </a:tcPr>
                </a:tc>
                <a:tc>
                  <a:txBody>
                    <a:bodyPr/>
                    <a:lstStyle/>
                    <a:p>
                      <a:pPr algn="ctr">
                        <a:lnSpc>
                          <a:spcPct val="85000"/>
                        </a:lnSpc>
                        <a:spcAft>
                          <a:spcPts val="0"/>
                        </a:spcAft>
                      </a:pPr>
                      <a:r>
                        <a:rPr lang="en-GB" sz="1400">
                          <a:effectLst/>
                        </a:rPr>
                        <a:t>1.4</a:t>
                      </a:r>
                    </a:p>
                  </a:txBody>
                  <a:tcPr marL="56535" marR="56535" marT="0" marB="0" anchor="b">
                    <a:solidFill>
                      <a:schemeClr val="bg1"/>
                    </a:solidFill>
                  </a:tcPr>
                </a:tc>
                <a:tc>
                  <a:txBody>
                    <a:bodyPr/>
                    <a:lstStyle/>
                    <a:p>
                      <a:pPr algn="ctr">
                        <a:lnSpc>
                          <a:spcPct val="85000"/>
                        </a:lnSpc>
                        <a:spcAft>
                          <a:spcPts val="0"/>
                        </a:spcAft>
                      </a:pPr>
                      <a:r>
                        <a:rPr lang="en-GB" sz="1400">
                          <a:effectLst/>
                        </a:rPr>
                        <a:t>2.1</a:t>
                      </a:r>
                    </a:p>
                  </a:txBody>
                  <a:tcPr marL="56535" marR="56535" marT="0" marB="0" anchor="b">
                    <a:solidFill>
                      <a:schemeClr val="bg1"/>
                    </a:solidFill>
                  </a:tcPr>
                </a:tc>
                <a:extLst>
                  <a:ext uri="{0D108BD9-81ED-4DB2-BD59-A6C34878D82A}">
                    <a16:rowId xmlns:a16="http://schemas.microsoft.com/office/drawing/2014/main" val="3134148548"/>
                  </a:ext>
                </a:extLst>
              </a:tr>
              <a:tr h="235846">
                <a:tc>
                  <a:txBody>
                    <a:bodyPr/>
                    <a:lstStyle/>
                    <a:p>
                      <a:pPr>
                        <a:lnSpc>
                          <a:spcPct val="85000"/>
                        </a:lnSpc>
                        <a:spcAft>
                          <a:spcPts val="0"/>
                        </a:spcAft>
                      </a:pPr>
                      <a:r>
                        <a:rPr lang="en-GB" sz="1400">
                          <a:effectLst/>
                        </a:rPr>
                        <a:t>          other</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10.9</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13.1</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6.1</a:t>
                      </a:r>
                    </a:p>
                  </a:txBody>
                  <a:tcPr marL="56535" marR="56535" marT="0" marB="0" anchor="b">
                    <a:solidFill>
                      <a:schemeClr val="bg1">
                        <a:alpha val="20000"/>
                      </a:schemeClr>
                    </a:solidFill>
                  </a:tcPr>
                </a:tc>
                <a:extLst>
                  <a:ext uri="{0D108BD9-81ED-4DB2-BD59-A6C34878D82A}">
                    <a16:rowId xmlns:a16="http://schemas.microsoft.com/office/drawing/2014/main" val="1965532339"/>
                  </a:ext>
                </a:extLst>
              </a:tr>
              <a:tr h="235846">
                <a:tc>
                  <a:txBody>
                    <a:bodyPr/>
                    <a:lstStyle/>
                    <a:p>
                      <a:pPr>
                        <a:lnSpc>
                          <a:spcPct val="85000"/>
                        </a:lnSpc>
                        <a:spcAft>
                          <a:spcPts val="0"/>
                        </a:spcAft>
                      </a:pPr>
                      <a:r>
                        <a:rPr lang="en-GB" sz="1400">
                          <a:effectLst/>
                        </a:rPr>
                        <a:t>Oilseeds, total</a:t>
                      </a:r>
                    </a:p>
                  </a:txBody>
                  <a:tcPr marL="56535" marR="56535" marT="0" marB="0" anchor="b">
                    <a:solidFill>
                      <a:schemeClr val="bg1"/>
                    </a:solidFill>
                  </a:tcPr>
                </a:tc>
                <a:tc>
                  <a:txBody>
                    <a:bodyPr/>
                    <a:lstStyle/>
                    <a:p>
                      <a:pPr algn="ctr">
                        <a:lnSpc>
                          <a:spcPct val="85000"/>
                        </a:lnSpc>
                        <a:spcAft>
                          <a:spcPts val="0"/>
                        </a:spcAft>
                      </a:pPr>
                      <a:r>
                        <a:rPr lang="en-GB" sz="1400">
                          <a:effectLst/>
                        </a:rPr>
                        <a:t>15.4</a:t>
                      </a:r>
                    </a:p>
                  </a:txBody>
                  <a:tcPr marL="56535" marR="56535" marT="0" marB="0" anchor="b">
                    <a:solidFill>
                      <a:schemeClr val="bg1"/>
                    </a:solidFill>
                  </a:tcPr>
                </a:tc>
                <a:tc>
                  <a:txBody>
                    <a:bodyPr/>
                    <a:lstStyle/>
                    <a:p>
                      <a:pPr algn="ctr">
                        <a:lnSpc>
                          <a:spcPct val="85000"/>
                        </a:lnSpc>
                        <a:spcAft>
                          <a:spcPts val="0"/>
                        </a:spcAft>
                      </a:pPr>
                      <a:r>
                        <a:rPr lang="en-GB" sz="1400">
                          <a:effectLst/>
                        </a:rPr>
                        <a:t>23.8</a:t>
                      </a:r>
                    </a:p>
                  </a:txBody>
                  <a:tcPr marL="56535" marR="56535" marT="0" marB="0" anchor="b">
                    <a:solidFill>
                      <a:schemeClr val="bg1"/>
                    </a:solidFill>
                  </a:tcPr>
                </a:tc>
                <a:tc>
                  <a:txBody>
                    <a:bodyPr/>
                    <a:lstStyle/>
                    <a:p>
                      <a:pPr algn="ctr">
                        <a:lnSpc>
                          <a:spcPct val="85000"/>
                        </a:lnSpc>
                        <a:spcAft>
                          <a:spcPts val="0"/>
                        </a:spcAft>
                      </a:pPr>
                      <a:r>
                        <a:rPr lang="en-GB" sz="1400">
                          <a:effectLst/>
                        </a:rPr>
                        <a:t>26.7</a:t>
                      </a:r>
                    </a:p>
                  </a:txBody>
                  <a:tcPr marL="56535" marR="56535" marT="0" marB="0" anchor="b">
                    <a:solidFill>
                      <a:schemeClr val="bg1"/>
                    </a:solidFill>
                  </a:tcPr>
                </a:tc>
                <a:extLst>
                  <a:ext uri="{0D108BD9-81ED-4DB2-BD59-A6C34878D82A}">
                    <a16:rowId xmlns:a16="http://schemas.microsoft.com/office/drawing/2014/main" val="1643078573"/>
                  </a:ext>
                </a:extLst>
              </a:tr>
              <a:tr h="235846">
                <a:tc>
                  <a:txBody>
                    <a:bodyPr/>
                    <a:lstStyle/>
                    <a:p>
                      <a:pPr>
                        <a:lnSpc>
                          <a:spcPct val="85000"/>
                        </a:lnSpc>
                        <a:spcAft>
                          <a:spcPts val="0"/>
                        </a:spcAft>
                      </a:pPr>
                      <a:r>
                        <a:rPr lang="en-GB" sz="1400">
                          <a:effectLst/>
                        </a:rPr>
                        <a:t> incl.  sunflower</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12.52</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14.1</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15.2</a:t>
                      </a:r>
                    </a:p>
                  </a:txBody>
                  <a:tcPr marL="56535" marR="56535" marT="0" marB="0" anchor="b">
                    <a:solidFill>
                      <a:schemeClr val="bg1">
                        <a:alpha val="20000"/>
                      </a:schemeClr>
                    </a:solidFill>
                  </a:tcPr>
                </a:tc>
                <a:extLst>
                  <a:ext uri="{0D108BD9-81ED-4DB2-BD59-A6C34878D82A}">
                    <a16:rowId xmlns:a16="http://schemas.microsoft.com/office/drawing/2014/main" val="3366551134"/>
                  </a:ext>
                </a:extLst>
              </a:tr>
              <a:tr h="235846">
                <a:tc>
                  <a:txBody>
                    <a:bodyPr/>
                    <a:lstStyle/>
                    <a:p>
                      <a:pPr>
                        <a:lnSpc>
                          <a:spcPct val="85000"/>
                        </a:lnSpc>
                        <a:spcAft>
                          <a:spcPts val="0"/>
                        </a:spcAft>
                      </a:pPr>
                      <a:r>
                        <a:rPr lang="en-GB" sz="1400">
                          <a:effectLst/>
                        </a:rPr>
                        <a:t>          soybean</a:t>
                      </a:r>
                    </a:p>
                  </a:txBody>
                  <a:tcPr marL="56535" marR="56535" marT="0" marB="0" anchor="b">
                    <a:solidFill>
                      <a:schemeClr val="bg1"/>
                    </a:solidFill>
                  </a:tcPr>
                </a:tc>
                <a:tc>
                  <a:txBody>
                    <a:bodyPr/>
                    <a:lstStyle/>
                    <a:p>
                      <a:pPr algn="ctr">
                        <a:lnSpc>
                          <a:spcPct val="85000"/>
                        </a:lnSpc>
                        <a:spcAft>
                          <a:spcPts val="0"/>
                        </a:spcAft>
                      </a:pPr>
                      <a:r>
                        <a:rPr lang="en-GB" sz="1400">
                          <a:effectLst/>
                        </a:rPr>
                        <a:t>3.877</a:t>
                      </a:r>
                    </a:p>
                  </a:txBody>
                  <a:tcPr marL="56535" marR="56535" marT="0" marB="0" anchor="b">
                    <a:solidFill>
                      <a:schemeClr val="bg1"/>
                    </a:solidFill>
                  </a:tcPr>
                </a:tc>
                <a:tc>
                  <a:txBody>
                    <a:bodyPr/>
                    <a:lstStyle/>
                    <a:p>
                      <a:pPr algn="ctr">
                        <a:lnSpc>
                          <a:spcPct val="85000"/>
                        </a:lnSpc>
                        <a:spcAft>
                          <a:spcPts val="0"/>
                        </a:spcAft>
                      </a:pPr>
                      <a:r>
                        <a:rPr lang="en-GB" sz="1400">
                          <a:effectLst/>
                        </a:rPr>
                        <a:t>4.1</a:t>
                      </a:r>
                    </a:p>
                  </a:txBody>
                  <a:tcPr marL="56535" marR="56535" marT="0" marB="0" anchor="b">
                    <a:solidFill>
                      <a:schemeClr val="bg1"/>
                    </a:solidFill>
                  </a:tcPr>
                </a:tc>
                <a:tc>
                  <a:txBody>
                    <a:bodyPr/>
                    <a:lstStyle/>
                    <a:p>
                      <a:pPr algn="ctr">
                        <a:lnSpc>
                          <a:spcPct val="85000"/>
                        </a:lnSpc>
                        <a:spcAft>
                          <a:spcPts val="0"/>
                        </a:spcAft>
                      </a:pPr>
                      <a:r>
                        <a:rPr lang="en-GB" sz="1400">
                          <a:effectLst/>
                        </a:rPr>
                        <a:t>5.8</a:t>
                      </a:r>
                    </a:p>
                  </a:txBody>
                  <a:tcPr marL="56535" marR="56535" marT="0" marB="0" anchor="b">
                    <a:solidFill>
                      <a:schemeClr val="bg1"/>
                    </a:solidFill>
                  </a:tcPr>
                </a:tc>
                <a:extLst>
                  <a:ext uri="{0D108BD9-81ED-4DB2-BD59-A6C34878D82A}">
                    <a16:rowId xmlns:a16="http://schemas.microsoft.com/office/drawing/2014/main" val="150760064"/>
                  </a:ext>
                </a:extLst>
              </a:tr>
              <a:tr h="235846">
                <a:tc>
                  <a:txBody>
                    <a:bodyPr/>
                    <a:lstStyle/>
                    <a:p>
                      <a:pPr>
                        <a:lnSpc>
                          <a:spcPct val="85000"/>
                        </a:lnSpc>
                        <a:spcAft>
                          <a:spcPts val="0"/>
                        </a:spcAft>
                      </a:pPr>
                      <a:r>
                        <a:rPr lang="en-GB" sz="1400">
                          <a:effectLst/>
                        </a:rPr>
                        <a:t>          rapeseed</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1.827</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4.7</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6</a:t>
                      </a:r>
                    </a:p>
                  </a:txBody>
                  <a:tcPr marL="56535" marR="56535" marT="0" marB="0" anchor="b">
                    <a:solidFill>
                      <a:schemeClr val="bg1">
                        <a:alpha val="20000"/>
                      </a:schemeClr>
                    </a:solidFill>
                  </a:tcPr>
                </a:tc>
                <a:extLst>
                  <a:ext uri="{0D108BD9-81ED-4DB2-BD59-A6C34878D82A}">
                    <a16:rowId xmlns:a16="http://schemas.microsoft.com/office/drawing/2014/main" val="2873282105"/>
                  </a:ext>
                </a:extLst>
              </a:tr>
              <a:tr h="235846">
                <a:tc>
                  <a:txBody>
                    <a:bodyPr/>
                    <a:lstStyle/>
                    <a:p>
                      <a:pPr>
                        <a:lnSpc>
                          <a:spcPct val="85000"/>
                        </a:lnSpc>
                        <a:spcAft>
                          <a:spcPts val="0"/>
                        </a:spcAft>
                      </a:pPr>
                      <a:r>
                        <a:rPr lang="en-GB" sz="1400">
                          <a:effectLst/>
                        </a:rPr>
                        <a:t>          other</a:t>
                      </a:r>
                    </a:p>
                  </a:txBody>
                  <a:tcPr marL="56535" marR="56535" marT="0" marB="0" anchor="b">
                    <a:solidFill>
                      <a:schemeClr val="bg1"/>
                    </a:solidFill>
                  </a:tcPr>
                </a:tc>
                <a:tc>
                  <a:txBody>
                    <a:bodyPr/>
                    <a:lstStyle/>
                    <a:p>
                      <a:pPr algn="ctr">
                        <a:lnSpc>
                          <a:spcPct val="85000"/>
                        </a:lnSpc>
                        <a:spcAft>
                          <a:spcPts val="0"/>
                        </a:spcAft>
                      </a:pPr>
                      <a:r>
                        <a:rPr lang="en-GB" sz="1400">
                          <a:effectLst/>
                        </a:rPr>
                        <a:t>0.70</a:t>
                      </a:r>
                    </a:p>
                  </a:txBody>
                  <a:tcPr marL="56535" marR="56535" marT="0" marB="0" anchor="b">
                    <a:solidFill>
                      <a:schemeClr val="bg1"/>
                    </a:solidFill>
                  </a:tcPr>
                </a:tc>
                <a:tc>
                  <a:txBody>
                    <a:bodyPr/>
                    <a:lstStyle/>
                    <a:p>
                      <a:pPr algn="ctr">
                        <a:lnSpc>
                          <a:spcPct val="85000"/>
                        </a:lnSpc>
                        <a:spcAft>
                          <a:spcPts val="0"/>
                        </a:spcAft>
                      </a:pPr>
                      <a:r>
                        <a:rPr lang="en-GB" sz="1400">
                          <a:effectLst/>
                        </a:rPr>
                        <a:t>0.90</a:t>
                      </a:r>
                    </a:p>
                  </a:txBody>
                  <a:tcPr marL="56535" marR="56535" marT="0" marB="0" anchor="b">
                    <a:solidFill>
                      <a:schemeClr val="bg1"/>
                    </a:solidFill>
                  </a:tcPr>
                </a:tc>
                <a:tc>
                  <a:txBody>
                    <a:bodyPr/>
                    <a:lstStyle/>
                    <a:p>
                      <a:pPr algn="ctr">
                        <a:lnSpc>
                          <a:spcPct val="85000"/>
                        </a:lnSpc>
                        <a:spcAft>
                          <a:spcPts val="0"/>
                        </a:spcAft>
                      </a:pPr>
                      <a:r>
                        <a:rPr lang="en-GB" sz="1400">
                          <a:effectLst/>
                        </a:rPr>
                        <a:t>1.50</a:t>
                      </a:r>
                    </a:p>
                  </a:txBody>
                  <a:tcPr marL="56535" marR="56535" marT="0" marB="0" anchor="b">
                    <a:solidFill>
                      <a:schemeClr val="bg1"/>
                    </a:solidFill>
                  </a:tcPr>
                </a:tc>
                <a:extLst>
                  <a:ext uri="{0D108BD9-81ED-4DB2-BD59-A6C34878D82A}">
                    <a16:rowId xmlns:a16="http://schemas.microsoft.com/office/drawing/2014/main" val="3723564148"/>
                  </a:ext>
                </a:extLst>
              </a:tr>
              <a:tr h="235846">
                <a:tc>
                  <a:txBody>
                    <a:bodyPr/>
                    <a:lstStyle/>
                    <a:p>
                      <a:pPr>
                        <a:lnSpc>
                          <a:spcPct val="85000"/>
                        </a:lnSpc>
                        <a:spcAft>
                          <a:spcPts val="0"/>
                        </a:spcAft>
                      </a:pPr>
                      <a:r>
                        <a:rPr lang="en-GB" sz="1400">
                          <a:effectLst/>
                        </a:rPr>
                        <a:t>Sugar beet</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46.41</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66.6</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77.8</a:t>
                      </a:r>
                    </a:p>
                  </a:txBody>
                  <a:tcPr marL="56535" marR="56535" marT="0" marB="0" anchor="b">
                    <a:solidFill>
                      <a:schemeClr val="bg1">
                        <a:alpha val="20000"/>
                      </a:schemeClr>
                    </a:solidFill>
                  </a:tcPr>
                </a:tc>
                <a:extLst>
                  <a:ext uri="{0D108BD9-81ED-4DB2-BD59-A6C34878D82A}">
                    <a16:rowId xmlns:a16="http://schemas.microsoft.com/office/drawing/2014/main" val="3700860063"/>
                  </a:ext>
                </a:extLst>
              </a:tr>
              <a:tr h="235846">
                <a:tc>
                  <a:txBody>
                    <a:bodyPr/>
                    <a:lstStyle/>
                    <a:p>
                      <a:pPr>
                        <a:lnSpc>
                          <a:spcPct val="85000"/>
                        </a:lnSpc>
                        <a:spcAft>
                          <a:spcPts val="0"/>
                        </a:spcAft>
                      </a:pPr>
                      <a:r>
                        <a:rPr lang="en-GB" sz="1400">
                          <a:effectLst/>
                        </a:rPr>
                        <a:t>Potato</a:t>
                      </a:r>
                    </a:p>
                  </a:txBody>
                  <a:tcPr marL="56535" marR="56535" marT="0" marB="0" anchor="b">
                    <a:solidFill>
                      <a:schemeClr val="bg1"/>
                    </a:solidFill>
                  </a:tcPr>
                </a:tc>
                <a:tc>
                  <a:txBody>
                    <a:bodyPr/>
                    <a:lstStyle/>
                    <a:p>
                      <a:pPr algn="ctr">
                        <a:lnSpc>
                          <a:spcPct val="85000"/>
                        </a:lnSpc>
                        <a:spcAft>
                          <a:spcPts val="0"/>
                        </a:spcAft>
                      </a:pPr>
                      <a:r>
                        <a:rPr lang="en-GB" sz="1400">
                          <a:effectLst/>
                        </a:rPr>
                        <a:t>21.64</a:t>
                      </a:r>
                    </a:p>
                  </a:txBody>
                  <a:tcPr marL="56535" marR="56535" marT="0" marB="0" anchor="b">
                    <a:solidFill>
                      <a:schemeClr val="bg1"/>
                    </a:solidFill>
                  </a:tcPr>
                </a:tc>
                <a:tc>
                  <a:txBody>
                    <a:bodyPr/>
                    <a:lstStyle/>
                    <a:p>
                      <a:pPr algn="ctr">
                        <a:lnSpc>
                          <a:spcPct val="85000"/>
                        </a:lnSpc>
                        <a:spcAft>
                          <a:spcPts val="0"/>
                        </a:spcAft>
                      </a:pPr>
                      <a:r>
                        <a:rPr lang="en-GB" sz="1400">
                          <a:effectLst/>
                        </a:rPr>
                        <a:t>38</a:t>
                      </a:r>
                    </a:p>
                  </a:txBody>
                  <a:tcPr marL="56535" marR="56535" marT="0" marB="0" anchor="b">
                    <a:solidFill>
                      <a:schemeClr val="bg1"/>
                    </a:solidFill>
                  </a:tcPr>
                </a:tc>
                <a:tc>
                  <a:txBody>
                    <a:bodyPr/>
                    <a:lstStyle/>
                    <a:p>
                      <a:pPr algn="ctr">
                        <a:lnSpc>
                          <a:spcPct val="85000"/>
                        </a:lnSpc>
                        <a:spcAft>
                          <a:spcPts val="0"/>
                        </a:spcAft>
                      </a:pPr>
                      <a:r>
                        <a:rPr lang="en-GB" sz="1400">
                          <a:effectLst/>
                        </a:rPr>
                        <a:t>40.3</a:t>
                      </a:r>
                    </a:p>
                  </a:txBody>
                  <a:tcPr marL="56535" marR="56535" marT="0" marB="0" anchor="b">
                    <a:solidFill>
                      <a:schemeClr val="bg1"/>
                    </a:solidFill>
                  </a:tcPr>
                </a:tc>
                <a:extLst>
                  <a:ext uri="{0D108BD9-81ED-4DB2-BD59-A6C34878D82A}">
                    <a16:rowId xmlns:a16="http://schemas.microsoft.com/office/drawing/2014/main" val="2330878055"/>
                  </a:ext>
                </a:extLst>
              </a:tr>
              <a:tr h="235846">
                <a:tc>
                  <a:txBody>
                    <a:bodyPr/>
                    <a:lstStyle/>
                    <a:p>
                      <a:pPr>
                        <a:lnSpc>
                          <a:spcPct val="85000"/>
                        </a:lnSpc>
                        <a:spcAft>
                          <a:spcPts val="0"/>
                        </a:spcAft>
                      </a:pPr>
                      <a:r>
                        <a:rPr lang="en-GB" sz="1400">
                          <a:effectLst/>
                        </a:rPr>
                        <a:t>Vegetables, total</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13.67</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17.6</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21</a:t>
                      </a:r>
                    </a:p>
                  </a:txBody>
                  <a:tcPr marL="56535" marR="56535" marT="0" marB="0" anchor="b">
                    <a:solidFill>
                      <a:schemeClr val="bg1">
                        <a:alpha val="20000"/>
                      </a:schemeClr>
                    </a:solidFill>
                  </a:tcPr>
                </a:tc>
                <a:extLst>
                  <a:ext uri="{0D108BD9-81ED-4DB2-BD59-A6C34878D82A}">
                    <a16:rowId xmlns:a16="http://schemas.microsoft.com/office/drawing/2014/main" val="37112012"/>
                  </a:ext>
                </a:extLst>
              </a:tr>
              <a:tr h="235846">
                <a:tc>
                  <a:txBody>
                    <a:bodyPr/>
                    <a:lstStyle/>
                    <a:p>
                      <a:pPr>
                        <a:lnSpc>
                          <a:spcPct val="85000"/>
                        </a:lnSpc>
                        <a:spcAft>
                          <a:spcPts val="0"/>
                        </a:spcAft>
                      </a:pPr>
                      <a:r>
                        <a:rPr lang="en-GB" sz="1400">
                          <a:effectLst/>
                        </a:rPr>
                        <a:t>              incl. outdoor farming</a:t>
                      </a:r>
                    </a:p>
                  </a:txBody>
                  <a:tcPr marL="56535" marR="56535" marT="0" marB="0" anchor="b">
                    <a:solidFill>
                      <a:schemeClr val="bg1"/>
                    </a:solidFill>
                  </a:tcPr>
                </a:tc>
                <a:tc>
                  <a:txBody>
                    <a:bodyPr/>
                    <a:lstStyle/>
                    <a:p>
                      <a:pPr algn="ctr">
                        <a:lnSpc>
                          <a:spcPct val="85000"/>
                        </a:lnSpc>
                        <a:spcAft>
                          <a:spcPts val="0"/>
                        </a:spcAft>
                      </a:pPr>
                      <a:r>
                        <a:rPr lang="en-GB" sz="1400">
                          <a:effectLst/>
                        </a:rPr>
                        <a:t>12.0</a:t>
                      </a:r>
                    </a:p>
                  </a:txBody>
                  <a:tcPr marL="56535" marR="56535" marT="0" marB="0" anchor="b">
                    <a:solidFill>
                      <a:schemeClr val="bg1"/>
                    </a:solidFill>
                  </a:tcPr>
                </a:tc>
                <a:tc>
                  <a:txBody>
                    <a:bodyPr/>
                    <a:lstStyle/>
                    <a:p>
                      <a:pPr algn="ctr">
                        <a:lnSpc>
                          <a:spcPct val="85000"/>
                        </a:lnSpc>
                        <a:spcAft>
                          <a:spcPts val="0"/>
                        </a:spcAft>
                      </a:pPr>
                      <a:r>
                        <a:rPr lang="en-GB" sz="1400">
                          <a:effectLst/>
                        </a:rPr>
                        <a:t>16.1</a:t>
                      </a:r>
                    </a:p>
                  </a:txBody>
                  <a:tcPr marL="56535" marR="56535" marT="0" marB="0" anchor="b">
                    <a:solidFill>
                      <a:schemeClr val="bg1"/>
                    </a:solidFill>
                  </a:tcPr>
                </a:tc>
                <a:tc>
                  <a:txBody>
                    <a:bodyPr/>
                    <a:lstStyle/>
                    <a:p>
                      <a:pPr algn="ctr">
                        <a:lnSpc>
                          <a:spcPct val="85000"/>
                        </a:lnSpc>
                        <a:spcAft>
                          <a:spcPts val="0"/>
                        </a:spcAft>
                      </a:pPr>
                      <a:r>
                        <a:rPr lang="en-GB" sz="1400">
                          <a:effectLst/>
                        </a:rPr>
                        <a:t>17.7</a:t>
                      </a:r>
                    </a:p>
                  </a:txBody>
                  <a:tcPr marL="56535" marR="56535" marT="0" marB="0" anchor="b">
                    <a:solidFill>
                      <a:schemeClr val="bg1"/>
                    </a:solidFill>
                  </a:tcPr>
                </a:tc>
                <a:extLst>
                  <a:ext uri="{0D108BD9-81ED-4DB2-BD59-A6C34878D82A}">
                    <a16:rowId xmlns:a16="http://schemas.microsoft.com/office/drawing/2014/main" val="155369407"/>
                  </a:ext>
                </a:extLst>
              </a:tr>
              <a:tr h="235846">
                <a:tc>
                  <a:txBody>
                    <a:bodyPr/>
                    <a:lstStyle/>
                    <a:p>
                      <a:pPr>
                        <a:lnSpc>
                          <a:spcPct val="85000"/>
                        </a:lnSpc>
                        <a:spcAft>
                          <a:spcPts val="0"/>
                        </a:spcAft>
                      </a:pPr>
                      <a:r>
                        <a:rPr lang="en-GB" sz="1400">
                          <a:effectLst/>
                        </a:rPr>
                        <a:t>                  indoor farming</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1.672</a:t>
                      </a:r>
                    </a:p>
                  </a:txBody>
                  <a:tcPr marL="56535" marR="56535" marT="0" marB="0" anchor="b">
                    <a:solidFill>
                      <a:schemeClr val="bg1">
                        <a:alpha val="20000"/>
                      </a:schemeClr>
                    </a:solidFill>
                  </a:tcPr>
                </a:tc>
                <a:tc>
                  <a:txBody>
                    <a:bodyPr/>
                    <a:lstStyle/>
                    <a:p>
                      <a:pPr algn="ctr">
                        <a:lnSpc>
                          <a:spcPct val="85000"/>
                        </a:lnSpc>
                        <a:spcAft>
                          <a:spcPts val="0"/>
                        </a:spcAft>
                      </a:pPr>
                      <a:r>
                        <a:rPr lang="en-GB" sz="1400">
                          <a:effectLst/>
                        </a:rPr>
                        <a:t>1.5</a:t>
                      </a:r>
                    </a:p>
                  </a:txBody>
                  <a:tcPr marL="56535" marR="56535" marT="0" marB="0" anchor="b">
                    <a:solidFill>
                      <a:schemeClr val="bg1">
                        <a:alpha val="20000"/>
                      </a:schemeClr>
                    </a:solidFill>
                  </a:tcPr>
                </a:tc>
                <a:tc>
                  <a:txBody>
                    <a:bodyPr/>
                    <a:lstStyle/>
                    <a:p>
                      <a:pPr algn="ctr">
                        <a:lnSpc>
                          <a:spcPct val="85000"/>
                        </a:lnSpc>
                        <a:spcAft>
                          <a:spcPts val="0"/>
                        </a:spcAft>
                      </a:pPr>
                      <a:r>
                        <a:rPr lang="en-GB" sz="1400" dirty="0">
                          <a:effectLst/>
                        </a:rPr>
                        <a:t>3.3</a:t>
                      </a:r>
                    </a:p>
                  </a:txBody>
                  <a:tcPr marL="56535" marR="56535" marT="0" marB="0" anchor="b">
                    <a:solidFill>
                      <a:schemeClr val="bg1">
                        <a:alpha val="20000"/>
                      </a:scheme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2870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940069" y="394002"/>
            <a:ext cx="10157859" cy="758825"/>
          </a:xfrm>
        </p:spPr>
        <p:txBody>
          <a:bodyPr anchor="b">
            <a:noAutofit/>
          </a:bodyPr>
          <a:lstStyle/>
          <a:p>
            <a:r>
              <a:rPr lang="en-GB" sz="2200"/>
              <a:t>Average annual accumulation of key nutrients in crop biomass and their removal with main products, mt</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5</a:t>
            </a:fld>
            <a:endParaRPr lang="en-GB" sz="2000" smtClean="0">
              <a:solidFill>
                <a:schemeClr val="bg1"/>
              </a:solidFill>
            </a:endParaRPr>
          </a:p>
        </p:txBody>
      </p:sp>
      <p:graphicFrame>
        <p:nvGraphicFramePr>
          <p:cNvPr id="8" name="Таблица 4">
            <a:extLst>
              <a:ext uri="{FF2B5EF4-FFF2-40B4-BE49-F238E27FC236}">
                <a16:creationId xmlns:a16="http://schemas.microsoft.com/office/drawing/2014/main" id="{128A1ADB-9BDD-459A-85C6-0D1139DA6090}"/>
              </a:ext>
            </a:extLst>
          </p:cNvPr>
          <p:cNvGraphicFramePr>
            <a:graphicFrameLocks noGrp="1"/>
          </p:cNvGraphicFramePr>
          <p:nvPr>
            <p:ph idx="1"/>
            <p:extLst>
              <p:ext uri="{D42A27DB-BD31-4B8C-83A1-F6EECF244321}">
                <p14:modId xmlns:p14="http://schemas.microsoft.com/office/powerpoint/2010/main" val="2980141017"/>
              </p:ext>
            </p:extLst>
          </p:nvPr>
        </p:nvGraphicFramePr>
        <p:xfrm>
          <a:off x="1014067" y="1260796"/>
          <a:ext cx="10170489" cy="4763990"/>
        </p:xfrm>
        <a:graphic>
          <a:graphicData uri="http://schemas.openxmlformats.org/drawingml/2006/table">
            <a:tbl>
              <a:tblPr firstRow="1" bandRow="1">
                <a:tableStyleId>{5C22544A-7EE6-4342-B048-85BDC9FD1C3A}</a:tableStyleId>
              </a:tblPr>
              <a:tblGrid>
                <a:gridCol w="2656305">
                  <a:extLst>
                    <a:ext uri="{9D8B030D-6E8A-4147-A177-3AD203B41FA5}">
                      <a16:colId xmlns:a16="http://schemas.microsoft.com/office/drawing/2014/main" val="1099461499"/>
                    </a:ext>
                  </a:extLst>
                </a:gridCol>
                <a:gridCol w="1404684">
                  <a:extLst>
                    <a:ext uri="{9D8B030D-6E8A-4147-A177-3AD203B41FA5}">
                      <a16:colId xmlns:a16="http://schemas.microsoft.com/office/drawing/2014/main" val="3099174194"/>
                    </a:ext>
                  </a:extLst>
                </a:gridCol>
                <a:gridCol w="2036500">
                  <a:extLst>
                    <a:ext uri="{9D8B030D-6E8A-4147-A177-3AD203B41FA5}">
                      <a16:colId xmlns:a16="http://schemas.microsoft.com/office/drawing/2014/main" val="1708476910"/>
                    </a:ext>
                  </a:extLst>
                </a:gridCol>
                <a:gridCol w="2036500">
                  <a:extLst>
                    <a:ext uri="{9D8B030D-6E8A-4147-A177-3AD203B41FA5}">
                      <a16:colId xmlns:a16="http://schemas.microsoft.com/office/drawing/2014/main" val="2766139967"/>
                    </a:ext>
                  </a:extLst>
                </a:gridCol>
                <a:gridCol w="2036500">
                  <a:extLst>
                    <a:ext uri="{9D8B030D-6E8A-4147-A177-3AD203B41FA5}">
                      <a16:colId xmlns:a16="http://schemas.microsoft.com/office/drawing/2014/main" val="2329396958"/>
                    </a:ext>
                  </a:extLst>
                </a:gridCol>
              </a:tblGrid>
              <a:tr h="495656">
                <a:tc>
                  <a:txBody>
                    <a:bodyPr/>
                    <a:lstStyle/>
                    <a:p>
                      <a:pPr algn="ctr">
                        <a:lnSpc>
                          <a:spcPct val="115000"/>
                        </a:lnSpc>
                        <a:spcAft>
                          <a:spcPts val="1000"/>
                        </a:spcAft>
                      </a:pPr>
                      <a:r>
                        <a:rPr lang="en-GB" sz="1800">
                          <a:solidFill>
                            <a:schemeClr val="tx1"/>
                          </a:solidFill>
                          <a:effectLst/>
                          <a:latin typeface="Calibri" pitchFamily="34" charset="0"/>
                          <a:ea typeface="Calibri" panose="020F0502020204030204" pitchFamily="34" charset="0"/>
                          <a:cs typeface="Calibri" pitchFamily="34" charset="0"/>
                        </a:rPr>
                        <a:t>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1800">
                          <a:solidFill>
                            <a:schemeClr val="tx1"/>
                          </a:solidFill>
                          <a:effectLst/>
                          <a:latin typeface="Calibri" pitchFamily="34" charset="0"/>
                          <a:ea typeface="Calibri" panose="020F0502020204030204" pitchFamily="34" charset="0"/>
                          <a:cs typeface="Calibri" pitchFamily="34" charset="0"/>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1800">
                          <a:solidFill>
                            <a:schemeClr val="tx1"/>
                          </a:solidFill>
                          <a:effectLst/>
                          <a:latin typeface="Calibri" pitchFamily="34" charset="0"/>
                          <a:ea typeface="Calibri" panose="020F0502020204030204" pitchFamily="34" charset="0"/>
                          <a:cs typeface="Calibri" pitchFamily="34" charset="0"/>
                        </a:rPr>
                        <a:t>P</a:t>
                      </a:r>
                      <a:r>
                        <a:rPr lang="en-GB" sz="1800" baseline="-25000">
                          <a:solidFill>
                            <a:schemeClr val="tx1"/>
                          </a:solidFill>
                          <a:effectLst/>
                          <a:latin typeface="Calibri" pitchFamily="34" charset="0"/>
                          <a:ea typeface="Calibri" panose="020F0502020204030204" pitchFamily="34" charset="0"/>
                          <a:cs typeface="Calibri" pitchFamily="34" charset="0"/>
                        </a:rPr>
                        <a:t>2</a:t>
                      </a:r>
                      <a:r>
                        <a:rPr lang="en-GB" sz="1800">
                          <a:solidFill>
                            <a:schemeClr val="tx1"/>
                          </a:solidFill>
                          <a:effectLst/>
                          <a:latin typeface="Calibri" pitchFamily="34" charset="0"/>
                          <a:ea typeface="Calibri" panose="020F0502020204030204" pitchFamily="34" charset="0"/>
                          <a:cs typeface="Calibri" pitchFamily="34" charset="0"/>
                        </a:rPr>
                        <a:t>O</a:t>
                      </a:r>
                      <a:r>
                        <a:rPr lang="en-GB" sz="1800" baseline="-25000">
                          <a:solidFill>
                            <a:schemeClr val="tx1"/>
                          </a:solidFill>
                          <a:effectLst/>
                          <a:latin typeface="Calibri" pitchFamily="34" charset="0"/>
                          <a:ea typeface="Calibri" panose="020F0502020204030204" pitchFamily="34" charset="0"/>
                          <a:cs typeface="Calibri"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1800">
                          <a:solidFill>
                            <a:schemeClr val="tx1"/>
                          </a:solidFill>
                          <a:effectLst/>
                          <a:latin typeface="Calibri" pitchFamily="34" charset="0"/>
                          <a:ea typeface="Calibri" panose="020F0502020204030204" pitchFamily="34" charset="0"/>
                          <a:cs typeface="Calibri" pitchFamily="34" charset="0"/>
                        </a:rPr>
                        <a:t>K</a:t>
                      </a:r>
                      <a:r>
                        <a:rPr lang="en-GB" sz="1800" baseline="-25000">
                          <a:solidFill>
                            <a:schemeClr val="tx1"/>
                          </a:solidFill>
                          <a:effectLst/>
                          <a:latin typeface="Calibri" pitchFamily="34" charset="0"/>
                          <a:ea typeface="Calibri" panose="020F0502020204030204" pitchFamily="34" charset="0"/>
                          <a:cs typeface="Calibri" pitchFamily="34" charset="0"/>
                        </a:rPr>
                        <a:t>2</a:t>
                      </a:r>
                      <a:r>
                        <a:rPr lang="en-GB" sz="1800">
                          <a:solidFill>
                            <a:schemeClr val="tx1"/>
                          </a:solidFill>
                          <a:effectLst/>
                          <a:latin typeface="Calibri" pitchFamily="34" charset="0"/>
                          <a:ea typeface="Calibri" panose="020F0502020204030204" pitchFamily="34" charset="0"/>
                          <a:cs typeface="Calibri" pitchFamily="34"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1800">
                          <a:solidFill>
                            <a:schemeClr val="tx1"/>
                          </a:solidFill>
                          <a:effectLst/>
                          <a:latin typeface="Calibri" pitchFamily="34" charset="0"/>
                          <a:ea typeface="Calibri" panose="020F0502020204030204" pitchFamily="34" charset="0"/>
                          <a:cs typeface="Calibri" pitchFamily="34" charset="0"/>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13352293"/>
                  </a:ext>
                </a:extLst>
              </a:tr>
              <a:tr h="371974">
                <a:tc gridSpan="5">
                  <a:txBody>
                    <a:bodyPr/>
                    <a:lstStyle/>
                    <a:p>
                      <a:pPr algn="ctr">
                        <a:lnSpc>
                          <a:spcPct val="115000"/>
                        </a:lnSpc>
                        <a:spcAft>
                          <a:spcPts val="1000"/>
                        </a:spcAft>
                      </a:pPr>
                      <a:r>
                        <a:rPr lang="en-GB" sz="1800" b="1">
                          <a:solidFill>
                            <a:schemeClr val="tx1"/>
                          </a:solidFill>
                          <a:effectLst/>
                          <a:latin typeface="Calibri" pitchFamily="34" charset="0"/>
                          <a:ea typeface="Calibri" panose="020F0502020204030204" pitchFamily="34" charset="0"/>
                          <a:cs typeface="Calibri" pitchFamily="34" charset="0"/>
                        </a:rPr>
                        <a:t>Average for 2016–2020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l" rtl="0">
                        <a:lnSpc>
                          <a:spcPct val="115000"/>
                        </a:lnSpc>
                        <a:spcAft>
                          <a:spcPts val="1000"/>
                        </a:spcAft>
                      </a:pPr>
                      <a:endParaRPr lang="ru-RU" sz="1600" dirty="0">
                        <a:solidFill>
                          <a:schemeClr val="tx1"/>
                        </a:solidFill>
                        <a:effectLst/>
                        <a:latin typeface="Calibri" pitchFamily="34" charset="0"/>
                        <a:ea typeface="Calibri" panose="020F0502020204030204" pitchFamily="34" charset="0"/>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l" rtl="0">
                        <a:lnSpc>
                          <a:spcPct val="115000"/>
                        </a:lnSpc>
                        <a:spcAft>
                          <a:spcPts val="1000"/>
                        </a:spcAft>
                      </a:pPr>
                      <a:endParaRPr lang="ru-RU" sz="1600" dirty="0">
                        <a:solidFill>
                          <a:schemeClr val="tx1"/>
                        </a:solidFill>
                        <a:effectLst/>
                        <a:latin typeface="Calibri" pitchFamily="34" charset="0"/>
                        <a:ea typeface="Calibri" panose="020F0502020204030204" pitchFamily="34" charset="0"/>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rtl="0">
                        <a:lnSpc>
                          <a:spcPct val="115000"/>
                        </a:lnSpc>
                        <a:spcAft>
                          <a:spcPts val="1000"/>
                        </a:spcAft>
                      </a:pPr>
                      <a:endParaRPr lang="ru-RU" sz="1600" dirty="0">
                        <a:solidFill>
                          <a:schemeClr val="tx1"/>
                        </a:solidFill>
                        <a:effectLst/>
                        <a:latin typeface="Calibri" pitchFamily="34" charset="0"/>
                        <a:ea typeface="Calibri" panose="020F0502020204030204" pitchFamily="34" charset="0"/>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rtl="0">
                        <a:lnSpc>
                          <a:spcPct val="115000"/>
                        </a:lnSpc>
                        <a:spcAft>
                          <a:spcPts val="1000"/>
                        </a:spcAft>
                      </a:pPr>
                      <a:endParaRPr lang="ru-RU" sz="1600" dirty="0">
                        <a:solidFill>
                          <a:schemeClr val="tx1"/>
                        </a:solidFill>
                        <a:effectLst/>
                        <a:latin typeface="Calibri" pitchFamily="34" charset="0"/>
                        <a:ea typeface="Calibri" panose="020F0502020204030204" pitchFamily="34" charset="0"/>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70840">
                <a:tc>
                  <a:txBody>
                    <a:bodyPr/>
                    <a:lstStyle/>
                    <a:p>
                      <a:pPr algn="l">
                        <a:lnSpc>
                          <a:spcPct val="115000"/>
                        </a:lnSpc>
                        <a:spcAft>
                          <a:spcPts val="1000"/>
                        </a:spcAft>
                      </a:pPr>
                      <a:r>
                        <a:rPr lang="en-GB" sz="1800">
                          <a:effectLst/>
                          <a:latin typeface="Calibri" pitchFamily="34" charset="0"/>
                          <a:ea typeface="Calibri" panose="020F0502020204030204" pitchFamily="34" charset="0"/>
                          <a:cs typeface="Calibri" pitchFamily="34" charset="0"/>
                        </a:rPr>
                        <a:t>Accumulation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5.38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5.88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13.08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04908993"/>
                  </a:ext>
                </a:extLst>
              </a:tr>
              <a:tr h="370840">
                <a:tc>
                  <a:txBody>
                    <a:bodyPr/>
                    <a:lstStyle/>
                    <a:p>
                      <a:pPr algn="l">
                        <a:lnSpc>
                          <a:spcPct val="115000"/>
                        </a:lnSpc>
                        <a:spcAft>
                          <a:spcPts val="1000"/>
                        </a:spcAft>
                      </a:pPr>
                      <a:r>
                        <a:rPr lang="en-GB" sz="1800">
                          <a:effectLst/>
                          <a:latin typeface="Calibri" pitchFamily="34" charset="0"/>
                          <a:ea typeface="Calibri" panose="020F0502020204030204" pitchFamily="34" charset="0"/>
                          <a:cs typeface="Calibri" pitchFamily="34" charset="0"/>
                        </a:rPr>
                        <a:t>Removal with main products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3.24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5.55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49360341"/>
                  </a:ext>
                </a:extLst>
              </a:tr>
              <a:tr h="370840">
                <a:tc gridSpan="5">
                  <a:txBody>
                    <a:bodyPr/>
                    <a:lstStyle/>
                    <a:p>
                      <a:pPr algn="ctr">
                        <a:lnSpc>
                          <a:spcPct val="115000"/>
                        </a:lnSpc>
                        <a:spcAft>
                          <a:spcPts val="1000"/>
                        </a:spcAft>
                      </a:pPr>
                      <a:r>
                        <a:rPr lang="en-GB" sz="1800" b="1">
                          <a:effectLst/>
                          <a:latin typeface="Calibri" pitchFamily="34" charset="0"/>
                          <a:ea typeface="Calibri" panose="020F0502020204030204" pitchFamily="34" charset="0"/>
                          <a:cs typeface="Calibri" pitchFamily="34" charset="0"/>
                        </a:rPr>
                        <a:t>Forecast for technological adaptation scenario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19219503"/>
                  </a:ext>
                </a:extLst>
              </a:tr>
              <a:tr h="370840">
                <a:tc>
                  <a:txBody>
                    <a:bodyPr/>
                    <a:lstStyle/>
                    <a:p>
                      <a:pPr algn="l">
                        <a:lnSpc>
                          <a:spcPct val="115000"/>
                        </a:lnSpc>
                        <a:spcAft>
                          <a:spcPts val="1000"/>
                        </a:spcAft>
                      </a:pPr>
                      <a:r>
                        <a:rPr lang="en-GB" sz="1800">
                          <a:effectLst/>
                          <a:latin typeface="Calibri" pitchFamily="34" charset="0"/>
                          <a:ea typeface="Calibri" panose="020F0502020204030204" pitchFamily="34" charset="0"/>
                          <a:cs typeface="Calibri" pitchFamily="34" charset="0"/>
                        </a:rPr>
                        <a:t>Accumulation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5.77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2.25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6.02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14.04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287701"/>
                  </a:ext>
                </a:extLst>
              </a:tr>
              <a:tr h="370840">
                <a:tc>
                  <a:txBody>
                    <a:bodyPr/>
                    <a:lstStyle/>
                    <a:p>
                      <a:pPr algn="l">
                        <a:lnSpc>
                          <a:spcPct val="115000"/>
                        </a:lnSpc>
                        <a:spcAft>
                          <a:spcPts val="1000"/>
                        </a:spcAft>
                      </a:pPr>
                      <a:r>
                        <a:rPr lang="en-GB" sz="1800">
                          <a:effectLst/>
                          <a:latin typeface="Calibri" pitchFamily="34" charset="0"/>
                          <a:ea typeface="Calibri" panose="020F0502020204030204" pitchFamily="34" charset="0"/>
                          <a:cs typeface="Calibri" pitchFamily="34" charset="0"/>
                        </a:rPr>
                        <a:t>Removal with main products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3.91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6.73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83111867"/>
                  </a:ext>
                </a:extLst>
              </a:tr>
              <a:tr h="370840">
                <a:tc gridSpan="5">
                  <a:txBody>
                    <a:bodyPr/>
                    <a:lstStyle/>
                    <a:p>
                      <a:pPr algn="ctr">
                        <a:lnSpc>
                          <a:spcPct val="115000"/>
                        </a:lnSpc>
                        <a:spcAft>
                          <a:spcPts val="1000"/>
                        </a:spcAft>
                      </a:pPr>
                      <a:r>
                        <a:rPr lang="en-GB" sz="1800" b="1">
                          <a:effectLst/>
                          <a:latin typeface="Calibri" pitchFamily="34" charset="0"/>
                          <a:ea typeface="Calibri" panose="020F0502020204030204" pitchFamily="34" charset="0"/>
                          <a:cs typeface="Calibri" pitchFamily="34" charset="0"/>
                        </a:rPr>
                        <a:t>Forecast for technological leap scenario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55482168"/>
                  </a:ext>
                </a:extLst>
              </a:tr>
              <a:tr h="370840">
                <a:tc>
                  <a:txBody>
                    <a:bodyPr/>
                    <a:lstStyle/>
                    <a:p>
                      <a:pPr algn="l">
                        <a:lnSpc>
                          <a:spcPct val="115000"/>
                        </a:lnSpc>
                        <a:spcAft>
                          <a:spcPts val="1000"/>
                        </a:spcAft>
                      </a:pPr>
                      <a:r>
                        <a:rPr lang="en-GB" sz="1800">
                          <a:effectLst/>
                          <a:latin typeface="Calibri" pitchFamily="34" charset="0"/>
                          <a:ea typeface="Calibri" panose="020F0502020204030204" pitchFamily="34" charset="0"/>
                          <a:cs typeface="Calibri" pitchFamily="34" charset="0"/>
                        </a:rPr>
                        <a:t>Accumulation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6.39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2.58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6.71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15.68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1608636"/>
                  </a:ext>
                </a:extLst>
              </a:tr>
              <a:tr h="370840">
                <a:tc>
                  <a:txBody>
                    <a:bodyPr/>
                    <a:lstStyle/>
                    <a:p>
                      <a:pPr algn="l">
                        <a:lnSpc>
                          <a:spcPct val="115000"/>
                        </a:lnSpc>
                        <a:spcAft>
                          <a:spcPts val="1000"/>
                        </a:spcAft>
                      </a:pPr>
                      <a:r>
                        <a:rPr lang="en-GB" sz="1800">
                          <a:effectLst/>
                          <a:latin typeface="Calibri" pitchFamily="34" charset="0"/>
                          <a:ea typeface="Calibri" panose="020F0502020204030204" pitchFamily="34" charset="0"/>
                          <a:cs typeface="Calibri" pitchFamily="34" charset="0"/>
                        </a:rPr>
                        <a:t>Removal with main products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4.36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b="1">
                          <a:effectLst/>
                          <a:latin typeface="Calibri" pitchFamily="34" charset="0"/>
                          <a:ea typeface="Calibri" panose="020F0502020204030204" pitchFamily="34" charset="0"/>
                          <a:cs typeface="Calibri" pitchFamily="34" charset="0"/>
                        </a:rPr>
                        <a:t>1.64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b="1" dirty="0">
                          <a:effectLst/>
                          <a:latin typeface="Calibri" pitchFamily="34" charset="0"/>
                          <a:ea typeface="Calibri" panose="020F0502020204030204" pitchFamily="34" charset="0"/>
                          <a:cs typeface="Calibri" pitchFamily="34" charset="0"/>
                        </a:rPr>
                        <a:t>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078773"/>
                  </a:ext>
                </a:extLst>
              </a:tr>
            </a:tbl>
          </a:graphicData>
        </a:graphic>
      </p:graphicFrame>
    </p:spTree>
    <p:extLst>
      <p:ext uri="{BB962C8B-B14F-4D97-AF65-F5344CB8AC3E}">
        <p14:creationId xmlns:p14="http://schemas.microsoft.com/office/powerpoint/2010/main" val="206641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47725" y="365125"/>
            <a:ext cx="10020300" cy="758825"/>
          </a:xfrm>
        </p:spPr>
        <p:txBody>
          <a:bodyPr anchor="b">
            <a:noAutofit/>
          </a:bodyPr>
          <a:lstStyle/>
          <a:p>
            <a:r>
              <a:rPr lang="en-GB"/>
              <a:t>Russian grain exports and attributable nutrient removal in the 2020/2021 crop year</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6</a:t>
            </a:fld>
            <a:endParaRPr lang="en-GB" sz="2000" smtClean="0">
              <a:solidFill>
                <a:schemeClr val="bg1"/>
              </a:solidFill>
            </a:endParaRPr>
          </a:p>
        </p:txBody>
      </p:sp>
      <p:graphicFrame>
        <p:nvGraphicFramePr>
          <p:cNvPr id="6" name="Таблица 4">
            <a:extLst>
              <a:ext uri="{FF2B5EF4-FFF2-40B4-BE49-F238E27FC236}">
                <a16:creationId xmlns:a16="http://schemas.microsoft.com/office/drawing/2014/main" id="{C0D0E085-6CA1-4261-9D7A-19CE80B2FDB3}"/>
              </a:ext>
            </a:extLst>
          </p:cNvPr>
          <p:cNvGraphicFramePr>
            <a:graphicFrameLocks noGrp="1"/>
          </p:cNvGraphicFramePr>
          <p:nvPr>
            <p:ph idx="1"/>
            <p:extLst>
              <p:ext uri="{D42A27DB-BD31-4B8C-83A1-F6EECF244321}">
                <p14:modId xmlns:p14="http://schemas.microsoft.com/office/powerpoint/2010/main" val="981872700"/>
              </p:ext>
            </p:extLst>
          </p:nvPr>
        </p:nvGraphicFramePr>
        <p:xfrm>
          <a:off x="956020" y="1494538"/>
          <a:ext cx="10144880" cy="3863212"/>
        </p:xfrm>
        <a:graphic>
          <a:graphicData uri="http://schemas.openxmlformats.org/drawingml/2006/table">
            <a:tbl>
              <a:tblPr firstRow="1" bandRow="1">
                <a:effectLst/>
                <a:tableStyleId>{5C22544A-7EE6-4342-B048-85BDC9FD1C3A}</a:tableStyleId>
              </a:tblPr>
              <a:tblGrid>
                <a:gridCol w="2326759">
                  <a:extLst>
                    <a:ext uri="{9D8B030D-6E8A-4147-A177-3AD203B41FA5}">
                      <a16:colId xmlns:a16="http://schemas.microsoft.com/office/drawing/2014/main" val="2976691220"/>
                    </a:ext>
                  </a:extLst>
                </a:gridCol>
                <a:gridCol w="1299309">
                  <a:extLst>
                    <a:ext uri="{9D8B030D-6E8A-4147-A177-3AD203B41FA5}">
                      <a16:colId xmlns:a16="http://schemas.microsoft.com/office/drawing/2014/main" val="555827391"/>
                    </a:ext>
                  </a:extLst>
                </a:gridCol>
                <a:gridCol w="1505517">
                  <a:extLst>
                    <a:ext uri="{9D8B030D-6E8A-4147-A177-3AD203B41FA5}">
                      <a16:colId xmlns:a16="http://schemas.microsoft.com/office/drawing/2014/main" val="3696683852"/>
                    </a:ext>
                  </a:extLst>
                </a:gridCol>
                <a:gridCol w="1191731">
                  <a:extLst>
                    <a:ext uri="{9D8B030D-6E8A-4147-A177-3AD203B41FA5}">
                      <a16:colId xmlns:a16="http://schemas.microsoft.com/office/drawing/2014/main" val="4110438379"/>
                    </a:ext>
                  </a:extLst>
                </a:gridCol>
                <a:gridCol w="1649575">
                  <a:extLst>
                    <a:ext uri="{9D8B030D-6E8A-4147-A177-3AD203B41FA5}">
                      <a16:colId xmlns:a16="http://schemas.microsoft.com/office/drawing/2014/main" val="538214452"/>
                    </a:ext>
                  </a:extLst>
                </a:gridCol>
                <a:gridCol w="2171989">
                  <a:extLst>
                    <a:ext uri="{9D8B030D-6E8A-4147-A177-3AD203B41FA5}">
                      <a16:colId xmlns:a16="http://schemas.microsoft.com/office/drawing/2014/main" val="1418124896"/>
                    </a:ext>
                  </a:extLst>
                </a:gridCol>
              </a:tblGrid>
              <a:tr h="648855">
                <a:tc rowSpan="2">
                  <a:txBody>
                    <a:bodyPr/>
                    <a:lstStyle/>
                    <a:p>
                      <a:pPr algn="ctr"/>
                      <a:r>
                        <a:rPr lang="en-GB" sz="2400">
                          <a:solidFill>
                            <a:schemeClr val="tx1"/>
                          </a:solidFill>
                          <a:latin typeface="Calibri" pitchFamily="34" charset="0"/>
                          <a:cs typeface="Calibri" pitchFamily="34" charset="0"/>
                        </a:rPr>
                        <a:t>Crops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r>
                        <a:rPr lang="en-GB" sz="2400">
                          <a:solidFill>
                            <a:schemeClr val="tx1"/>
                          </a:solidFill>
                          <a:latin typeface="Calibri" pitchFamily="34" charset="0"/>
                          <a:cs typeface="Calibri" pitchFamily="34" charset="0"/>
                        </a:rPr>
                        <a:t>Exports, 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GB" sz="2800" b="1" i="0" u="none" strike="noStrike">
                          <a:solidFill>
                            <a:srgbClr val="000000"/>
                          </a:solidFill>
                          <a:effectLst/>
                          <a:latin typeface="Calibri" pitchFamily="34" charset="0"/>
                          <a:cs typeface="Calibri"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2800" b="1" i="0" u="none" strike="noStrike">
                          <a:solidFill>
                            <a:srgbClr val="000000"/>
                          </a:solidFill>
                          <a:effectLst/>
                          <a:latin typeface="Calibri" pitchFamily="34" charset="0"/>
                          <a:cs typeface="Calibri" pitchFamily="34" charset="0"/>
                        </a:rPr>
                        <a:t>P</a:t>
                      </a:r>
                      <a:r>
                        <a:rPr lang="en-GB" sz="2800" b="1" i="0" u="none" strike="noStrike" baseline="-25000">
                          <a:solidFill>
                            <a:srgbClr val="000000"/>
                          </a:solidFill>
                          <a:effectLst/>
                          <a:latin typeface="Calibri" pitchFamily="34" charset="0"/>
                          <a:cs typeface="Calibri" pitchFamily="34" charset="0"/>
                        </a:rPr>
                        <a:t>2</a:t>
                      </a:r>
                      <a:r>
                        <a:rPr lang="en-GB" sz="2800" b="1" i="0" u="none" strike="noStrike">
                          <a:solidFill>
                            <a:srgbClr val="000000"/>
                          </a:solidFill>
                          <a:effectLst/>
                          <a:latin typeface="Calibri" pitchFamily="34" charset="0"/>
                          <a:cs typeface="Calibri" pitchFamily="34" charset="0"/>
                        </a:rPr>
                        <a:t>O</a:t>
                      </a:r>
                      <a:r>
                        <a:rPr lang="en-GB" sz="2800" b="1" i="0" u="none" strike="noStrike" baseline="-25000">
                          <a:solidFill>
                            <a:srgbClr val="000000"/>
                          </a:solidFill>
                          <a:effectLst/>
                          <a:latin typeface="Calibri" pitchFamily="34" charset="0"/>
                          <a:cs typeface="Calibri"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GB" sz="2800" b="1" i="0" u="none" strike="noStrike">
                          <a:solidFill>
                            <a:srgbClr val="000000"/>
                          </a:solidFill>
                          <a:effectLst/>
                          <a:latin typeface="Calibri" pitchFamily="34" charset="0"/>
                          <a:cs typeface="Calibri" pitchFamily="34" charset="0"/>
                        </a:rPr>
                        <a:t>K</a:t>
                      </a:r>
                      <a:r>
                        <a:rPr lang="en-GB" sz="2800" b="1" i="0" u="none" strike="noStrike" baseline="-25000">
                          <a:solidFill>
                            <a:srgbClr val="000000"/>
                          </a:solidFill>
                          <a:effectLst/>
                          <a:latin typeface="Calibri" pitchFamily="34" charset="0"/>
                          <a:cs typeface="Calibri" pitchFamily="34" charset="0"/>
                        </a:rPr>
                        <a:t>2</a:t>
                      </a:r>
                      <a:r>
                        <a:rPr lang="en-GB" sz="2800" b="1" i="0" u="none" strike="noStrike">
                          <a:solidFill>
                            <a:srgbClr val="000000"/>
                          </a:solidFill>
                          <a:effectLst/>
                          <a:latin typeface="Calibri" pitchFamily="34" charset="0"/>
                          <a:cs typeface="Calibri"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GB" sz="2800" b="1" i="0" u="none" strike="noStrike">
                          <a:solidFill>
                            <a:srgbClr val="000000"/>
                          </a:solidFill>
                          <a:effectLst/>
                          <a:latin typeface="Calibri" pitchFamily="34" charset="0"/>
                          <a:cs typeface="Calibri"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704558"/>
                  </a:ext>
                </a:extLst>
              </a:tr>
              <a:tr h="410032">
                <a:tc vMerge="1">
                  <a:txBody>
                    <a:bodyPr/>
                    <a:lstStyle/>
                    <a:p>
                      <a:endParaRPr lang="ru-RU"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rtl="0" fontAlgn="b"/>
                      <a:endParaRPr lang="ru-RU"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ctr" fontAlgn="b"/>
                      <a:r>
                        <a:rPr lang="en-GB" sz="1800" b="1" i="0" u="none" strike="noStrike">
                          <a:solidFill>
                            <a:srgbClr val="000000"/>
                          </a:solidFill>
                          <a:effectLst/>
                          <a:latin typeface="Calibri" pitchFamily="34" charset="0"/>
                          <a:cs typeface="Calibri" pitchFamily="34" charset="0"/>
                        </a:rPr>
                        <a:t>kt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l" rtl="0" fontAlgn="b"/>
                      <a:endParaRPr lang="ru-RU"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l" rtl="0" fontAlgn="b"/>
                      <a:endParaRPr lang="ru-RU"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l" rtl="0" fontAlgn="b"/>
                      <a:endParaRPr lang="ru-RU"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9620996"/>
                  </a:ext>
                </a:extLst>
              </a:tr>
              <a:tr h="660455">
                <a:tc>
                  <a:txBody>
                    <a:bodyPr/>
                    <a:lstStyle/>
                    <a:p>
                      <a:r>
                        <a:rPr lang="en-GB" sz="2400">
                          <a:latin typeface="Calibri" pitchFamily="34" charset="0"/>
                          <a:cs typeface="Calibri" pitchFamily="34" charset="0"/>
                        </a:rPr>
                        <a:t>Total grain cereals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2800" b="0" i="0" u="none" strike="noStrike">
                          <a:solidFill>
                            <a:srgbClr val="000000"/>
                          </a:solidFill>
                          <a:effectLst/>
                          <a:latin typeface="Calibri" pitchFamily="34" charset="0"/>
                          <a:cs typeface="Calibri" pitchFamily="34" charset="0"/>
                        </a:rPr>
                        <a:t>949.2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GB" sz="2800" b="0" i="0" u="none" strike="noStrike">
                          <a:solidFill>
                            <a:srgbClr val="000000"/>
                          </a:solidFill>
                          <a:effectLst/>
                          <a:latin typeface="Calibri" pitchFamily="34" charset="0"/>
                          <a:cs typeface="Calibri" pitchFamily="34" charset="0"/>
                        </a:rPr>
                        <a:t>315.4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245.3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1,509.9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447275775"/>
                  </a:ext>
                </a:extLst>
              </a:tr>
              <a:tr h="660455">
                <a:tc>
                  <a:txBody>
                    <a:bodyPr/>
                    <a:lstStyle/>
                    <a:p>
                      <a:r>
                        <a:rPr lang="en-GB" sz="2400">
                          <a:latin typeface="Calibri" pitchFamily="34" charset="0"/>
                          <a:cs typeface="Calibri" pitchFamily="34" charset="0"/>
                        </a:rPr>
                        <a:t>Wheat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2800" b="0" i="0" u="none" strike="noStrike">
                          <a:solidFill>
                            <a:srgbClr val="000000"/>
                          </a:solidFill>
                          <a:effectLst/>
                          <a:latin typeface="Calibri" pitchFamily="34" charset="0"/>
                          <a:cs typeface="Calibri" pitchFamily="34" charset="0"/>
                        </a:rPr>
                        <a:t>782.1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GB" sz="2800" b="0" i="0" u="none" strike="noStrike">
                          <a:solidFill>
                            <a:srgbClr val="000000"/>
                          </a:solidFill>
                          <a:effectLst/>
                          <a:latin typeface="Calibri" pitchFamily="34" charset="0"/>
                          <a:cs typeface="Calibri" pitchFamily="34" charset="0"/>
                        </a:rPr>
                        <a:t>252.8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197.5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1,232.4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569540182"/>
                  </a:ext>
                </a:extLst>
              </a:tr>
              <a:tr h="660455">
                <a:tc>
                  <a:txBody>
                    <a:bodyPr/>
                    <a:lstStyle/>
                    <a:p>
                      <a:r>
                        <a:rPr lang="en-GB" sz="2400">
                          <a:latin typeface="Calibri" pitchFamily="34" charset="0"/>
                          <a:cs typeface="Calibri" pitchFamily="34" charset="0"/>
                        </a:rPr>
                        <a:t>Barley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115.0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GB" sz="2800" b="0" i="0" u="none" strike="noStrike">
                          <a:solidFill>
                            <a:srgbClr val="000000"/>
                          </a:solidFill>
                          <a:effectLst/>
                          <a:latin typeface="Calibri" pitchFamily="34" charset="0"/>
                          <a:cs typeface="Calibri" pitchFamily="34" charset="0"/>
                        </a:rPr>
                        <a:t>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192.7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73078280"/>
                  </a:ext>
                </a:extLst>
              </a:tr>
              <a:tr h="660455">
                <a:tc>
                  <a:txBody>
                    <a:bodyPr/>
                    <a:lstStyle/>
                    <a:p>
                      <a:r>
                        <a:rPr lang="en-GB" sz="2400">
                          <a:latin typeface="Calibri" pitchFamily="34" charset="0"/>
                          <a:cs typeface="Calibri" pitchFamily="34" charset="0"/>
                        </a:rPr>
                        <a:t>Maize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GB" sz="2800" b="0" i="0" u="none" strike="noStrike">
                          <a:solidFill>
                            <a:srgbClr val="000000"/>
                          </a:solidFill>
                          <a:effectLst/>
                          <a:latin typeface="Calibri" pitchFamily="34" charset="0"/>
                          <a:cs typeface="Calibri" pitchFamily="34" charset="0"/>
                        </a:rPr>
                        <a:t>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a:solidFill>
                            <a:srgbClr val="000000"/>
                          </a:solidFill>
                          <a:effectLst/>
                          <a:latin typeface="Calibri" pitchFamily="34" charset="0"/>
                          <a:cs typeface="Calibri" pitchFamily="34" charset="0"/>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800" b="0" i="0" u="none" strike="noStrike" dirty="0">
                          <a:solidFill>
                            <a:srgbClr val="000000"/>
                          </a:solidFill>
                          <a:effectLst/>
                          <a:latin typeface="Calibri" pitchFamily="34" charset="0"/>
                          <a:cs typeface="Calibri" pitchFamily="34" charset="0"/>
                        </a:rPr>
                        <a:t>84.8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40108979"/>
                  </a:ext>
                </a:extLst>
              </a:tr>
            </a:tbl>
          </a:graphicData>
        </a:graphic>
      </p:graphicFrame>
    </p:spTree>
    <p:extLst>
      <p:ext uri="{BB962C8B-B14F-4D97-AF65-F5344CB8AC3E}">
        <p14:creationId xmlns:p14="http://schemas.microsoft.com/office/powerpoint/2010/main" val="165174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28475" y="384376"/>
            <a:ext cx="8844915" cy="758825"/>
          </a:xfrm>
        </p:spPr>
        <p:txBody>
          <a:bodyPr anchor="b">
            <a:noAutofit/>
          </a:bodyPr>
          <a:lstStyle/>
          <a:p>
            <a:r>
              <a:rPr lang="en-GB"/>
              <a:t>Mineral fertilizer production globally and in Russia, mt nutrient</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7</a:t>
            </a:fld>
            <a:endParaRPr lang="en-GB" sz="2000" smtClean="0">
              <a:solidFill>
                <a:schemeClr val="bg1"/>
              </a:solidFill>
            </a:endParaRPr>
          </a:p>
        </p:txBody>
      </p:sp>
      <p:graphicFrame>
        <p:nvGraphicFramePr>
          <p:cNvPr id="5" name="Объект 3">
            <a:extLst>
              <a:ext uri="{FF2B5EF4-FFF2-40B4-BE49-F238E27FC236}">
                <a16:creationId xmlns:a16="http://schemas.microsoft.com/office/drawing/2014/main" id="{F75E5EA4-4153-4F54-B338-833294FA9AFD}"/>
              </a:ext>
            </a:extLst>
          </p:cNvPr>
          <p:cNvGraphicFramePr>
            <a:graphicFrameLocks noGrp="1"/>
          </p:cNvGraphicFramePr>
          <p:nvPr>
            <p:ph idx="1"/>
            <p:extLst>
              <p:ext uri="{D42A27DB-BD31-4B8C-83A1-F6EECF244321}">
                <p14:modId xmlns:p14="http://schemas.microsoft.com/office/powerpoint/2010/main" val="141728730"/>
              </p:ext>
            </p:extLst>
          </p:nvPr>
        </p:nvGraphicFramePr>
        <p:xfrm>
          <a:off x="971506" y="1493408"/>
          <a:ext cx="9853867" cy="4269179"/>
        </p:xfrm>
        <a:graphic>
          <a:graphicData uri="http://schemas.openxmlformats.org/drawingml/2006/table">
            <a:tbl>
              <a:tblPr firstRow="1" firstCol="1" bandRow="1">
                <a:effectLst/>
                <a:tableStyleId>{5C22544A-7EE6-4342-B048-85BDC9FD1C3A}</a:tableStyleId>
              </a:tblPr>
              <a:tblGrid>
                <a:gridCol w="2022836">
                  <a:extLst>
                    <a:ext uri="{9D8B030D-6E8A-4147-A177-3AD203B41FA5}">
                      <a16:colId xmlns:a16="http://schemas.microsoft.com/office/drawing/2014/main" val="837225060"/>
                    </a:ext>
                  </a:extLst>
                </a:gridCol>
                <a:gridCol w="1602214">
                  <a:extLst>
                    <a:ext uri="{9D8B030D-6E8A-4147-A177-3AD203B41FA5}">
                      <a16:colId xmlns:a16="http://schemas.microsoft.com/office/drawing/2014/main" val="2164312906"/>
                    </a:ext>
                  </a:extLst>
                </a:gridCol>
                <a:gridCol w="2075551">
                  <a:extLst>
                    <a:ext uri="{9D8B030D-6E8A-4147-A177-3AD203B41FA5}">
                      <a16:colId xmlns:a16="http://schemas.microsoft.com/office/drawing/2014/main" val="2081285809"/>
                    </a:ext>
                  </a:extLst>
                </a:gridCol>
                <a:gridCol w="2076633">
                  <a:extLst>
                    <a:ext uri="{9D8B030D-6E8A-4147-A177-3AD203B41FA5}">
                      <a16:colId xmlns:a16="http://schemas.microsoft.com/office/drawing/2014/main" val="1635178273"/>
                    </a:ext>
                  </a:extLst>
                </a:gridCol>
                <a:gridCol w="2076633">
                  <a:extLst>
                    <a:ext uri="{9D8B030D-6E8A-4147-A177-3AD203B41FA5}">
                      <a16:colId xmlns:a16="http://schemas.microsoft.com/office/drawing/2014/main" val="2867725100"/>
                    </a:ext>
                  </a:extLst>
                </a:gridCol>
              </a:tblGrid>
              <a:tr h="461327">
                <a:tc rowSpan="2">
                  <a:txBody>
                    <a:bodyPr/>
                    <a:lstStyle/>
                    <a:p>
                      <a:pPr algn="l">
                        <a:lnSpc>
                          <a:spcPct val="115000"/>
                        </a:lnSpc>
                        <a:spcAft>
                          <a:spcPts val="1000"/>
                        </a:spcAft>
                      </a:pPr>
                      <a:r>
                        <a:rPr lang="en-GB" sz="2400">
                          <a:solidFill>
                            <a:schemeClr val="tx1"/>
                          </a:solidFill>
                          <a:effectLst/>
                          <a:latin typeface="+mn-lt"/>
                          <a:cs typeface="Times New Roman" panose="02020603050405020304" pitchFamily="18" charset="0"/>
                        </a:rPr>
                        <a:t>Fertilizer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lnSpc>
                          <a:spcPct val="115000"/>
                        </a:lnSpc>
                        <a:spcAft>
                          <a:spcPts val="1000"/>
                        </a:spcAft>
                      </a:pPr>
                      <a:r>
                        <a:rPr lang="en-GB" sz="2000">
                          <a:solidFill>
                            <a:schemeClr val="tx1"/>
                          </a:solidFill>
                          <a:effectLst/>
                          <a:latin typeface="+mn-lt"/>
                          <a:cs typeface="Times New Roman" panose="02020603050405020304" pitchFamily="18" charset="0"/>
                        </a:rPr>
                        <a:t>2018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ru-RU"/>
                    </a:p>
                  </a:txBody>
                  <a:tcPr/>
                </a:tc>
                <a:tc gridSpan="2">
                  <a:txBody>
                    <a:bodyPr/>
                    <a:lstStyle/>
                    <a:p>
                      <a:pPr algn="ctr">
                        <a:lnSpc>
                          <a:spcPct val="115000"/>
                        </a:lnSpc>
                        <a:spcAft>
                          <a:spcPts val="1000"/>
                        </a:spcAft>
                      </a:pPr>
                      <a:r>
                        <a:rPr lang="en-GB" sz="2000">
                          <a:solidFill>
                            <a:schemeClr val="tx1"/>
                          </a:solidFill>
                          <a:effectLst/>
                          <a:latin typeface="+mn-lt"/>
                          <a:cs typeface="Times New Roman" panose="02020603050405020304" pitchFamily="18" charset="0"/>
                        </a:rPr>
                        <a:t>2019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ru-RU"/>
                    </a:p>
                  </a:txBody>
                  <a:tcPr/>
                </a:tc>
                <a:extLst>
                  <a:ext uri="{0D108BD9-81ED-4DB2-BD59-A6C34878D82A}">
                    <a16:rowId xmlns:a16="http://schemas.microsoft.com/office/drawing/2014/main" val="1419711811"/>
                  </a:ext>
                </a:extLst>
              </a:tr>
              <a:tr h="708452">
                <a:tc vMerge="1">
                  <a:txBody>
                    <a:bodyPr/>
                    <a:lstStyle/>
                    <a:p>
                      <a:endParaRPr lang="ru-RU"/>
                    </a:p>
                  </a:txBody>
                  <a:tcPr/>
                </a:tc>
                <a:tc>
                  <a:txBody>
                    <a:bodyPr/>
                    <a:lstStyle/>
                    <a:p>
                      <a:pPr algn="ctr">
                        <a:lnSpc>
                          <a:spcPct val="115000"/>
                        </a:lnSpc>
                        <a:spcAft>
                          <a:spcPts val="1000"/>
                        </a:spcAft>
                      </a:pPr>
                      <a:r>
                        <a:rPr lang="en-GB" sz="2400" b="1">
                          <a:solidFill>
                            <a:schemeClr val="tx1"/>
                          </a:solidFill>
                          <a:effectLst/>
                          <a:latin typeface="+mn-lt"/>
                          <a:cs typeface="Times New Roman" panose="02020603050405020304" pitchFamily="18" charset="0"/>
                        </a:rPr>
                        <a:t>World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b="1">
                          <a:solidFill>
                            <a:schemeClr val="tx1"/>
                          </a:solidFill>
                          <a:effectLst/>
                          <a:latin typeface="+mn-lt"/>
                          <a:cs typeface="Times New Roman" panose="02020603050405020304" pitchFamily="18" charset="0"/>
                        </a:rPr>
                        <a:t>Russia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b="1">
                          <a:solidFill>
                            <a:schemeClr val="tx1"/>
                          </a:solidFill>
                          <a:effectLst/>
                          <a:latin typeface="+mn-lt"/>
                          <a:cs typeface="Times New Roman" panose="02020603050405020304" pitchFamily="18" charset="0"/>
                        </a:rPr>
                        <a:t>World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400" b="1">
                          <a:solidFill>
                            <a:schemeClr val="tx1"/>
                          </a:solidFill>
                          <a:effectLst/>
                          <a:latin typeface="+mn-lt"/>
                          <a:cs typeface="Times New Roman" panose="02020603050405020304" pitchFamily="18" charset="0"/>
                        </a:rPr>
                        <a:t>Russia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770080"/>
                  </a:ext>
                </a:extLst>
              </a:tr>
              <a:tr h="708452">
                <a:tc>
                  <a:txBody>
                    <a:bodyPr/>
                    <a:lstStyle/>
                    <a:p>
                      <a:pPr algn="l">
                        <a:lnSpc>
                          <a:spcPct val="115000"/>
                        </a:lnSpc>
                        <a:spcAft>
                          <a:spcPts val="1000"/>
                        </a:spcAft>
                      </a:pPr>
                      <a:r>
                        <a:rPr lang="en-GB" sz="2400">
                          <a:solidFill>
                            <a:schemeClr val="tx1"/>
                          </a:solidFill>
                          <a:effectLst/>
                          <a:latin typeface="+mn-lt"/>
                          <a:cs typeface="Times New Roman" panose="02020603050405020304" pitchFamily="18" charset="0"/>
                        </a:rPr>
                        <a:t>Nitrogen-based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169.3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10.4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171.3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10.9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54176400"/>
                  </a:ext>
                </a:extLst>
              </a:tr>
              <a:tr h="708452">
                <a:tc>
                  <a:txBody>
                    <a:bodyPr/>
                    <a:lstStyle/>
                    <a:p>
                      <a:pPr algn="l">
                        <a:lnSpc>
                          <a:spcPct val="115000"/>
                        </a:lnSpc>
                        <a:spcAft>
                          <a:spcPts val="1000"/>
                        </a:spcAft>
                      </a:pPr>
                      <a:r>
                        <a:rPr lang="en-GB" sz="2400">
                          <a:solidFill>
                            <a:schemeClr val="tx1"/>
                          </a:solidFill>
                          <a:effectLst/>
                          <a:latin typeface="+mn-lt"/>
                          <a:cs typeface="Times New Roman" panose="02020603050405020304" pitchFamily="18" charset="0"/>
                        </a:rPr>
                        <a:t>Phosphate-based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52.8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54.1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042867"/>
                  </a:ext>
                </a:extLst>
              </a:tr>
              <a:tr h="708452">
                <a:tc>
                  <a:txBody>
                    <a:bodyPr/>
                    <a:lstStyle/>
                    <a:p>
                      <a:pPr algn="l">
                        <a:lnSpc>
                          <a:spcPct val="115000"/>
                        </a:lnSpc>
                        <a:spcAft>
                          <a:spcPts val="1000"/>
                        </a:spcAft>
                      </a:pPr>
                      <a:r>
                        <a:rPr lang="en-GB" sz="2400">
                          <a:solidFill>
                            <a:schemeClr val="tx1"/>
                          </a:solidFill>
                          <a:effectLst/>
                          <a:latin typeface="+mn-lt"/>
                          <a:cs typeface="Times New Roman" panose="02020603050405020304" pitchFamily="18" charset="0"/>
                        </a:rPr>
                        <a:t>Potash-based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47.4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49.8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988151"/>
                  </a:ext>
                </a:extLst>
              </a:tr>
              <a:tr h="708452">
                <a:tc>
                  <a:txBody>
                    <a:bodyPr/>
                    <a:lstStyle/>
                    <a:p>
                      <a:pPr algn="l">
                        <a:lnSpc>
                          <a:spcPct val="115000"/>
                        </a:lnSpc>
                        <a:spcAft>
                          <a:spcPts val="1000"/>
                        </a:spcAft>
                      </a:pPr>
                      <a:r>
                        <a:rPr lang="en-GB" sz="2400">
                          <a:solidFill>
                            <a:schemeClr val="tx1"/>
                          </a:solidFill>
                          <a:effectLst/>
                          <a:latin typeface="+mn-lt"/>
                          <a:cs typeface="Times New Roman" panose="0202060305040502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269.5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22.8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a:solidFill>
                            <a:schemeClr val="tx1"/>
                          </a:solidFill>
                          <a:effectLst/>
                          <a:latin typeface="+mn-lt"/>
                          <a:cs typeface="Times New Roman" panose="02020603050405020304" pitchFamily="18" charset="0"/>
                        </a:rPr>
                        <a:t>275.2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2800" dirty="0">
                          <a:solidFill>
                            <a:schemeClr val="tx1"/>
                          </a:solidFill>
                          <a:effectLst/>
                          <a:latin typeface="+mn-lt"/>
                          <a:cs typeface="Times New Roman" panose="02020603050405020304" pitchFamily="18" charset="0"/>
                        </a:rPr>
                        <a:t>24.4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305718"/>
                  </a:ext>
                </a:extLst>
              </a:tr>
            </a:tbl>
          </a:graphicData>
        </a:graphic>
      </p:graphicFrame>
    </p:spTree>
    <p:extLst>
      <p:ext uri="{BB962C8B-B14F-4D97-AF65-F5344CB8AC3E}">
        <p14:creationId xmlns:p14="http://schemas.microsoft.com/office/powerpoint/2010/main" val="8288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789973" y="365125"/>
            <a:ext cx="10510086" cy="758825"/>
          </a:xfrm>
        </p:spPr>
        <p:txBody>
          <a:bodyPr anchor="b">
            <a:noAutofit/>
          </a:bodyPr>
          <a:lstStyle/>
          <a:p>
            <a:r>
              <a:rPr lang="en-GB" sz="2400"/>
              <a:t>Plans to increase purchases of mineral fertilizers in line with crop production for 2020–2025, kt nutrient </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8</a:t>
            </a:fld>
            <a:endParaRPr lang="en-GB" sz="2000" smtClean="0">
              <a:solidFill>
                <a:schemeClr val="bg1"/>
              </a:solidFill>
            </a:endParaRPr>
          </a:p>
        </p:txBody>
      </p:sp>
      <p:sp>
        <p:nvSpPr>
          <p:cNvPr id="3" name="TextBox 2">
            <a:extLst>
              <a:ext uri="{FF2B5EF4-FFF2-40B4-BE49-F238E27FC236}">
                <a16:creationId xmlns:a16="http://schemas.microsoft.com/office/drawing/2014/main" id="{A59AEBAD-E66D-4654-92E9-183BF71F694E}"/>
              </a:ext>
            </a:extLst>
          </p:cNvPr>
          <p:cNvSpPr txBox="1"/>
          <p:nvPr/>
        </p:nvSpPr>
        <p:spPr>
          <a:xfrm>
            <a:off x="7777213" y="6006164"/>
            <a:ext cx="3378468" cy="369332"/>
          </a:xfrm>
          <a:prstGeom prst="rect">
            <a:avLst/>
          </a:prstGeom>
          <a:noFill/>
        </p:spPr>
        <p:txBody>
          <a:bodyPr wrap="square" rtlCol="0">
            <a:spAutoFit/>
          </a:bodyPr>
          <a:lstStyle/>
          <a:p>
            <a:r>
              <a:rPr lang="en-GB"/>
              <a:t>Source: Russian Ministry of Agriculture</a:t>
            </a:r>
          </a:p>
        </p:txBody>
      </p:sp>
      <p:graphicFrame>
        <p:nvGraphicFramePr>
          <p:cNvPr id="6" name="Таблица 4">
            <a:extLst>
              <a:ext uri="{FF2B5EF4-FFF2-40B4-BE49-F238E27FC236}">
                <a16:creationId xmlns:a16="http://schemas.microsoft.com/office/drawing/2014/main" id="{4B327C53-2CA5-4C44-AA82-C16ECE92D508}"/>
              </a:ext>
            </a:extLst>
          </p:cNvPr>
          <p:cNvGraphicFramePr>
            <a:graphicFrameLocks noGrp="1"/>
          </p:cNvGraphicFramePr>
          <p:nvPr>
            <p:ph idx="1"/>
            <p:extLst>
              <p:ext uri="{D42A27DB-BD31-4B8C-83A1-F6EECF244321}">
                <p14:modId xmlns:p14="http://schemas.microsoft.com/office/powerpoint/2010/main" val="2915880319"/>
              </p:ext>
            </p:extLst>
          </p:nvPr>
        </p:nvGraphicFramePr>
        <p:xfrm>
          <a:off x="862244" y="1294806"/>
          <a:ext cx="10206806" cy="4740230"/>
        </p:xfrm>
        <a:graphic>
          <a:graphicData uri="http://schemas.openxmlformats.org/drawingml/2006/table">
            <a:tbl>
              <a:tblPr firstRow="1" bandRow="1">
                <a:effectLst/>
                <a:tableStyleId>{5C22544A-7EE6-4342-B048-85BDC9FD1C3A}</a:tableStyleId>
              </a:tblPr>
              <a:tblGrid>
                <a:gridCol w="2030469">
                  <a:extLst>
                    <a:ext uri="{9D8B030D-6E8A-4147-A177-3AD203B41FA5}">
                      <a16:colId xmlns:a16="http://schemas.microsoft.com/office/drawing/2014/main" val="378244318"/>
                    </a:ext>
                  </a:extLst>
                </a:gridCol>
                <a:gridCol w="903988">
                  <a:extLst>
                    <a:ext uri="{9D8B030D-6E8A-4147-A177-3AD203B41FA5}">
                      <a16:colId xmlns:a16="http://schemas.microsoft.com/office/drawing/2014/main" val="3791553996"/>
                    </a:ext>
                  </a:extLst>
                </a:gridCol>
                <a:gridCol w="897959">
                  <a:extLst>
                    <a:ext uri="{9D8B030D-6E8A-4147-A177-3AD203B41FA5}">
                      <a16:colId xmlns:a16="http://schemas.microsoft.com/office/drawing/2014/main" val="1505150304"/>
                    </a:ext>
                  </a:extLst>
                </a:gridCol>
                <a:gridCol w="1274878">
                  <a:extLst>
                    <a:ext uri="{9D8B030D-6E8A-4147-A177-3AD203B41FA5}">
                      <a16:colId xmlns:a16="http://schemas.microsoft.com/office/drawing/2014/main" val="4250574848"/>
                    </a:ext>
                  </a:extLst>
                </a:gridCol>
                <a:gridCol w="1153157">
                  <a:extLst>
                    <a:ext uri="{9D8B030D-6E8A-4147-A177-3AD203B41FA5}">
                      <a16:colId xmlns:a16="http://schemas.microsoft.com/office/drawing/2014/main" val="3756083906"/>
                    </a:ext>
                  </a:extLst>
                </a:gridCol>
                <a:gridCol w="1396599">
                  <a:extLst>
                    <a:ext uri="{9D8B030D-6E8A-4147-A177-3AD203B41FA5}">
                      <a16:colId xmlns:a16="http://schemas.microsoft.com/office/drawing/2014/main" val="3061540353"/>
                    </a:ext>
                  </a:extLst>
                </a:gridCol>
                <a:gridCol w="1274878">
                  <a:extLst>
                    <a:ext uri="{9D8B030D-6E8A-4147-A177-3AD203B41FA5}">
                      <a16:colId xmlns:a16="http://schemas.microsoft.com/office/drawing/2014/main" val="181952280"/>
                    </a:ext>
                  </a:extLst>
                </a:gridCol>
                <a:gridCol w="1274878">
                  <a:extLst>
                    <a:ext uri="{9D8B030D-6E8A-4147-A177-3AD203B41FA5}">
                      <a16:colId xmlns:a16="http://schemas.microsoft.com/office/drawing/2014/main" val="965129198"/>
                    </a:ext>
                  </a:extLst>
                </a:gridCol>
              </a:tblGrid>
              <a:tr h="742757">
                <a:tc>
                  <a:txBody>
                    <a:bodyPr/>
                    <a:lstStyle/>
                    <a:p>
                      <a:pPr algn="ctr"/>
                      <a:r>
                        <a:rPr lang="en-GB" sz="1800" b="1">
                          <a:solidFill>
                            <a:schemeClr val="tx1"/>
                          </a:solidFill>
                          <a:latin typeface="Calibri" panose="020F0502020204030204" pitchFamily="34" charset="0"/>
                          <a:cs typeface="Calibri" panose="020F0502020204030204" pitchFamily="34" charset="0"/>
                        </a:rPr>
                        <a:t>Federal districts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a:solidFill>
                            <a:schemeClr val="tx1"/>
                          </a:solidFill>
                          <a:latin typeface="Calibri" panose="020F0502020204030204" pitchFamily="34" charset="0"/>
                          <a:cs typeface="Calibri" panose="020F0502020204030204" pitchFamily="34" charset="0"/>
                        </a:rPr>
                        <a:t>2019</a:t>
                      </a:r>
                    </a:p>
                    <a:p>
                      <a:pPr algn="ctr"/>
                      <a:r>
                        <a:rPr lang="en-GB" sz="1200" b="1">
                          <a:solidFill>
                            <a:schemeClr val="tx1"/>
                          </a:solidFill>
                          <a:latin typeface="Calibri" panose="020F0502020204030204" pitchFamily="34" charset="0"/>
                          <a:cs typeface="Calibri" panose="020F0502020204030204" pitchFamily="34" charset="0"/>
                        </a:rPr>
                        <a:t>(base)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a:solidFill>
                            <a:schemeClr val="tx1"/>
                          </a:solidFill>
                          <a:latin typeface="Calibri" panose="020F0502020204030204" pitchFamily="34" charset="0"/>
                          <a:cs typeface="Calibri" panose="020F0502020204030204" pitchFamily="34" charset="0"/>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a:solidFill>
                            <a:schemeClr val="tx1"/>
                          </a:solidFill>
                          <a:latin typeface="Calibri" panose="020F0502020204030204" pitchFamily="34" charset="0"/>
                          <a:cs typeface="Calibri" panose="020F0502020204030204" pitchFamily="34" charset="0"/>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a:solidFill>
                            <a:schemeClr val="tx1"/>
                          </a:solidFill>
                          <a:latin typeface="Calibri" panose="020F0502020204030204" pitchFamily="34" charset="0"/>
                          <a:cs typeface="Calibri" panose="020F0502020204030204" pitchFamily="34" charset="0"/>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a:solidFill>
                            <a:schemeClr val="tx1"/>
                          </a:solidFill>
                          <a:latin typeface="Calibri" panose="020F0502020204030204" pitchFamily="34" charset="0"/>
                          <a:cs typeface="Calibri" panose="020F0502020204030204" pitchFamily="34" charset="0"/>
                        </a:rPr>
                        <a:t>Evidence-based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a:solidFill>
                            <a:schemeClr val="tx1"/>
                          </a:solidFill>
                          <a:latin typeface="Calibri" panose="020F0502020204030204" pitchFamily="34" charset="0"/>
                          <a:cs typeface="Calibri" panose="020F0502020204030204" pitchFamily="34" charset="0"/>
                        </a:rPr>
                        <a:t>% of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a:solidFill>
                            <a:schemeClr val="tx1"/>
                          </a:solidFill>
                          <a:latin typeface="Calibri" panose="020F0502020204030204" pitchFamily="34" charset="0"/>
                          <a:cs typeface="Calibri" panose="020F0502020204030204" pitchFamily="34" charset="0"/>
                        </a:rPr>
                        <a:t>Increase vs 2019,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537133052"/>
                  </a:ext>
                </a:extLst>
              </a:tr>
              <a:tr h="376536">
                <a:tc>
                  <a:txBody>
                    <a:bodyPr/>
                    <a:lstStyle/>
                    <a:p>
                      <a:r>
                        <a:rPr lang="en-GB" b="1">
                          <a:latin typeface="Calibri" panose="020F0502020204030204" pitchFamily="34" charset="0"/>
                          <a:cs typeface="Calibri" panose="020F0502020204030204" pitchFamily="34" charset="0"/>
                        </a:rPr>
                        <a:t>Central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1,274.0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1,344.1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1,518.2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1,687.2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2,487.0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67.8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873470"/>
                  </a:ext>
                </a:extLst>
              </a:tr>
              <a:tr h="376536">
                <a:tc>
                  <a:txBody>
                    <a:bodyPr/>
                    <a:lstStyle/>
                    <a:p>
                      <a:r>
                        <a:rPr lang="en-GB" b="1">
                          <a:latin typeface="Calibri" panose="020F0502020204030204" pitchFamily="34" charset="0"/>
                          <a:cs typeface="Calibri" panose="020F0502020204030204" pitchFamily="34" charset="0"/>
                        </a:rPr>
                        <a:t>Northwestern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115.2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867286"/>
                  </a:ext>
                </a:extLst>
              </a:tr>
              <a:tr h="376536">
                <a:tc>
                  <a:txBody>
                    <a:bodyPr/>
                    <a:lstStyle/>
                    <a:p>
                      <a:r>
                        <a:rPr lang="en-GB" b="1">
                          <a:latin typeface="Calibri" panose="020F0502020204030204" pitchFamily="34" charset="0"/>
                          <a:cs typeface="Calibri" panose="020F0502020204030204" pitchFamily="34" charset="0"/>
                        </a:rPr>
                        <a:t>Southern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897.2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928.4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978.6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1,027.3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7899945"/>
                  </a:ext>
                </a:extLst>
              </a:tr>
              <a:tr h="649912">
                <a:tc>
                  <a:txBody>
                    <a:bodyPr/>
                    <a:lstStyle/>
                    <a:p>
                      <a:r>
                        <a:rPr lang="en-GB" b="1">
                          <a:latin typeface="Calibri" panose="020F0502020204030204" pitchFamily="34" charset="0"/>
                          <a:cs typeface="Calibri" panose="020F0502020204030204" pitchFamily="34" charset="0"/>
                        </a:rPr>
                        <a:t>North Caucasian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341.7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340.3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378.0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418.4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725.7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6984078"/>
                  </a:ext>
                </a:extLst>
              </a:tr>
              <a:tr h="376536">
                <a:tc>
                  <a:txBody>
                    <a:bodyPr/>
                    <a:lstStyle/>
                    <a:p>
                      <a:r>
                        <a:rPr lang="en-GB" b="1">
                          <a:latin typeface="Calibri" panose="020F0502020204030204" pitchFamily="34" charset="0"/>
                          <a:cs typeface="Calibri" panose="020F0502020204030204" pitchFamily="34" charset="0"/>
                        </a:rPr>
                        <a:t>Ural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93.6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106.5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434.3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5803076"/>
                  </a:ext>
                </a:extLst>
              </a:tr>
              <a:tr h="376536">
                <a:tc>
                  <a:txBody>
                    <a:bodyPr/>
                    <a:lstStyle/>
                    <a:p>
                      <a:r>
                        <a:rPr lang="en-GB" b="1">
                          <a:latin typeface="Calibri" panose="020F0502020204030204" pitchFamily="34" charset="0"/>
                          <a:cs typeface="Calibri" panose="020F0502020204030204" pitchFamily="34" charset="0"/>
                        </a:rPr>
                        <a:t>Volga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619.7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697.3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746.9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791.1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1,506.8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7910264"/>
                  </a:ext>
                </a:extLst>
              </a:tr>
              <a:tr h="376536">
                <a:tc>
                  <a:txBody>
                    <a:bodyPr/>
                    <a:lstStyle/>
                    <a:p>
                      <a:r>
                        <a:rPr lang="en-GB" b="1">
                          <a:latin typeface="Calibri" panose="020F0502020204030204" pitchFamily="34" charset="0"/>
                          <a:cs typeface="Calibri" panose="020F0502020204030204" pitchFamily="34" charset="0"/>
                        </a:rPr>
                        <a:t>Siberian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168.4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206.4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1,158.4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48.4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918383"/>
                  </a:ext>
                </a:extLst>
              </a:tr>
              <a:tr h="376536">
                <a:tc>
                  <a:txBody>
                    <a:bodyPr/>
                    <a:lstStyle/>
                    <a:p>
                      <a:r>
                        <a:rPr lang="en-GB" b="1">
                          <a:latin typeface="Calibri" panose="020F0502020204030204" pitchFamily="34" charset="0"/>
                          <a:cs typeface="Calibri" panose="020F0502020204030204" pitchFamily="34" charset="0"/>
                        </a:rPr>
                        <a:t>Far Eastern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59.9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166.5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208.1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300.6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69.2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0">
                          <a:latin typeface="Calibri" panose="020F0502020204030204" pitchFamily="34" charset="0"/>
                          <a:cs typeface="Calibri" panose="020F0502020204030204" pitchFamily="34" charset="0"/>
                        </a:rPr>
                        <a:t>247.2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7468027"/>
                  </a:ext>
                </a:extLst>
              </a:tr>
              <a:tr h="711809">
                <a:tc>
                  <a:txBody>
                    <a:bodyPr/>
                    <a:lstStyle/>
                    <a:p>
                      <a:r>
                        <a:rPr lang="en-GB" sz="2000" b="1">
                          <a:latin typeface="Calibri" panose="020F0502020204030204" pitchFamily="34" charset="0"/>
                          <a:cs typeface="Calibri" panose="020F0502020204030204" pitchFamily="34" charset="0"/>
                        </a:rPr>
                        <a:t>Russian Federation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algn="ctr"/>
                      <a:r>
                        <a:rPr lang="en-GB" sz="2000" b="0">
                          <a:latin typeface="Calibri" panose="020F0502020204030204" pitchFamily="34" charset="0"/>
                          <a:cs typeface="Calibri" panose="020F0502020204030204" pitchFamily="34" charset="0"/>
                        </a:rPr>
                        <a:t>3,529.3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algn="ctr"/>
                      <a:r>
                        <a:rPr lang="en-GB" sz="2000" b="0">
                          <a:latin typeface="Calibri" panose="020F0502020204030204" pitchFamily="34" charset="0"/>
                          <a:cs typeface="Calibri" panose="020F0502020204030204" pitchFamily="34" charset="0"/>
                        </a:rPr>
                        <a:t>3,855.8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algn="ctr"/>
                      <a:r>
                        <a:rPr lang="en-GB" sz="2000" b="0">
                          <a:latin typeface="Calibri" panose="020F0502020204030204" pitchFamily="34" charset="0"/>
                          <a:cs typeface="Calibri" panose="020F0502020204030204" pitchFamily="34" charset="0"/>
                        </a:rPr>
                        <a:t>4,240.3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algn="ctr"/>
                      <a:r>
                        <a:rPr lang="en-GB" sz="2000" b="0">
                          <a:latin typeface="Calibri" panose="020F0502020204030204" pitchFamily="34" charset="0"/>
                          <a:cs typeface="Calibri" panose="020F0502020204030204" pitchFamily="34" charset="0"/>
                        </a:rPr>
                        <a:t>4,623.1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algn="ctr"/>
                      <a:r>
                        <a:rPr lang="en-GB" sz="2000" b="0">
                          <a:latin typeface="Calibri" panose="020F0502020204030204" pitchFamily="34" charset="0"/>
                          <a:cs typeface="Calibri" panose="020F0502020204030204" pitchFamily="34" charset="0"/>
                        </a:rPr>
                        <a:t>8,490.7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algn="ctr"/>
                      <a:r>
                        <a:rPr lang="en-GB" sz="2000" b="0">
                          <a:latin typeface="Calibri" panose="020F0502020204030204" pitchFamily="34" charset="0"/>
                          <a:cs typeface="Calibri" panose="020F0502020204030204" pitchFamily="34" charset="0"/>
                        </a:rPr>
                        <a:t>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algn="ctr"/>
                      <a:r>
                        <a:rPr lang="en-GB" sz="2000" b="0" dirty="0">
                          <a:latin typeface="Calibri" panose="020F0502020204030204" pitchFamily="34" charset="0"/>
                          <a:cs typeface="Calibri" panose="020F0502020204030204" pitchFamily="34" charset="0"/>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extLst>
                  <a:ext uri="{0D108BD9-81ED-4DB2-BD59-A6C34878D82A}">
                    <a16:rowId xmlns:a16="http://schemas.microsoft.com/office/drawing/2014/main" val="1749319403"/>
                  </a:ext>
                </a:extLst>
              </a:tr>
            </a:tbl>
          </a:graphicData>
        </a:graphic>
      </p:graphicFrame>
    </p:spTree>
    <p:extLst>
      <p:ext uri="{BB962C8B-B14F-4D97-AF65-F5344CB8AC3E}">
        <p14:creationId xmlns:p14="http://schemas.microsoft.com/office/powerpoint/2010/main" val="60914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CCDB4-78C5-458C-8590-9CDA066DF521}"/>
              </a:ext>
            </a:extLst>
          </p:cNvPr>
          <p:cNvSpPr>
            <a:spLocks noGrp="1"/>
          </p:cNvSpPr>
          <p:nvPr>
            <p:ph type="title"/>
          </p:nvPr>
        </p:nvSpPr>
        <p:spPr>
          <a:xfrm>
            <a:off x="847724" y="365125"/>
            <a:ext cx="9999948" cy="758825"/>
          </a:xfrm>
        </p:spPr>
        <p:txBody>
          <a:bodyPr anchor="b">
            <a:noAutofit/>
          </a:bodyPr>
          <a:lstStyle/>
          <a:p>
            <a:r>
              <a:rPr lang="en-GB"/>
              <a:t>Supplies of mineral fertilizers to Russian agricultural producers</a:t>
            </a:r>
          </a:p>
        </p:txBody>
      </p:sp>
      <p:sp>
        <p:nvSpPr>
          <p:cNvPr id="12" name="Номер слайда 5"/>
          <p:cNvSpPr>
            <a:spLocks noGrp="1"/>
          </p:cNvSpPr>
          <p:nvPr>
            <p:ph type="sldNum" sz="quarter" idx="4294967295"/>
          </p:nvPr>
        </p:nvSpPr>
        <p:spPr>
          <a:xfrm>
            <a:off x="10868025" y="6409377"/>
            <a:ext cx="646894" cy="369449"/>
          </a:xfrm>
          <a:prstGeom prst="rect">
            <a:avLst/>
          </a:prstGeom>
        </p:spPr>
        <p:txBody>
          <a:bodyPr/>
          <a:lstStyle/>
          <a:p>
            <a:pPr algn="ctr"/>
            <a:fld id="{6DE55804-D118-2B4A-AD41-9C544F0DF4A9}" type="slidenum">
              <a:rPr lang="en-GB" sz="2000" smtClean="0">
                <a:solidFill>
                  <a:schemeClr val="bg1"/>
                </a:solidFill>
              </a:rPr>
              <a:pPr algn="ctr"/>
              <a:t>9</a:t>
            </a:fld>
            <a:endParaRPr lang="en-GB" sz="2000" smtClean="0">
              <a:solidFill>
                <a:schemeClr val="bg1"/>
              </a:solidFill>
            </a:endParaRPr>
          </a:p>
        </p:txBody>
      </p:sp>
      <p:sp>
        <p:nvSpPr>
          <p:cNvPr id="7" name="Текст 4">
            <a:extLst>
              <a:ext uri="{FF2B5EF4-FFF2-40B4-BE49-F238E27FC236}">
                <a16:creationId xmlns:a16="http://schemas.microsoft.com/office/drawing/2014/main" id="{24F02D5D-90BF-4636-9413-BC7A42D8048D}"/>
              </a:ext>
            </a:extLst>
          </p:cNvPr>
          <p:cNvSpPr txBox="1">
            <a:spLocks/>
          </p:cNvSpPr>
          <p:nvPr/>
        </p:nvSpPr>
        <p:spPr>
          <a:xfrm>
            <a:off x="852623" y="1428500"/>
            <a:ext cx="3482065" cy="66579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rgbClr val="00B050"/>
              </a:buClr>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b="1" dirty="0">
              <a:solidFill>
                <a:schemeClr val="tx1"/>
              </a:solidFill>
            </a:endParaRPr>
          </a:p>
          <a:p>
            <a:r>
              <a:rPr lang="en-GB" sz="5100" b="1">
                <a:solidFill>
                  <a:schemeClr val="tx1"/>
                </a:solidFill>
              </a:rPr>
              <a:t>Supply breakdown, %</a:t>
            </a:r>
          </a:p>
          <a:p>
            <a:endParaRPr lang="ru-RU" dirty="0">
              <a:solidFill>
                <a:schemeClr val="tx1"/>
              </a:solidFill>
            </a:endParaRPr>
          </a:p>
        </p:txBody>
      </p:sp>
      <p:graphicFrame>
        <p:nvGraphicFramePr>
          <p:cNvPr id="8" name="Объект 8">
            <a:extLst>
              <a:ext uri="{FF2B5EF4-FFF2-40B4-BE49-F238E27FC236}">
                <a16:creationId xmlns:a16="http://schemas.microsoft.com/office/drawing/2014/main" id="{FC57FF33-EFAA-4D22-9C6F-032536711D75}"/>
              </a:ext>
            </a:extLst>
          </p:cNvPr>
          <p:cNvGraphicFramePr>
            <a:graphicFrameLocks/>
          </p:cNvGraphicFramePr>
          <p:nvPr>
            <p:extLst>
              <p:ext uri="{D42A27DB-BD31-4B8C-83A1-F6EECF244321}">
                <p14:modId xmlns:p14="http://schemas.microsoft.com/office/powerpoint/2010/main" val="2900854646"/>
              </p:ext>
            </p:extLst>
          </p:nvPr>
        </p:nvGraphicFramePr>
        <p:xfrm>
          <a:off x="820539" y="2161774"/>
          <a:ext cx="4964244"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9" name="Текст 6">
            <a:extLst>
              <a:ext uri="{FF2B5EF4-FFF2-40B4-BE49-F238E27FC236}">
                <a16:creationId xmlns:a16="http://schemas.microsoft.com/office/drawing/2014/main" id="{54939871-4E29-4E6F-9E1A-B4389901C67E}"/>
              </a:ext>
            </a:extLst>
          </p:cNvPr>
          <p:cNvSpPr txBox="1">
            <a:spLocks/>
          </p:cNvSpPr>
          <p:nvPr/>
        </p:nvSpPr>
        <p:spPr>
          <a:xfrm>
            <a:off x="5330736" y="1632234"/>
            <a:ext cx="6737586" cy="442912"/>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Producers of nitrogen-based fertilizers</a:t>
            </a:r>
          </a:p>
        </p:txBody>
      </p:sp>
      <p:sp>
        <p:nvSpPr>
          <p:cNvPr id="10" name="Объект 7">
            <a:extLst>
              <a:ext uri="{FF2B5EF4-FFF2-40B4-BE49-F238E27FC236}">
                <a16:creationId xmlns:a16="http://schemas.microsoft.com/office/drawing/2014/main" id="{2177956C-0FD3-45E8-AE42-59212CDD1C50}"/>
              </a:ext>
            </a:extLst>
          </p:cNvPr>
          <p:cNvSpPr txBox="1">
            <a:spLocks/>
          </p:cNvSpPr>
          <p:nvPr/>
        </p:nvSpPr>
        <p:spPr>
          <a:xfrm>
            <a:off x="6471246" y="2421555"/>
            <a:ext cx="4463053" cy="330411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GB" sz="2600" dirty="0"/>
              <a:t>Nitrogen-based fertilizers form the most competitive segment in the fertilizer market. They are produced by 10 companies. The largest of them are </a:t>
            </a:r>
            <a:r>
              <a:rPr lang="en-GB" sz="2600" dirty="0" err="1"/>
              <a:t>EuroChem</a:t>
            </a:r>
            <a:r>
              <a:rPr lang="en-GB" sz="2600" dirty="0"/>
              <a:t>, </a:t>
            </a:r>
            <a:r>
              <a:rPr lang="en-GB" sz="2600" dirty="0" err="1"/>
              <a:t>Acron</a:t>
            </a:r>
            <a:r>
              <a:rPr lang="en-GB" sz="2600" dirty="0"/>
              <a:t>, </a:t>
            </a:r>
            <a:r>
              <a:rPr lang="en-GB" sz="2600" dirty="0" err="1"/>
              <a:t>UralChem</a:t>
            </a:r>
            <a:r>
              <a:rPr lang="en-GB" sz="2600" dirty="0"/>
              <a:t>, </a:t>
            </a:r>
            <a:r>
              <a:rPr lang="en-GB" sz="2600" dirty="0" err="1"/>
              <a:t>SDS</a:t>
            </a:r>
            <a:r>
              <a:rPr lang="en-GB" sz="2600" dirty="0"/>
              <a:t> </a:t>
            </a:r>
            <a:r>
              <a:rPr lang="en-GB" sz="2600" dirty="0" err="1"/>
              <a:t>Azot</a:t>
            </a:r>
            <a:r>
              <a:rPr lang="en-GB" sz="2600" dirty="0"/>
              <a:t> and </a:t>
            </a:r>
            <a:r>
              <a:rPr lang="en-GB" sz="2600" dirty="0" err="1"/>
              <a:t>PhosAgro</a:t>
            </a:r>
            <a:r>
              <a:rPr lang="en-GB" sz="2600" dirty="0"/>
              <a:t>. </a:t>
            </a:r>
          </a:p>
          <a:p>
            <a:pPr>
              <a:spcBef>
                <a:spcPts val="600"/>
              </a:spcBef>
              <a:spcAft>
                <a:spcPts val="600"/>
              </a:spcAft>
            </a:pPr>
            <a:r>
              <a:rPr lang="en-GB" sz="2600" dirty="0" err="1"/>
              <a:t>EuroChem</a:t>
            </a:r>
            <a:r>
              <a:rPr lang="en-GB" sz="2600" dirty="0"/>
              <a:t> and </a:t>
            </a:r>
            <a:r>
              <a:rPr lang="en-GB" sz="2600" dirty="0" err="1"/>
              <a:t>Acron</a:t>
            </a:r>
            <a:r>
              <a:rPr lang="en-GB" sz="2600" dirty="0"/>
              <a:t> together represent more than 50% of the market. </a:t>
            </a:r>
          </a:p>
          <a:p>
            <a:pPr>
              <a:spcBef>
                <a:spcPts val="600"/>
              </a:spcBef>
              <a:spcAft>
                <a:spcPts val="600"/>
              </a:spcAft>
            </a:pPr>
            <a:r>
              <a:rPr lang="en-GB" sz="2600" dirty="0"/>
              <a:t>Nitrogen-based fertilizers are the most popular: they account for over a half of market demand for fertilizers (expressed as 100% of nutrient basis).</a:t>
            </a:r>
          </a:p>
          <a:p>
            <a:endParaRPr lang="ru-RU" dirty="0"/>
          </a:p>
        </p:txBody>
      </p:sp>
    </p:spTree>
    <p:extLst>
      <p:ext uri="{BB962C8B-B14F-4D97-AF65-F5344CB8AC3E}">
        <p14:creationId xmlns:p14="http://schemas.microsoft.com/office/powerpoint/2010/main" val="2062172580"/>
      </p:ext>
    </p:extLst>
  </p:cSld>
  <p:clrMapOvr>
    <a:masterClrMapping/>
  </p:clrMapOvr>
</p:sld>
</file>

<file path=ppt/theme/theme1.xml><?xml version="1.0" encoding="utf-8"?>
<a:theme xmlns:a="http://schemas.openxmlformats.org/drawingml/2006/main" name="Тема Office">
  <a:themeElements>
    <a:clrScheme name="Другая 1">
      <a:dk1>
        <a:srgbClr val="034A90"/>
      </a:dk1>
      <a:lt1>
        <a:sysClr val="window" lastClr="FFFFFF"/>
      </a:lt1>
      <a:dk2>
        <a:srgbClr val="3A3838"/>
      </a:dk2>
      <a:lt2>
        <a:srgbClr val="E7E6E6"/>
      </a:lt2>
      <a:accent1>
        <a:srgbClr val="4472C4"/>
      </a:accent1>
      <a:accent2>
        <a:srgbClr val="00B050"/>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2878</Words>
  <Application>Microsoft Office PowerPoint</Application>
  <PresentationFormat>Широкоэкранный</PresentationFormat>
  <Paragraphs>1003</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Calibri Light</vt:lpstr>
      <vt:lpstr>Segoe UI Light</vt:lpstr>
      <vt:lpstr>Times New Roman</vt:lpstr>
      <vt:lpstr>Тема Office</vt:lpstr>
      <vt:lpstr>Nitrogen fluxes within agroecosystems: current state and management</vt:lpstr>
      <vt:lpstr>Lecture contents</vt:lpstr>
      <vt:lpstr>Nitrogen cycle</vt:lpstr>
      <vt:lpstr>Gross yields of key crops in 2016–2020 and crop production forecast to 2030, mt</vt:lpstr>
      <vt:lpstr>Average annual accumulation of key nutrients in crop biomass and their removal with main products, mt</vt:lpstr>
      <vt:lpstr>Russian grain exports and attributable nutrient removal in the 2020/2021 crop year</vt:lpstr>
      <vt:lpstr>Mineral fertilizer production globally and in Russia, mt nutrient</vt:lpstr>
      <vt:lpstr>Plans to increase purchases of mineral fertilizers in line with crop production for 2020–2025, kt nutrient </vt:lpstr>
      <vt:lpstr>Supplies of mineral fertilizers to Russian agricultural producers</vt:lpstr>
      <vt:lpstr>Biological nitrogen accumulation in legume biomass in Russian agriculture. Average for 2016–2020</vt:lpstr>
      <vt:lpstr>Changes in total and biological nitrogen accumulation in legume biomass (main products, by-products and crop residues)</vt:lpstr>
      <vt:lpstr>Economic and environmental effect of the use of biological nitrogen in Russia’s agriculture</vt:lpstr>
      <vt:lpstr>Average annual nitrogen balance in Russian agriculture (2016–2020), mt </vt:lpstr>
      <vt:lpstr>Plant uptake of nitrogen from different fertilizer forms, % of applied dose (15N)</vt:lpstr>
      <vt:lpstr>Nitrogen losses due to water erosion by soil type, kg/ha</vt:lpstr>
      <vt:lpstr>Influence of atmospheric deposition on nitrogen leaching losses</vt:lpstr>
      <vt:lpstr>Gaseous losses of nitrogen </vt:lpstr>
      <vt:lpstr>Nitrogen losses from fertilizers in different Russian soils </vt:lpstr>
      <vt:lpstr>Gaseous losses of nitrogen from fertilizers in agriculture, % of applied dose</vt:lpstr>
      <vt:lpstr>Gaseous losses of nitrogen in various crops on sod-podzolic soil</vt:lpstr>
      <vt:lpstr>Losses, consumption and fixation of nitrogen from fertilizers in winter cereal crops, % of applied dose</vt:lpstr>
      <vt:lpstr>Nitrogen losses from fertilizers by application type, % of applied dose</vt:lpstr>
      <vt:lpstr>Losses of 15N-labelled organic fertilizers, % of applied dose</vt:lpstr>
      <vt:lpstr>Gaseous losses of nitrogen from the soil usually take the form of molecular nitrogen N2 and its oxides (NO and N2O)</vt:lpstr>
      <vt:lpstr>Nitrous oxide emission related to the application of N fertilizers, mt (numerator: N2O emission; denominator: N fertilizer application) [Mosier, Kroeze, 2000]</vt:lpstr>
      <vt:lpstr>Презентация PowerPoint</vt:lpstr>
      <vt:lpstr>Презентация PowerPoint</vt:lpstr>
      <vt:lpstr>Estimates of N2O direct emission caused by application of N mineral and organic fertilizers, tpa</vt:lpstr>
      <vt:lpstr>Question: how to reduce gaseous losses of nitrogen?</vt:lpstr>
      <vt:lpstr>Crop %NI (according to tests with 15N applicaion)</vt:lpstr>
      <vt:lpstr>Changes in %NI and ROI on nitrogen fertilizers: increased spring wheat yields when inoculated with biological agents</vt:lpstr>
      <vt:lpstr>Spring wheat nitrogen uptake from biomodified ammonium nitrate on sod-podzolic medium-loam soil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2023-04-19T20:17:53Z</dcterms:created>
  <dcterms:modified xsi:type="dcterms:W3CDTF">2023-12-05T15:03:16Z</dcterms:modified>
</cp:coreProperties>
</file>