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697" r:id="rId3"/>
    <p:sldId id="263" r:id="rId4"/>
    <p:sldId id="258" r:id="rId5"/>
    <p:sldId id="698" r:id="rId6"/>
    <p:sldId id="257" r:id="rId7"/>
    <p:sldId id="264" r:id="rId8"/>
    <p:sldId id="265" r:id="rId9"/>
    <p:sldId id="682" r:id="rId10"/>
    <p:sldId id="699" r:id="rId11"/>
    <p:sldId id="674" r:id="rId12"/>
    <p:sldId id="675" r:id="rId13"/>
    <p:sldId id="676" r:id="rId14"/>
    <p:sldId id="694" r:id="rId15"/>
    <p:sldId id="696" r:id="rId16"/>
    <p:sldId id="700" r:id="rId17"/>
    <p:sldId id="262" r:id="rId18"/>
    <p:sldId id="677" r:id="rId19"/>
    <p:sldId id="678" r:id="rId20"/>
    <p:sldId id="680" r:id="rId21"/>
    <p:sldId id="681" r:id="rId22"/>
    <p:sldId id="679" r:id="rId23"/>
    <p:sldId id="259" r:id="rId24"/>
    <p:sldId id="260" r:id="rId25"/>
    <p:sldId id="261" r:id="rId26"/>
    <p:sldId id="701" r:id="rId27"/>
    <p:sldId id="695" r:id="rId28"/>
    <p:sldId id="702"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Definition</a:t>
            </a:r>
            <a:r>
              <a:rPr lang="en-US" baseline="0"/>
              <a:t> of polymer</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5.1763040731019734E-2"/>
          <c:y val="0.15886731391585759"/>
          <c:w val="0.81194066297268397"/>
          <c:h val="0.75632673343016588"/>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Лист1!$C$3:$M$3</c:f>
              <c:numCache>
                <c:formatCode>General</c:formatCode>
                <c:ptCount val="11"/>
                <c:pt idx="0">
                  <c:v>0</c:v>
                </c:pt>
                <c:pt idx="1">
                  <c:v>1</c:v>
                </c:pt>
                <c:pt idx="2">
                  <c:v>2</c:v>
                </c:pt>
                <c:pt idx="3">
                  <c:v>4</c:v>
                </c:pt>
                <c:pt idx="4">
                  <c:v>5</c:v>
                </c:pt>
                <c:pt idx="5">
                  <c:v>6</c:v>
                </c:pt>
                <c:pt idx="6">
                  <c:v>7</c:v>
                </c:pt>
                <c:pt idx="7">
                  <c:v>8</c:v>
                </c:pt>
                <c:pt idx="8">
                  <c:v>9</c:v>
                </c:pt>
                <c:pt idx="9">
                  <c:v>10</c:v>
                </c:pt>
                <c:pt idx="10">
                  <c:v>11</c:v>
                </c:pt>
              </c:numCache>
            </c:numRef>
          </c:xVal>
          <c:yVal>
            <c:numLit>
              <c:formatCode>General</c:formatCode>
              <c:ptCount val="1"/>
              <c:pt idx="0">
                <c:v>1</c:v>
              </c:pt>
            </c:numLit>
          </c:yVal>
          <c:smooth val="0"/>
          <c:extLst>
            <c:ext xmlns:c16="http://schemas.microsoft.com/office/drawing/2014/chart" uri="{C3380CC4-5D6E-409C-BE32-E72D297353CC}">
              <c16:uniqueId val="{00000000-0855-43A4-8FFB-07777DF9F069}"/>
            </c:ext>
          </c:extLst>
        </c:ser>
        <c:dLbls>
          <c:showLegendKey val="0"/>
          <c:showVal val="0"/>
          <c:showCatName val="0"/>
          <c:showSerName val="0"/>
          <c:showPercent val="0"/>
          <c:showBubbleSize val="0"/>
        </c:dLbls>
        <c:axId val="168658272"/>
        <c:axId val="168315248"/>
      </c:scatterChart>
      <c:valAx>
        <c:axId val="168658272"/>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Molecular weight</a:t>
                </a:r>
                <a:r>
                  <a:rPr lang="ru-RU"/>
                  <a:t>, </a:t>
                </a:r>
                <a:r>
                  <a:rPr lang="en-US"/>
                  <a:t>M</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crossAx val="168315248"/>
        <c:crosses val="autoZero"/>
        <c:crossBetween val="midCat"/>
      </c:valAx>
      <c:valAx>
        <c:axId val="1683152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Pollymer</a:t>
                </a:r>
                <a:r>
                  <a:rPr lang="en-US" baseline="0"/>
                  <a:t> property</a:t>
                </a:r>
                <a:r>
                  <a:rPr lang="ru-RU" baseline="0"/>
                  <a:t>, </a:t>
                </a:r>
                <a:r>
                  <a:rPr lang="en-US" baseline="0"/>
                  <a:t>L</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crossAx val="168658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0.05037</cdr:x>
      <cdr:y>0.23708</cdr:y>
    </cdr:from>
    <cdr:to>
      <cdr:x>0.7837</cdr:x>
      <cdr:y>0.91262</cdr:y>
    </cdr:to>
    <cdr:sp macro="" textlink="">
      <cdr:nvSpPr>
        <cdr:cNvPr id="9" name="Полилиния: фигура 8">
          <a:extLst xmlns:a="http://schemas.openxmlformats.org/drawingml/2006/main">
            <a:ext uri="{FF2B5EF4-FFF2-40B4-BE49-F238E27FC236}">
              <a16:creationId xmlns:a16="http://schemas.microsoft.com/office/drawing/2014/main" id="{933EFBFE-737E-479B-8EA4-D354A2532C8D}"/>
            </a:ext>
          </a:extLst>
        </cdr:cNvPr>
        <cdr:cNvSpPr/>
      </cdr:nvSpPr>
      <cdr:spPr>
        <a:xfrm xmlns:a="http://schemas.openxmlformats.org/drawingml/2006/main">
          <a:off x="323850" y="930375"/>
          <a:ext cx="4714875" cy="2651025"/>
        </a:xfrm>
        <a:custGeom xmlns:a="http://schemas.openxmlformats.org/drawingml/2006/main">
          <a:avLst/>
          <a:gdLst>
            <a:gd name="connsiteX0" fmla="*/ 0 w 4714875"/>
            <a:gd name="connsiteY0" fmla="*/ 2651025 h 2651025"/>
            <a:gd name="connsiteX1" fmla="*/ 533400 w 4714875"/>
            <a:gd name="connsiteY1" fmla="*/ 1336575 h 2651025"/>
            <a:gd name="connsiteX2" fmla="*/ 857250 w 4714875"/>
            <a:gd name="connsiteY2" fmla="*/ 612675 h 2651025"/>
            <a:gd name="connsiteX3" fmla="*/ 2362200 w 4714875"/>
            <a:gd name="connsiteY3" fmla="*/ 79275 h 2651025"/>
            <a:gd name="connsiteX4" fmla="*/ 4714875 w 4714875"/>
            <a:gd name="connsiteY4" fmla="*/ 12600 h 2651025"/>
            <a:gd name="connsiteX0" fmla="*/ 0 w 4714875"/>
            <a:gd name="connsiteY0" fmla="*/ 2651025 h 2651025"/>
            <a:gd name="connsiteX1" fmla="*/ 438150 w 4714875"/>
            <a:gd name="connsiteY1" fmla="*/ 1346100 h 2651025"/>
            <a:gd name="connsiteX2" fmla="*/ 857250 w 4714875"/>
            <a:gd name="connsiteY2" fmla="*/ 612675 h 2651025"/>
            <a:gd name="connsiteX3" fmla="*/ 2362200 w 4714875"/>
            <a:gd name="connsiteY3" fmla="*/ 79275 h 2651025"/>
            <a:gd name="connsiteX4" fmla="*/ 4714875 w 4714875"/>
            <a:gd name="connsiteY4" fmla="*/ 12600 h 2651025"/>
            <a:gd name="connsiteX0" fmla="*/ 0 w 4714875"/>
            <a:gd name="connsiteY0" fmla="*/ 2651025 h 2651025"/>
            <a:gd name="connsiteX1" fmla="*/ 400050 w 4714875"/>
            <a:gd name="connsiteY1" fmla="*/ 1346100 h 2651025"/>
            <a:gd name="connsiteX2" fmla="*/ 857250 w 4714875"/>
            <a:gd name="connsiteY2" fmla="*/ 612675 h 2651025"/>
            <a:gd name="connsiteX3" fmla="*/ 2362200 w 4714875"/>
            <a:gd name="connsiteY3" fmla="*/ 79275 h 2651025"/>
            <a:gd name="connsiteX4" fmla="*/ 4714875 w 4714875"/>
            <a:gd name="connsiteY4" fmla="*/ 12600 h 265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75" h="2651025">
              <a:moveTo>
                <a:pt x="0" y="2651025"/>
              </a:moveTo>
              <a:cubicBezTo>
                <a:pt x="195262" y="2163662"/>
                <a:pt x="257175" y="1685825"/>
                <a:pt x="400050" y="1346100"/>
              </a:cubicBezTo>
              <a:cubicBezTo>
                <a:pt x="542925" y="1006375"/>
                <a:pt x="530225" y="823813"/>
                <a:pt x="857250" y="612675"/>
              </a:cubicBezTo>
              <a:cubicBezTo>
                <a:pt x="1184275" y="401537"/>
                <a:pt x="1719263" y="179287"/>
                <a:pt x="2362200" y="79275"/>
              </a:cubicBezTo>
              <a:cubicBezTo>
                <a:pt x="3005138" y="-20738"/>
                <a:pt x="3860006" y="-4069"/>
                <a:pt x="4714875" y="12600"/>
              </a:cubicBezTo>
            </a:path>
          </a:pathLst>
        </a:custGeom>
        <a:noFill xmlns:a="http://schemas.openxmlformats.org/drawingml/2006/main"/>
        <a:ln xmlns:a="http://schemas.openxmlformats.org/drawingml/2006/main" w="22225">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0.13185</cdr:x>
      <cdr:y>0.15777</cdr:y>
    </cdr:from>
    <cdr:to>
      <cdr:x>0.13481</cdr:x>
      <cdr:y>0.91019</cdr:y>
    </cdr:to>
    <cdr:cxnSp macro="">
      <cdr:nvCxnSpPr>
        <cdr:cNvPr id="11" name="Прямая соединительная линия 10">
          <a:extLst xmlns:a="http://schemas.openxmlformats.org/drawingml/2006/main">
            <a:ext uri="{FF2B5EF4-FFF2-40B4-BE49-F238E27FC236}">
              <a16:creationId xmlns:a16="http://schemas.microsoft.com/office/drawing/2014/main" id="{E5822D32-8894-4BD9-95AC-D9BBA015F965}"/>
            </a:ext>
          </a:extLst>
        </cdr:cNvPr>
        <cdr:cNvCxnSpPr/>
      </cdr:nvCxnSpPr>
      <cdr:spPr>
        <a:xfrm xmlns:a="http://schemas.openxmlformats.org/drawingml/2006/main" flipH="1">
          <a:off x="847725" y="619125"/>
          <a:ext cx="19050" cy="2952750"/>
        </a:xfrm>
        <a:prstGeom xmlns:a="http://schemas.openxmlformats.org/drawingml/2006/main" prst="line">
          <a:avLst/>
        </a:prstGeom>
        <a:ln xmlns:a="http://schemas.openxmlformats.org/drawingml/2006/main" w="63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0.42815</cdr:x>
      <cdr:y>0.15534</cdr:y>
    </cdr:from>
    <cdr:to>
      <cdr:x>0.43556</cdr:x>
      <cdr:y>0.91748</cdr:y>
    </cdr:to>
    <cdr:cxnSp macro="">
      <cdr:nvCxnSpPr>
        <cdr:cNvPr id="13" name="Прямая соединительная линия 12">
          <a:extLst xmlns:a="http://schemas.openxmlformats.org/drawingml/2006/main">
            <a:ext uri="{FF2B5EF4-FFF2-40B4-BE49-F238E27FC236}">
              <a16:creationId xmlns:a16="http://schemas.microsoft.com/office/drawing/2014/main" id="{73653A36-C96D-4011-8F56-24C7F5BCA129}"/>
            </a:ext>
          </a:extLst>
        </cdr:cNvPr>
        <cdr:cNvCxnSpPr/>
      </cdr:nvCxnSpPr>
      <cdr:spPr>
        <a:xfrm xmlns:a="http://schemas.openxmlformats.org/drawingml/2006/main">
          <a:off x="2752725" y="609600"/>
          <a:ext cx="47625" cy="299085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0.01699</cdr:y>
    </cdr:from>
    <cdr:to>
      <cdr:x>0.18963</cdr:x>
      <cdr:y>0.14078</cdr:y>
    </cdr:to>
    <cdr:sp macro="" textlink="">
      <cdr:nvSpPr>
        <cdr:cNvPr id="15" name="TextBox 14">
          <a:extLst xmlns:a="http://schemas.openxmlformats.org/drawingml/2006/main">
            <a:ext uri="{FF2B5EF4-FFF2-40B4-BE49-F238E27FC236}">
              <a16:creationId xmlns:a16="http://schemas.microsoft.com/office/drawing/2014/main" id="{977A4E55-61C9-48FD-ACDF-C69A3FDBADE8}"/>
            </a:ext>
          </a:extLst>
        </cdr:cNvPr>
        <cdr:cNvSpPr txBox="1"/>
      </cdr:nvSpPr>
      <cdr:spPr>
        <a:xfrm xmlns:a="http://schemas.openxmlformats.org/drawingml/2006/main">
          <a:off x="0" y="66675"/>
          <a:ext cx="12192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low</a:t>
          </a:r>
          <a:r>
            <a:rPr lang="en-US" sz="1100" baseline="0"/>
            <a:t> molecular weight compound</a:t>
          </a:r>
          <a:endParaRPr lang="ru-RU" sz="1100"/>
        </a:p>
      </cdr:txBody>
    </cdr:sp>
  </cdr:relSizeAnchor>
  <cdr:relSizeAnchor xmlns:cdr="http://schemas.openxmlformats.org/drawingml/2006/chartDrawing">
    <cdr:from>
      <cdr:x>0.19605</cdr:x>
      <cdr:y>0.5712</cdr:y>
    </cdr:from>
    <cdr:to>
      <cdr:x>0.38568</cdr:x>
      <cdr:y>0.69498</cdr:y>
    </cdr:to>
    <cdr:sp macro="" textlink="">
      <cdr:nvSpPr>
        <cdr:cNvPr id="16" name="TextBox 1">
          <a:extLst xmlns:a="http://schemas.openxmlformats.org/drawingml/2006/main">
            <a:ext uri="{FF2B5EF4-FFF2-40B4-BE49-F238E27FC236}">
              <a16:creationId xmlns:a16="http://schemas.microsoft.com/office/drawing/2014/main" id="{BD3EA907-E25E-49B0-BA91-484458B258D7}"/>
            </a:ext>
          </a:extLst>
        </cdr:cNvPr>
        <cdr:cNvSpPr txBox="1"/>
      </cdr:nvSpPr>
      <cdr:spPr>
        <a:xfrm xmlns:a="http://schemas.openxmlformats.org/drawingml/2006/main">
          <a:off x="1260475" y="2241550"/>
          <a:ext cx="1219200" cy="485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a:t>olygomer</a:t>
          </a:r>
          <a:endParaRPr lang="ru-RU" sz="1200"/>
        </a:p>
      </cdr:txBody>
    </cdr:sp>
  </cdr:relSizeAnchor>
  <cdr:relSizeAnchor xmlns:cdr="http://schemas.openxmlformats.org/drawingml/2006/chartDrawing">
    <cdr:from>
      <cdr:x>0.43901</cdr:x>
      <cdr:y>0.56634</cdr:y>
    </cdr:from>
    <cdr:to>
      <cdr:x>0.59556</cdr:x>
      <cdr:y>0.6432</cdr:y>
    </cdr:to>
    <cdr:sp macro="" textlink="">
      <cdr:nvSpPr>
        <cdr:cNvPr id="17" name="TextBox 1">
          <a:extLst xmlns:a="http://schemas.openxmlformats.org/drawingml/2006/main">
            <a:ext uri="{FF2B5EF4-FFF2-40B4-BE49-F238E27FC236}">
              <a16:creationId xmlns:a16="http://schemas.microsoft.com/office/drawing/2014/main" id="{5957A4BE-82A8-4588-8ED9-4A42768AF407}"/>
            </a:ext>
          </a:extLst>
        </cdr:cNvPr>
        <cdr:cNvSpPr txBox="1"/>
      </cdr:nvSpPr>
      <cdr:spPr>
        <a:xfrm xmlns:a="http://schemas.openxmlformats.org/drawingml/2006/main">
          <a:off x="2822575" y="2222500"/>
          <a:ext cx="1006475"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a:t>Polymer</a:t>
          </a:r>
          <a:endParaRPr lang="ru-RU" sz="1200"/>
        </a:p>
      </cdr:txBody>
    </cdr:sp>
  </cdr:relSizeAnchor>
  <cdr:relSizeAnchor xmlns:cdr="http://schemas.openxmlformats.org/drawingml/2006/chartDrawing">
    <cdr:from>
      <cdr:x>0.04379</cdr:x>
      <cdr:y>0.32642</cdr:y>
    </cdr:from>
    <cdr:to>
      <cdr:x>0.13294</cdr:x>
      <cdr:y>0.4103</cdr:y>
    </cdr:to>
    <cdr:sp macro="" textlink="">
      <cdr:nvSpPr>
        <cdr:cNvPr id="2" name="TextBox 1">
          <a:extLst xmlns:a="http://schemas.openxmlformats.org/drawingml/2006/main">
            <a:ext uri="{FF2B5EF4-FFF2-40B4-BE49-F238E27FC236}">
              <a16:creationId xmlns:a16="http://schemas.microsoft.com/office/drawing/2014/main" id="{1251534D-7ED8-4E6E-A78B-09EE05177A44}"/>
            </a:ext>
          </a:extLst>
        </cdr:cNvPr>
        <cdr:cNvSpPr txBox="1"/>
      </cdr:nvSpPr>
      <cdr:spPr>
        <a:xfrm xmlns:a="http://schemas.openxmlformats.org/drawingml/2006/main">
          <a:off x="232095" y="1208014"/>
          <a:ext cx="472580" cy="310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K=1</a:t>
          </a:r>
          <a:endParaRPr lang="ru-RU" sz="1100" dirty="0"/>
        </a:p>
      </cdr:txBody>
    </cdr:sp>
  </cdr:relSizeAnchor>
  <cdr:relSizeAnchor xmlns:cdr="http://schemas.openxmlformats.org/drawingml/2006/chartDrawing">
    <cdr:from>
      <cdr:x>0.69749</cdr:x>
      <cdr:y>0.43806</cdr:y>
    </cdr:from>
    <cdr:to>
      <cdr:x>0.78664</cdr:x>
      <cdr:y>0.52194</cdr:y>
    </cdr:to>
    <cdr:sp macro="" textlink="">
      <cdr:nvSpPr>
        <cdr:cNvPr id="10" name="TextBox 1">
          <a:extLst xmlns:a="http://schemas.openxmlformats.org/drawingml/2006/main">
            <a:ext uri="{FF2B5EF4-FFF2-40B4-BE49-F238E27FC236}">
              <a16:creationId xmlns:a16="http://schemas.microsoft.com/office/drawing/2014/main" id="{F38C6769-295E-43BF-8D94-2359D5C60569}"/>
            </a:ext>
          </a:extLst>
        </cdr:cNvPr>
        <cdr:cNvSpPr txBox="1"/>
      </cdr:nvSpPr>
      <cdr:spPr>
        <a:xfrm xmlns:a="http://schemas.openxmlformats.org/drawingml/2006/main">
          <a:off x="3697214" y="1621170"/>
          <a:ext cx="472580" cy="3103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K=0</a:t>
          </a:r>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9DCD-9925-4768-831E-8CB7B29C1EC1}" type="datetimeFigureOut">
              <a:rPr lang="ru-RU" smtClean="0"/>
              <a:t>02.04.2026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E1BFB-30A4-4695-B11D-53D27B2DFBA1}" type="slidenum">
              <a:rPr lang="ru-RU" smtClean="0"/>
              <a:t>‹#›</a:t>
            </a:fld>
            <a:endParaRPr lang="ru-RU"/>
          </a:p>
        </p:txBody>
      </p:sp>
    </p:spTree>
    <p:extLst>
      <p:ext uri="{BB962C8B-B14F-4D97-AF65-F5344CB8AC3E}">
        <p14:creationId xmlns:p14="http://schemas.microsoft.com/office/powerpoint/2010/main" val="285151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15F71E-F0B4-470F-8324-FD5FD62F575E}" type="slidenum">
              <a:rPr lang="ru-RU" smtClean="0"/>
              <a:t>11</a:t>
            </a:fld>
            <a:endParaRPr lang="ru-RU"/>
          </a:p>
        </p:txBody>
      </p:sp>
    </p:spTree>
    <p:extLst>
      <p:ext uri="{BB962C8B-B14F-4D97-AF65-F5344CB8AC3E}">
        <p14:creationId xmlns:p14="http://schemas.microsoft.com/office/powerpoint/2010/main" val="106932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AEDE0-64D0-4B6A-8BF7-9EFEEECF433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5B26752-4FF7-4E10-B3A3-93AA64DDD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9171985-30E7-4E59-93B0-557994A7C120}"/>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60C97477-5F9A-4FD2-9CF3-F5364437CD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CE5909-D483-48EE-BF2C-1C5368063C77}"/>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10338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361D5B-0B85-4323-9E41-04B6A01A4C6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FDAAAA7-1A2C-4BAC-A914-D2446783607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E08014-B2F0-4382-A244-D33B3BE5E9C0}"/>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C1B1DAB8-BDFE-445D-A6F5-7A21703E65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12669D-E40C-405F-9F59-B6F0ECFEBB95}"/>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33958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BE3F88-4026-4EEC-9997-187EE4483EB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C79172D-EC31-4F5B-9079-7DA5A4EF17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F21EA1-7C6C-439E-BFF7-6EAAADF9F946}"/>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B8E4FD64-E090-44F4-A87F-1B182AC6AF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55A2BE-5A0A-4B11-AC6A-1C75F72EA859}"/>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178658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CD218-5CFA-44C8-BF45-6D9626DEB8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0139E5-15F2-4C38-B3A2-5A83B31FF95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F4B18F-418C-4F07-8364-33DF85B54154}"/>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FD9941CF-A14B-461A-9572-B77F29400A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6AAE6F-E58F-415F-9629-F7EA944E516B}"/>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214114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17BA8-D3A2-4794-997D-1647D9327DE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BC0A23D-0F81-4558-97A9-0AF39746E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CFC7E2-92B3-46D4-81D5-DF703133B365}"/>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503E00B6-D0F6-4CEE-ABBB-20CE42D0CD0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064F79-7A84-493E-AE17-143E924A9E0F}"/>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109416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C0D884-F864-479D-8B50-F32761804B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9D465CB-81AD-4F7F-99A5-DB2B2158AD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A862798-1D25-4169-8894-1A232D3FA04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D949C52-E41B-48FB-A142-0FF18E3BC11C}"/>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6" name="Нижний колонтитул 5">
            <a:extLst>
              <a:ext uri="{FF2B5EF4-FFF2-40B4-BE49-F238E27FC236}">
                <a16:creationId xmlns:a16="http://schemas.microsoft.com/office/drawing/2014/main" id="{A925EF62-63E2-4C7E-A360-E4A9D18374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9F4CA73-5F26-46C8-9E9C-772CDBCFF2CD}"/>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29177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BC623-7969-4F45-8807-E990E40213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ED0DED2-5D58-407F-B077-7C98DCA5F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FBC15D6-2323-4781-87DE-8823D37219F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65EA406-9B64-4F0F-998B-67C41155B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FBB60A4-A151-4A70-9354-AFF2D11DD2C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0237377-2786-4B85-9E4E-BAC8E49BA927}"/>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8" name="Нижний колонтитул 7">
            <a:extLst>
              <a:ext uri="{FF2B5EF4-FFF2-40B4-BE49-F238E27FC236}">
                <a16:creationId xmlns:a16="http://schemas.microsoft.com/office/drawing/2014/main" id="{F3271B4D-E0BC-435A-A8F7-29DDCB944BC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F42002A-519A-4A32-B3C1-8DF7DFB3D815}"/>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341927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824D1D-6656-415E-99B5-7DAF71E4769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3BFFAB-2B49-48CE-908B-B956F036980E}"/>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4" name="Нижний колонтитул 3">
            <a:extLst>
              <a:ext uri="{FF2B5EF4-FFF2-40B4-BE49-F238E27FC236}">
                <a16:creationId xmlns:a16="http://schemas.microsoft.com/office/drawing/2014/main" id="{BB18A348-750D-46C9-A7B3-58B8A556D49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9A1F64A-2E3F-414F-A08C-1B85B093D84F}"/>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34727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F486A69-15FE-409F-868F-0CD7477B74AD}"/>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3" name="Нижний колонтитул 2">
            <a:extLst>
              <a:ext uri="{FF2B5EF4-FFF2-40B4-BE49-F238E27FC236}">
                <a16:creationId xmlns:a16="http://schemas.microsoft.com/office/drawing/2014/main" id="{511B5C38-2823-46E7-9B66-EC01B3B880C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B5BC73A-C11D-473F-AF36-85E7689938C8}"/>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209551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CDD828-8334-4DF8-989F-EE63C99FCF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DFCC9D1-59CF-4745-8CC9-C7107CB0C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9EE2575-26D8-454B-873C-E10F7AEBE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4D2A3A-3528-4EC8-811E-4E901164E584}"/>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6" name="Нижний колонтитул 5">
            <a:extLst>
              <a:ext uri="{FF2B5EF4-FFF2-40B4-BE49-F238E27FC236}">
                <a16:creationId xmlns:a16="http://schemas.microsoft.com/office/drawing/2014/main" id="{6FDAE4C1-5D97-425F-8B85-F1F5B14BE6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D59E605-FA9A-48C9-ACF9-F2B5B84E5BC4}"/>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81336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9272B-14EE-49E0-AABF-9CFB4BF6E37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4B39B6A-90E6-44A1-A754-57B43483E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FFE5723-73DE-440F-8A22-09A8F26E3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F519B2-44F4-4F31-A778-EE6EB66C311B}"/>
              </a:ext>
            </a:extLst>
          </p:cNvPr>
          <p:cNvSpPr>
            <a:spLocks noGrp="1"/>
          </p:cNvSpPr>
          <p:nvPr>
            <p:ph type="dt" sz="half" idx="10"/>
          </p:nvPr>
        </p:nvSpPr>
        <p:spPr/>
        <p:txBody>
          <a:bodyPr/>
          <a:lstStyle/>
          <a:p>
            <a:fld id="{463A7EBC-8E82-4454-8060-A10C2D361AE1}" type="datetimeFigureOut">
              <a:rPr lang="ru-RU" smtClean="0"/>
              <a:t>02.04.2026</a:t>
            </a:fld>
            <a:endParaRPr lang="ru-RU"/>
          </a:p>
        </p:txBody>
      </p:sp>
      <p:sp>
        <p:nvSpPr>
          <p:cNvPr id="6" name="Нижний колонтитул 5">
            <a:extLst>
              <a:ext uri="{FF2B5EF4-FFF2-40B4-BE49-F238E27FC236}">
                <a16:creationId xmlns:a16="http://schemas.microsoft.com/office/drawing/2014/main" id="{0B01A44A-DC25-4BFF-9691-1B2B24873D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3B55F4B-A286-4D46-B61D-B904F8FF1C59}"/>
              </a:ext>
            </a:extLst>
          </p:cNvPr>
          <p:cNvSpPr>
            <a:spLocks noGrp="1"/>
          </p:cNvSpPr>
          <p:nvPr>
            <p:ph type="sldNum" sz="quarter" idx="12"/>
          </p:nvPr>
        </p:nvSpPr>
        <p:spPr/>
        <p:txBody>
          <a:bodyPr/>
          <a:lstStyle/>
          <a:p>
            <a:fld id="{CB02610F-AAE6-4D53-9343-979BF013BCB6}" type="slidenum">
              <a:rPr lang="ru-RU" smtClean="0"/>
              <a:t>‹#›</a:t>
            </a:fld>
            <a:endParaRPr lang="ru-RU"/>
          </a:p>
        </p:txBody>
      </p:sp>
    </p:spTree>
    <p:extLst>
      <p:ext uri="{BB962C8B-B14F-4D97-AF65-F5344CB8AC3E}">
        <p14:creationId xmlns:p14="http://schemas.microsoft.com/office/powerpoint/2010/main" val="74222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665E0-6FCE-4692-8A02-E7EFBA6D1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6872784-0B11-4080-A460-988E9AC49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684B48-8A46-4F16-915D-215F39EBF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A7EBC-8E82-4454-8060-A10C2D361AE1}" type="datetimeFigureOut">
              <a:rPr lang="ru-RU" smtClean="0"/>
              <a:t>02.04.2026</a:t>
            </a:fld>
            <a:endParaRPr lang="ru-RU"/>
          </a:p>
        </p:txBody>
      </p:sp>
      <p:sp>
        <p:nvSpPr>
          <p:cNvPr id="5" name="Нижний колонтитул 4">
            <a:extLst>
              <a:ext uri="{FF2B5EF4-FFF2-40B4-BE49-F238E27FC236}">
                <a16:creationId xmlns:a16="http://schemas.microsoft.com/office/drawing/2014/main" id="{999CB4E3-8C4F-459D-BD6F-8F980C09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3A4AF4F-D4EC-48F6-94A1-580A4E388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2610F-AAE6-4D53-9343-979BF013BCB6}" type="slidenum">
              <a:rPr lang="ru-RU" smtClean="0"/>
              <a:t>‹#›</a:t>
            </a:fld>
            <a:endParaRPr lang="ru-RU"/>
          </a:p>
        </p:txBody>
      </p:sp>
    </p:spTree>
    <p:extLst>
      <p:ext uri="{BB962C8B-B14F-4D97-AF65-F5344CB8AC3E}">
        <p14:creationId xmlns:p14="http://schemas.microsoft.com/office/powerpoint/2010/main" val="129284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Polymer" TargetMode="External"/><Relationship Id="rId3" Type="http://schemas.openxmlformats.org/officeDocument/2006/relationships/hyperlink" Target="https://en.wikipedia.org/wiki/Polymerization" TargetMode="External"/><Relationship Id="rId7" Type="http://schemas.openxmlformats.org/officeDocument/2006/relationships/hyperlink" Target="https://en.wikipedia.org/wiki/Oligomer" TargetMode="External"/><Relationship Id="rId2" Type="http://schemas.openxmlformats.org/officeDocument/2006/relationships/hyperlink" Target="https://en.wikipedia.org/wiki/Polymer_chemistry" TargetMode="External"/><Relationship Id="rId1" Type="http://schemas.openxmlformats.org/officeDocument/2006/relationships/slideLayout" Target="../slideLayouts/slideLayout2.xml"/><Relationship Id="rId6" Type="http://schemas.openxmlformats.org/officeDocument/2006/relationships/hyperlink" Target="https://en.wikipedia.org/wiki/Trimer_(chemistry)" TargetMode="External"/><Relationship Id="rId5" Type="http://schemas.openxmlformats.org/officeDocument/2006/relationships/hyperlink" Target="https://en.wikipedia.org/wiki/Dimer_(chemistry)" TargetMode="External"/><Relationship Id="rId4" Type="http://schemas.openxmlformats.org/officeDocument/2006/relationships/hyperlink" Target="https://en.wikipedia.org/wiki/Monomers" TargetMode="External"/><Relationship Id="rId9" Type="http://schemas.openxmlformats.org/officeDocument/2006/relationships/hyperlink" Target="https://en.wikipedia.org/wiki/Monome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Bifunctional" TargetMode="External"/><Relationship Id="rId3" Type="http://schemas.openxmlformats.org/officeDocument/2006/relationships/hyperlink" Target="https://en.wikipedia.org/wiki/Polymerization" TargetMode="External"/><Relationship Id="rId7" Type="http://schemas.openxmlformats.org/officeDocument/2006/relationships/hyperlink" Target="https://en.wikipedia.org/wiki/Degree_of_polymerization" TargetMode="External"/><Relationship Id="rId2" Type="http://schemas.openxmlformats.org/officeDocument/2006/relationships/hyperlink" Target="https://en.wikipedia.org/wiki/Polymer" TargetMode="External"/><Relationship Id="rId1" Type="http://schemas.openxmlformats.org/officeDocument/2006/relationships/slideLayout" Target="../slideLayouts/slideLayout2.xml"/><Relationship Id="rId6" Type="http://schemas.openxmlformats.org/officeDocument/2006/relationships/hyperlink" Target="https://en.wikipedia.org/wiki/Methanol" TargetMode="External"/><Relationship Id="rId11" Type="http://schemas.openxmlformats.org/officeDocument/2006/relationships/image" Target="../media/image34.png"/><Relationship Id="rId5" Type="http://schemas.openxmlformats.org/officeDocument/2006/relationships/hyperlink" Target="https://en.wikipedia.org/wiki/Water" TargetMode="External"/><Relationship Id="rId10" Type="http://schemas.openxmlformats.org/officeDocument/2006/relationships/hyperlink" Target="https://en.wikipedia.org/wiki/Step-growth_polymerization" TargetMode="External"/><Relationship Id="rId4" Type="http://schemas.openxmlformats.org/officeDocument/2006/relationships/hyperlink" Target="https://en.wikipedia.org/wiki/Condensation_reaction" TargetMode="External"/><Relationship Id="rId9" Type="http://schemas.openxmlformats.org/officeDocument/2006/relationships/hyperlink" Target="https://en.wikipedia.org/wiki/End-grou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Polymer" TargetMode="External"/><Relationship Id="rId3" Type="http://schemas.openxmlformats.org/officeDocument/2006/relationships/hyperlink" Target="https://en.wikipedia.org/wiki/Polymerization" TargetMode="External"/><Relationship Id="rId7" Type="http://schemas.openxmlformats.org/officeDocument/2006/relationships/hyperlink" Target="https://en.wikipedia.org/wiki/Oligomer" TargetMode="External"/><Relationship Id="rId2" Type="http://schemas.openxmlformats.org/officeDocument/2006/relationships/hyperlink" Target="https://en.wikipedia.org/wiki/Polymer_chemistry" TargetMode="External"/><Relationship Id="rId1" Type="http://schemas.openxmlformats.org/officeDocument/2006/relationships/slideLayout" Target="../slideLayouts/slideLayout2.xml"/><Relationship Id="rId6" Type="http://schemas.openxmlformats.org/officeDocument/2006/relationships/hyperlink" Target="https://en.wikipedia.org/wiki/Trimer_(chemistry)" TargetMode="External"/><Relationship Id="rId11" Type="http://schemas.openxmlformats.org/officeDocument/2006/relationships/hyperlink" Target="https://en.wikipedia.org/wiki/Monomer" TargetMode="External"/><Relationship Id="rId5" Type="http://schemas.openxmlformats.org/officeDocument/2006/relationships/hyperlink" Target="https://en.wikipedia.org/wiki/Dimer_(chemistry)" TargetMode="External"/><Relationship Id="rId10" Type="http://schemas.openxmlformats.org/officeDocument/2006/relationships/hyperlink" Target="https://en.wikipedia.org/wiki/British_English" TargetMode="External"/><Relationship Id="rId4" Type="http://schemas.openxmlformats.org/officeDocument/2006/relationships/hyperlink" Target="https://en.wikipedia.org/wiki/Monomers" TargetMode="External"/><Relationship Id="rId9" Type="http://schemas.openxmlformats.org/officeDocument/2006/relationships/hyperlink" Target="https://en.wikipedia.org/wiki/American_Englis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731AB-E848-4DE5-8972-6E9CFBBA8F27}"/>
              </a:ext>
            </a:extLst>
          </p:cNvPr>
          <p:cNvSpPr>
            <a:spLocks noGrp="1"/>
          </p:cNvSpPr>
          <p:nvPr>
            <p:ph type="ctrTitle"/>
          </p:nvPr>
        </p:nvSpPr>
        <p:spPr>
          <a:xfrm>
            <a:off x="1221997" y="2773778"/>
            <a:ext cx="9144000" cy="1176220"/>
          </a:xfrm>
        </p:spPr>
        <p:txBody>
          <a:bodyPr>
            <a:normAutofit/>
          </a:bodyPr>
          <a:lstStyle/>
          <a:p>
            <a:r>
              <a:rPr lang="en-US" sz="4800" dirty="0"/>
              <a:t>Introduction to polymer chemistry</a:t>
            </a:r>
            <a:endParaRPr lang="ru-RU" sz="4800" dirty="0"/>
          </a:p>
        </p:txBody>
      </p:sp>
      <p:sp>
        <p:nvSpPr>
          <p:cNvPr id="3" name="Подзаголовок 2">
            <a:extLst>
              <a:ext uri="{FF2B5EF4-FFF2-40B4-BE49-F238E27FC236}">
                <a16:creationId xmlns:a16="http://schemas.microsoft.com/office/drawing/2014/main" id="{5DECA71C-E626-4387-8A97-3A099D835722}"/>
              </a:ext>
            </a:extLst>
          </p:cNvPr>
          <p:cNvSpPr>
            <a:spLocks noGrp="1"/>
          </p:cNvSpPr>
          <p:nvPr>
            <p:ph type="subTitle" idx="1"/>
          </p:nvPr>
        </p:nvSpPr>
        <p:spPr>
          <a:xfrm>
            <a:off x="1524000" y="5075339"/>
            <a:ext cx="9144000" cy="880844"/>
          </a:xfrm>
        </p:spPr>
        <p:txBody>
          <a:bodyPr/>
          <a:lstStyle/>
          <a:p>
            <a:pPr algn="just"/>
            <a:r>
              <a:rPr lang="en-US" dirty="0" err="1"/>
              <a:t>Krainik</a:t>
            </a:r>
            <a:r>
              <a:rPr lang="en-US" dirty="0"/>
              <a:t> Ilya </a:t>
            </a:r>
            <a:r>
              <a:rPr lang="en-US" dirty="0" err="1"/>
              <a:t>Ivanovich</a:t>
            </a:r>
            <a:r>
              <a:rPr lang="en-US" dirty="0"/>
              <a:t> – Associate professor of biomaterials department</a:t>
            </a:r>
          </a:p>
          <a:p>
            <a:r>
              <a:rPr lang="en-US" dirty="0"/>
              <a:t>Mendeleev University of chemical technology</a:t>
            </a:r>
            <a:endParaRPr lang="ru-RU" dirty="0"/>
          </a:p>
        </p:txBody>
      </p:sp>
      <p:pic>
        <p:nvPicPr>
          <p:cNvPr id="4" name="Рисунок 3">
            <a:extLst>
              <a:ext uri="{FF2B5EF4-FFF2-40B4-BE49-F238E27FC236}">
                <a16:creationId xmlns:a16="http://schemas.microsoft.com/office/drawing/2014/main" id="{F8BDAED2-AD4B-4E8A-825C-27A06E25F67A}"/>
              </a:ext>
            </a:extLst>
          </p:cNvPr>
          <p:cNvPicPr>
            <a:picLocks noChangeAspect="1"/>
          </p:cNvPicPr>
          <p:nvPr/>
        </p:nvPicPr>
        <p:blipFill>
          <a:blip r:embed="rId2"/>
          <a:stretch>
            <a:fillRect/>
          </a:stretch>
        </p:blipFill>
        <p:spPr>
          <a:xfrm>
            <a:off x="4419556" y="346221"/>
            <a:ext cx="7362825" cy="1333500"/>
          </a:xfrm>
          <a:prstGeom prst="rect">
            <a:avLst/>
          </a:prstGeom>
        </p:spPr>
      </p:pic>
      <p:pic>
        <p:nvPicPr>
          <p:cNvPr id="5" name="Рисунок 4">
            <a:extLst>
              <a:ext uri="{FF2B5EF4-FFF2-40B4-BE49-F238E27FC236}">
                <a16:creationId xmlns:a16="http://schemas.microsoft.com/office/drawing/2014/main" id="{8B5AF333-032D-4D75-8D22-ED63CE2B19DA}"/>
              </a:ext>
            </a:extLst>
          </p:cNvPr>
          <p:cNvPicPr>
            <a:picLocks noChangeAspect="1"/>
          </p:cNvPicPr>
          <p:nvPr/>
        </p:nvPicPr>
        <p:blipFill>
          <a:blip r:embed="rId3"/>
          <a:stretch>
            <a:fillRect/>
          </a:stretch>
        </p:blipFill>
        <p:spPr>
          <a:xfrm>
            <a:off x="625593" y="473179"/>
            <a:ext cx="3115394" cy="1176220"/>
          </a:xfrm>
          <a:prstGeom prst="rect">
            <a:avLst/>
          </a:prstGeom>
        </p:spPr>
      </p:pic>
    </p:spTree>
    <p:extLst>
      <p:ext uri="{BB962C8B-B14F-4D97-AF65-F5344CB8AC3E}">
        <p14:creationId xmlns:p14="http://schemas.microsoft.com/office/powerpoint/2010/main" val="353539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EC51C-AF22-42E5-9349-9B9039E2ED0D}"/>
              </a:ext>
            </a:extLst>
          </p:cNvPr>
          <p:cNvSpPr>
            <a:spLocks noGrp="1"/>
          </p:cNvSpPr>
          <p:nvPr>
            <p:ph type="title"/>
          </p:nvPr>
        </p:nvSpPr>
        <p:spPr>
          <a:xfrm>
            <a:off x="838200" y="2663709"/>
            <a:ext cx="10515600" cy="1325563"/>
          </a:xfrm>
        </p:spPr>
        <p:txBody>
          <a:bodyPr/>
          <a:lstStyle/>
          <a:p>
            <a:pPr algn="ctr"/>
            <a:r>
              <a:rPr lang="en-US" dirty="0"/>
              <a:t>Application of polymers</a:t>
            </a:r>
            <a:endParaRPr lang="ru-RU" dirty="0"/>
          </a:p>
        </p:txBody>
      </p:sp>
    </p:spTree>
    <p:extLst>
      <p:ext uri="{BB962C8B-B14F-4D97-AF65-F5344CB8AC3E}">
        <p14:creationId xmlns:p14="http://schemas.microsoft.com/office/powerpoint/2010/main" val="361017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8942" y="1167523"/>
            <a:ext cx="3155569" cy="574040"/>
          </a:xfrm>
          <a:prstGeom prst="rect">
            <a:avLst/>
          </a:prstGeom>
        </p:spPr>
        <p:txBody>
          <a:bodyPr vert="horz" wrap="square" lIns="0" tIns="12700" rIns="0" bIns="0" rtlCol="0">
            <a:spAutoFit/>
          </a:bodyPr>
          <a:lstStyle/>
          <a:p>
            <a:pPr marL="12700" algn="ctr">
              <a:spcBef>
                <a:spcPts val="100"/>
              </a:spcBef>
            </a:pPr>
            <a:r>
              <a:rPr lang="en-US" sz="3600" b="1" spc="-5" dirty="0">
                <a:latin typeface="Times New Roman"/>
                <a:cs typeface="Times New Roman"/>
              </a:rPr>
              <a:t>Medicine</a:t>
            </a:r>
            <a:endParaRPr sz="3600" b="1" dirty="0">
              <a:latin typeface="Times New Roman"/>
              <a:cs typeface="Times New Roman"/>
            </a:endParaRPr>
          </a:p>
        </p:txBody>
      </p:sp>
      <p:sp>
        <p:nvSpPr>
          <p:cNvPr id="4" name="object 4"/>
          <p:cNvSpPr txBox="1"/>
          <p:nvPr/>
        </p:nvSpPr>
        <p:spPr>
          <a:xfrm>
            <a:off x="3861561" y="6057391"/>
            <a:ext cx="3305810" cy="566822"/>
          </a:xfrm>
          <a:prstGeom prst="rect">
            <a:avLst/>
          </a:prstGeom>
        </p:spPr>
        <p:txBody>
          <a:bodyPr vert="horz" wrap="square" lIns="0" tIns="12700" rIns="0" bIns="0" rtlCol="0">
            <a:spAutoFit/>
          </a:bodyPr>
          <a:lstStyle/>
          <a:p>
            <a:pPr marL="12700" algn="ctr">
              <a:spcBef>
                <a:spcPts val="100"/>
              </a:spcBef>
            </a:pPr>
            <a:r>
              <a:rPr lang="en-US" sz="3600" b="1" spc="-20" dirty="0">
                <a:latin typeface="Times New Roman"/>
                <a:cs typeface="Times New Roman"/>
              </a:rPr>
              <a:t>Industry</a:t>
            </a:r>
            <a:endParaRPr sz="3600" b="1" dirty="0">
              <a:latin typeface="Times New Roman"/>
              <a:cs typeface="Times New Roman"/>
            </a:endParaRPr>
          </a:p>
        </p:txBody>
      </p:sp>
      <p:pic>
        <p:nvPicPr>
          <p:cNvPr id="5" name="object 5"/>
          <p:cNvPicPr/>
          <p:nvPr/>
        </p:nvPicPr>
        <p:blipFill>
          <a:blip r:embed="rId3" cstate="print"/>
          <a:stretch>
            <a:fillRect/>
          </a:stretch>
        </p:blipFill>
        <p:spPr>
          <a:xfrm>
            <a:off x="7382256" y="5071872"/>
            <a:ext cx="1214627" cy="813815"/>
          </a:xfrm>
          <a:prstGeom prst="rect">
            <a:avLst/>
          </a:prstGeom>
        </p:spPr>
      </p:pic>
      <p:pic>
        <p:nvPicPr>
          <p:cNvPr id="6" name="object 6"/>
          <p:cNvPicPr/>
          <p:nvPr/>
        </p:nvPicPr>
        <p:blipFill>
          <a:blip r:embed="rId4" cstate="print"/>
          <a:stretch>
            <a:fillRect/>
          </a:stretch>
        </p:blipFill>
        <p:spPr>
          <a:xfrm>
            <a:off x="8881871" y="5430011"/>
            <a:ext cx="1156716" cy="1261872"/>
          </a:xfrm>
          <a:prstGeom prst="rect">
            <a:avLst/>
          </a:prstGeom>
        </p:spPr>
      </p:pic>
      <p:pic>
        <p:nvPicPr>
          <p:cNvPr id="7" name="object 7"/>
          <p:cNvPicPr/>
          <p:nvPr/>
        </p:nvPicPr>
        <p:blipFill>
          <a:blip r:embed="rId5" cstate="print"/>
          <a:stretch>
            <a:fillRect/>
          </a:stretch>
        </p:blipFill>
        <p:spPr>
          <a:xfrm>
            <a:off x="2310383" y="5071872"/>
            <a:ext cx="984504" cy="1499615"/>
          </a:xfrm>
          <a:prstGeom prst="rect">
            <a:avLst/>
          </a:prstGeom>
        </p:spPr>
      </p:pic>
      <p:pic>
        <p:nvPicPr>
          <p:cNvPr id="8" name="object 8"/>
          <p:cNvPicPr/>
          <p:nvPr/>
        </p:nvPicPr>
        <p:blipFill>
          <a:blip r:embed="rId6" cstate="print"/>
          <a:stretch>
            <a:fillRect/>
          </a:stretch>
        </p:blipFill>
        <p:spPr>
          <a:xfrm>
            <a:off x="5667756" y="4357115"/>
            <a:ext cx="1499615" cy="938784"/>
          </a:xfrm>
          <a:prstGeom prst="rect">
            <a:avLst/>
          </a:prstGeom>
        </p:spPr>
      </p:pic>
      <p:pic>
        <p:nvPicPr>
          <p:cNvPr id="9" name="object 9"/>
          <p:cNvPicPr/>
          <p:nvPr/>
        </p:nvPicPr>
        <p:blipFill>
          <a:blip r:embed="rId7" cstate="print"/>
          <a:stretch>
            <a:fillRect/>
          </a:stretch>
        </p:blipFill>
        <p:spPr>
          <a:xfrm>
            <a:off x="3810000" y="5000244"/>
            <a:ext cx="1357884" cy="940308"/>
          </a:xfrm>
          <a:prstGeom prst="rect">
            <a:avLst/>
          </a:prstGeom>
        </p:spPr>
      </p:pic>
      <p:pic>
        <p:nvPicPr>
          <p:cNvPr id="10" name="object 10"/>
          <p:cNvPicPr/>
          <p:nvPr/>
        </p:nvPicPr>
        <p:blipFill>
          <a:blip r:embed="rId8" cstate="print"/>
          <a:stretch>
            <a:fillRect/>
          </a:stretch>
        </p:blipFill>
        <p:spPr>
          <a:xfrm>
            <a:off x="6987183" y="6001511"/>
            <a:ext cx="961933" cy="831540"/>
          </a:xfrm>
          <a:prstGeom prst="rect">
            <a:avLst/>
          </a:prstGeom>
        </p:spPr>
      </p:pic>
      <p:pic>
        <p:nvPicPr>
          <p:cNvPr id="11" name="object 11"/>
          <p:cNvPicPr/>
          <p:nvPr/>
        </p:nvPicPr>
        <p:blipFill>
          <a:blip r:embed="rId9" cstate="print"/>
          <a:stretch>
            <a:fillRect/>
          </a:stretch>
        </p:blipFill>
        <p:spPr>
          <a:xfrm>
            <a:off x="2202180" y="1214627"/>
            <a:ext cx="1894332" cy="1261872"/>
          </a:xfrm>
          <a:prstGeom prst="rect">
            <a:avLst/>
          </a:prstGeom>
        </p:spPr>
      </p:pic>
      <p:pic>
        <p:nvPicPr>
          <p:cNvPr id="12" name="object 12"/>
          <p:cNvPicPr/>
          <p:nvPr/>
        </p:nvPicPr>
        <p:blipFill>
          <a:blip r:embed="rId10" cstate="print"/>
          <a:stretch>
            <a:fillRect/>
          </a:stretch>
        </p:blipFill>
        <p:spPr>
          <a:xfrm>
            <a:off x="8525256" y="999744"/>
            <a:ext cx="1427988" cy="1071372"/>
          </a:xfrm>
          <a:prstGeom prst="rect">
            <a:avLst/>
          </a:prstGeom>
        </p:spPr>
      </p:pic>
      <p:pic>
        <p:nvPicPr>
          <p:cNvPr id="13" name="object 13"/>
          <p:cNvPicPr/>
          <p:nvPr/>
        </p:nvPicPr>
        <p:blipFill>
          <a:blip r:embed="rId11" cstate="print"/>
          <a:stretch>
            <a:fillRect/>
          </a:stretch>
        </p:blipFill>
        <p:spPr>
          <a:xfrm>
            <a:off x="4381500" y="2286000"/>
            <a:ext cx="1357884" cy="763524"/>
          </a:xfrm>
          <a:prstGeom prst="rect">
            <a:avLst/>
          </a:prstGeom>
        </p:spPr>
      </p:pic>
      <p:pic>
        <p:nvPicPr>
          <p:cNvPr id="14" name="object 14"/>
          <p:cNvPicPr/>
          <p:nvPr/>
        </p:nvPicPr>
        <p:blipFill>
          <a:blip r:embed="rId12" cstate="print"/>
          <a:stretch>
            <a:fillRect/>
          </a:stretch>
        </p:blipFill>
        <p:spPr>
          <a:xfrm>
            <a:off x="8810244" y="2500883"/>
            <a:ext cx="1357883" cy="903732"/>
          </a:xfrm>
          <a:prstGeom prst="rect">
            <a:avLst/>
          </a:prstGeom>
        </p:spPr>
      </p:pic>
      <p:pic>
        <p:nvPicPr>
          <p:cNvPr id="15" name="object 15"/>
          <p:cNvPicPr/>
          <p:nvPr/>
        </p:nvPicPr>
        <p:blipFill>
          <a:blip r:embed="rId13" cstate="print"/>
          <a:stretch>
            <a:fillRect/>
          </a:stretch>
        </p:blipFill>
        <p:spPr>
          <a:xfrm>
            <a:off x="7087052" y="2175997"/>
            <a:ext cx="1263871" cy="1529676"/>
          </a:xfrm>
          <a:prstGeom prst="rect">
            <a:avLst/>
          </a:prstGeom>
        </p:spPr>
      </p:pic>
      <p:pic>
        <p:nvPicPr>
          <p:cNvPr id="16" name="object 16"/>
          <p:cNvPicPr/>
          <p:nvPr/>
        </p:nvPicPr>
        <p:blipFill>
          <a:blip r:embed="rId14" cstate="print"/>
          <a:stretch>
            <a:fillRect/>
          </a:stretch>
        </p:blipFill>
        <p:spPr>
          <a:xfrm>
            <a:off x="2452117" y="2857500"/>
            <a:ext cx="1523999" cy="856488"/>
          </a:xfrm>
          <a:prstGeom prst="rect">
            <a:avLst/>
          </a:prstGeom>
        </p:spPr>
      </p:pic>
      <p:pic>
        <p:nvPicPr>
          <p:cNvPr id="17" name="object 17"/>
          <p:cNvPicPr/>
          <p:nvPr/>
        </p:nvPicPr>
        <p:blipFill>
          <a:blip r:embed="rId15" cstate="print"/>
          <a:stretch>
            <a:fillRect/>
          </a:stretch>
        </p:blipFill>
        <p:spPr>
          <a:xfrm>
            <a:off x="6310884" y="2071117"/>
            <a:ext cx="713232" cy="714755"/>
          </a:xfrm>
          <a:prstGeom prst="rect">
            <a:avLst/>
          </a:prstGeom>
        </p:spPr>
      </p:pic>
      <p:sp>
        <p:nvSpPr>
          <p:cNvPr id="18" name="object 18"/>
          <p:cNvSpPr/>
          <p:nvPr/>
        </p:nvSpPr>
        <p:spPr>
          <a:xfrm>
            <a:off x="2095501" y="4000501"/>
            <a:ext cx="7787005" cy="1905"/>
          </a:xfrm>
          <a:custGeom>
            <a:avLst/>
            <a:gdLst/>
            <a:ahLst/>
            <a:cxnLst/>
            <a:rect l="l" t="t" r="r" b="b"/>
            <a:pathLst>
              <a:path w="7787005" h="1904">
                <a:moveTo>
                  <a:pt x="0" y="0"/>
                </a:moveTo>
                <a:lnTo>
                  <a:pt x="7786751" y="1524"/>
                </a:lnTo>
              </a:path>
            </a:pathLst>
          </a:custGeom>
          <a:ln w="9144">
            <a:solidFill>
              <a:srgbClr val="497DBA"/>
            </a:solidFill>
          </a:ln>
        </p:spPr>
        <p:txBody>
          <a:bodyPr wrap="square" lIns="0" tIns="0" rIns="0" bIns="0" rtlCol="0"/>
          <a:lstStyle/>
          <a:p>
            <a:endParaRPr/>
          </a:p>
        </p:txBody>
      </p:sp>
    </p:spTree>
    <p:extLst>
      <p:ext uri="{BB962C8B-B14F-4D97-AF65-F5344CB8AC3E}">
        <p14:creationId xmlns:p14="http://schemas.microsoft.com/office/powerpoint/2010/main" val="268364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4A23A7-C8D9-4698-8EE5-7D10CC472225}"/>
              </a:ext>
            </a:extLst>
          </p:cNvPr>
          <p:cNvSpPr>
            <a:spLocks noGrp="1"/>
          </p:cNvSpPr>
          <p:nvPr>
            <p:ph type="title"/>
          </p:nvPr>
        </p:nvSpPr>
        <p:spPr>
          <a:xfrm>
            <a:off x="838200" y="365125"/>
            <a:ext cx="10515600" cy="1027447"/>
          </a:xfrm>
        </p:spPr>
        <p:txBody>
          <a:bodyPr/>
          <a:lstStyle/>
          <a:p>
            <a:pPr algn="ctr"/>
            <a:r>
              <a:rPr lang="en-US" dirty="0"/>
              <a:t>Hydrogels as drug delivery system</a:t>
            </a:r>
            <a:endParaRPr lang="ru-RU" dirty="0"/>
          </a:p>
        </p:txBody>
      </p:sp>
      <p:grpSp>
        <p:nvGrpSpPr>
          <p:cNvPr id="4" name="object 2">
            <a:extLst>
              <a:ext uri="{FF2B5EF4-FFF2-40B4-BE49-F238E27FC236}">
                <a16:creationId xmlns:a16="http://schemas.microsoft.com/office/drawing/2014/main" id="{7AECF1FC-3522-499E-8613-98AC06824D13}"/>
              </a:ext>
            </a:extLst>
          </p:cNvPr>
          <p:cNvGrpSpPr/>
          <p:nvPr/>
        </p:nvGrpSpPr>
        <p:grpSpPr>
          <a:xfrm>
            <a:off x="925057" y="1659033"/>
            <a:ext cx="3395274" cy="2156783"/>
            <a:chOff x="1042197" y="883429"/>
            <a:chExt cx="3419475" cy="2387600"/>
          </a:xfrm>
        </p:grpSpPr>
        <p:pic>
          <p:nvPicPr>
            <p:cNvPr id="5" name="object 3">
              <a:extLst>
                <a:ext uri="{FF2B5EF4-FFF2-40B4-BE49-F238E27FC236}">
                  <a16:creationId xmlns:a16="http://schemas.microsoft.com/office/drawing/2014/main" id="{DD85EBA4-3C37-4187-BC09-D6FA68A139B0}"/>
                </a:ext>
              </a:extLst>
            </p:cNvPr>
            <p:cNvPicPr/>
            <p:nvPr/>
          </p:nvPicPr>
          <p:blipFill>
            <a:blip r:embed="rId2" cstate="print"/>
            <a:stretch>
              <a:fillRect/>
            </a:stretch>
          </p:blipFill>
          <p:spPr>
            <a:xfrm>
              <a:off x="1042197" y="883429"/>
              <a:ext cx="3419178" cy="2378053"/>
            </a:xfrm>
            <a:prstGeom prst="rect">
              <a:avLst/>
            </a:prstGeom>
          </p:spPr>
        </p:pic>
        <p:sp>
          <p:nvSpPr>
            <p:cNvPr id="6" name="object 4">
              <a:extLst>
                <a:ext uri="{FF2B5EF4-FFF2-40B4-BE49-F238E27FC236}">
                  <a16:creationId xmlns:a16="http://schemas.microsoft.com/office/drawing/2014/main" id="{C182F020-A6F3-4F33-BC02-0129F6F05BE6}"/>
                </a:ext>
              </a:extLst>
            </p:cNvPr>
            <p:cNvSpPr/>
            <p:nvPr/>
          </p:nvSpPr>
          <p:spPr>
            <a:xfrm>
              <a:off x="1760219" y="2923032"/>
              <a:ext cx="2367280" cy="347980"/>
            </a:xfrm>
            <a:custGeom>
              <a:avLst/>
              <a:gdLst/>
              <a:ahLst/>
              <a:cxnLst/>
              <a:rect l="l" t="t" r="r" b="b"/>
              <a:pathLst>
                <a:path w="2367279" h="347979">
                  <a:moveTo>
                    <a:pt x="2366772" y="0"/>
                  </a:moveTo>
                  <a:lnTo>
                    <a:pt x="0" y="0"/>
                  </a:lnTo>
                  <a:lnTo>
                    <a:pt x="0" y="347472"/>
                  </a:lnTo>
                  <a:lnTo>
                    <a:pt x="2366772" y="347472"/>
                  </a:lnTo>
                  <a:lnTo>
                    <a:pt x="2366772" y="0"/>
                  </a:lnTo>
                  <a:close/>
                </a:path>
              </a:pathLst>
            </a:custGeom>
            <a:solidFill>
              <a:srgbClr val="FFFFFF"/>
            </a:solidFill>
          </p:spPr>
          <p:txBody>
            <a:bodyPr wrap="square" lIns="0" tIns="0" rIns="0" bIns="0" rtlCol="0"/>
            <a:lstStyle/>
            <a:p>
              <a:endParaRPr/>
            </a:p>
          </p:txBody>
        </p:sp>
      </p:grpSp>
      <p:pic>
        <p:nvPicPr>
          <p:cNvPr id="7" name="object 12">
            <a:extLst>
              <a:ext uri="{FF2B5EF4-FFF2-40B4-BE49-F238E27FC236}">
                <a16:creationId xmlns:a16="http://schemas.microsoft.com/office/drawing/2014/main" id="{956A87B4-948D-420D-A840-621413E924D4}"/>
              </a:ext>
            </a:extLst>
          </p:cNvPr>
          <p:cNvPicPr/>
          <p:nvPr/>
        </p:nvPicPr>
        <p:blipFill>
          <a:blip r:embed="rId3" cstate="print"/>
          <a:stretch>
            <a:fillRect/>
          </a:stretch>
        </p:blipFill>
        <p:spPr>
          <a:xfrm>
            <a:off x="6242062" y="1748985"/>
            <a:ext cx="4311941" cy="1968253"/>
          </a:xfrm>
          <a:prstGeom prst="rect">
            <a:avLst/>
          </a:prstGeom>
        </p:spPr>
      </p:pic>
      <p:pic>
        <p:nvPicPr>
          <p:cNvPr id="8" name="object 14">
            <a:extLst>
              <a:ext uri="{FF2B5EF4-FFF2-40B4-BE49-F238E27FC236}">
                <a16:creationId xmlns:a16="http://schemas.microsoft.com/office/drawing/2014/main" id="{F7C56D10-79BF-4DA7-9C9D-D16A106FA77A}"/>
              </a:ext>
            </a:extLst>
          </p:cNvPr>
          <p:cNvPicPr/>
          <p:nvPr/>
        </p:nvPicPr>
        <p:blipFill>
          <a:blip r:embed="rId4" cstate="print"/>
          <a:stretch>
            <a:fillRect/>
          </a:stretch>
        </p:blipFill>
        <p:spPr>
          <a:xfrm>
            <a:off x="746620" y="4379053"/>
            <a:ext cx="4739780" cy="2034636"/>
          </a:xfrm>
          <a:prstGeom prst="rect">
            <a:avLst/>
          </a:prstGeom>
        </p:spPr>
      </p:pic>
      <p:pic>
        <p:nvPicPr>
          <p:cNvPr id="9" name="object 16">
            <a:extLst>
              <a:ext uri="{FF2B5EF4-FFF2-40B4-BE49-F238E27FC236}">
                <a16:creationId xmlns:a16="http://schemas.microsoft.com/office/drawing/2014/main" id="{DEC922A2-CC60-4383-B1C8-C200FBB3B4A3}"/>
              </a:ext>
            </a:extLst>
          </p:cNvPr>
          <p:cNvPicPr/>
          <p:nvPr/>
        </p:nvPicPr>
        <p:blipFill>
          <a:blip r:embed="rId5" cstate="print"/>
          <a:stretch>
            <a:fillRect/>
          </a:stretch>
        </p:blipFill>
        <p:spPr>
          <a:xfrm>
            <a:off x="7214533" y="4458239"/>
            <a:ext cx="3833768" cy="2034636"/>
          </a:xfrm>
          <a:prstGeom prst="rect">
            <a:avLst/>
          </a:prstGeom>
        </p:spPr>
      </p:pic>
    </p:spTree>
    <p:extLst>
      <p:ext uri="{BB962C8B-B14F-4D97-AF65-F5344CB8AC3E}">
        <p14:creationId xmlns:p14="http://schemas.microsoft.com/office/powerpoint/2010/main" val="332093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277AEA-0671-4410-AE66-558231217738}"/>
              </a:ext>
            </a:extLst>
          </p:cNvPr>
          <p:cNvSpPr>
            <a:spLocks noGrp="1"/>
          </p:cNvSpPr>
          <p:nvPr>
            <p:ph type="title"/>
          </p:nvPr>
        </p:nvSpPr>
        <p:spPr>
          <a:xfrm>
            <a:off x="838200" y="365126"/>
            <a:ext cx="10515600" cy="943558"/>
          </a:xfrm>
        </p:spPr>
        <p:txBody>
          <a:bodyPr/>
          <a:lstStyle/>
          <a:p>
            <a:pPr algn="ctr"/>
            <a:r>
              <a:rPr lang="en-US" dirty="0"/>
              <a:t>Micelles as drug delivery system</a:t>
            </a:r>
            <a:endParaRPr lang="ru-RU" dirty="0"/>
          </a:p>
        </p:txBody>
      </p:sp>
      <p:sp>
        <p:nvSpPr>
          <p:cNvPr id="4" name="object 12">
            <a:extLst>
              <a:ext uri="{FF2B5EF4-FFF2-40B4-BE49-F238E27FC236}">
                <a16:creationId xmlns:a16="http://schemas.microsoft.com/office/drawing/2014/main" id="{4446DE33-8388-4B33-AA43-8BFE0D541C0D}"/>
              </a:ext>
            </a:extLst>
          </p:cNvPr>
          <p:cNvSpPr txBox="1"/>
          <p:nvPr/>
        </p:nvSpPr>
        <p:spPr>
          <a:xfrm>
            <a:off x="838200" y="1886920"/>
            <a:ext cx="2123114" cy="682238"/>
          </a:xfrm>
          <a:prstGeom prst="rect">
            <a:avLst/>
          </a:prstGeom>
        </p:spPr>
        <p:txBody>
          <a:bodyPr vert="horz" wrap="square" lIns="0" tIns="12700" rIns="0" bIns="0" rtlCol="0">
            <a:spAutoFit/>
          </a:bodyPr>
          <a:lstStyle/>
          <a:p>
            <a:pPr marL="1713230" marR="180975" indent="-1701164">
              <a:spcBef>
                <a:spcPts val="100"/>
              </a:spcBef>
            </a:pPr>
            <a:r>
              <a:rPr lang="en-US" i="1" spc="-5" dirty="0">
                <a:solidFill>
                  <a:srgbClr val="006FC0"/>
                </a:solidFill>
                <a:latin typeface="Arial"/>
                <a:cs typeface="Arial"/>
              </a:rPr>
              <a:t>Hydrophilic part</a:t>
            </a:r>
            <a:r>
              <a:rPr i="1" dirty="0">
                <a:solidFill>
                  <a:srgbClr val="006FC0"/>
                </a:solidFill>
                <a:latin typeface="Arial"/>
                <a:cs typeface="Arial"/>
              </a:rPr>
              <a:t> </a:t>
            </a:r>
            <a:endParaRPr dirty="0">
              <a:latin typeface="Arial"/>
              <a:cs typeface="Arial"/>
            </a:endParaRPr>
          </a:p>
          <a:p>
            <a:pPr>
              <a:spcBef>
                <a:spcPts val="10"/>
              </a:spcBef>
            </a:pPr>
            <a:endParaRPr sz="2550" dirty="0">
              <a:latin typeface="Arial"/>
              <a:cs typeface="Arial"/>
            </a:endParaRPr>
          </a:p>
        </p:txBody>
      </p:sp>
      <p:pic>
        <p:nvPicPr>
          <p:cNvPr id="5" name="object 6">
            <a:extLst>
              <a:ext uri="{FF2B5EF4-FFF2-40B4-BE49-F238E27FC236}">
                <a16:creationId xmlns:a16="http://schemas.microsoft.com/office/drawing/2014/main" id="{3FB32B3E-3EE6-4F60-ADF3-7D0FF987CCF3}"/>
              </a:ext>
            </a:extLst>
          </p:cNvPr>
          <p:cNvPicPr/>
          <p:nvPr/>
        </p:nvPicPr>
        <p:blipFill>
          <a:blip r:embed="rId2" cstate="print"/>
          <a:stretch>
            <a:fillRect/>
          </a:stretch>
        </p:blipFill>
        <p:spPr>
          <a:xfrm>
            <a:off x="838200" y="2369330"/>
            <a:ext cx="1578174" cy="1368552"/>
          </a:xfrm>
          <a:prstGeom prst="rect">
            <a:avLst/>
          </a:prstGeom>
        </p:spPr>
      </p:pic>
      <p:sp>
        <p:nvSpPr>
          <p:cNvPr id="6" name="object 12">
            <a:extLst>
              <a:ext uri="{FF2B5EF4-FFF2-40B4-BE49-F238E27FC236}">
                <a16:creationId xmlns:a16="http://schemas.microsoft.com/office/drawing/2014/main" id="{7DC04D46-1360-4120-AF97-447D82BC8970}"/>
              </a:ext>
            </a:extLst>
          </p:cNvPr>
          <p:cNvSpPr txBox="1"/>
          <p:nvPr/>
        </p:nvSpPr>
        <p:spPr>
          <a:xfrm>
            <a:off x="838200" y="4059236"/>
            <a:ext cx="2380266" cy="682238"/>
          </a:xfrm>
          <a:prstGeom prst="rect">
            <a:avLst/>
          </a:prstGeom>
        </p:spPr>
        <p:txBody>
          <a:bodyPr vert="horz" wrap="square" lIns="0" tIns="12700" rIns="0" bIns="0" rtlCol="0">
            <a:spAutoFit/>
          </a:bodyPr>
          <a:lstStyle/>
          <a:p>
            <a:pPr marL="1713230" marR="180975" indent="-1701164">
              <a:spcBef>
                <a:spcPts val="100"/>
              </a:spcBef>
            </a:pPr>
            <a:r>
              <a:rPr lang="en-US" i="1" spc="-5" dirty="0">
                <a:solidFill>
                  <a:srgbClr val="006FC0"/>
                </a:solidFill>
                <a:latin typeface="Arial"/>
                <a:cs typeface="Arial"/>
              </a:rPr>
              <a:t>Hydrophobic part</a:t>
            </a:r>
            <a:r>
              <a:rPr i="1" dirty="0">
                <a:solidFill>
                  <a:srgbClr val="006FC0"/>
                </a:solidFill>
                <a:latin typeface="Arial"/>
                <a:cs typeface="Arial"/>
              </a:rPr>
              <a:t> </a:t>
            </a:r>
            <a:endParaRPr dirty="0">
              <a:latin typeface="Arial"/>
              <a:cs typeface="Arial"/>
            </a:endParaRPr>
          </a:p>
          <a:p>
            <a:pPr>
              <a:spcBef>
                <a:spcPts val="10"/>
              </a:spcBef>
            </a:pPr>
            <a:endParaRPr sz="2550" dirty="0">
              <a:latin typeface="Arial"/>
              <a:cs typeface="Arial"/>
            </a:endParaRPr>
          </a:p>
        </p:txBody>
      </p:sp>
      <p:pic>
        <p:nvPicPr>
          <p:cNvPr id="7" name="object 5">
            <a:extLst>
              <a:ext uri="{FF2B5EF4-FFF2-40B4-BE49-F238E27FC236}">
                <a16:creationId xmlns:a16="http://schemas.microsoft.com/office/drawing/2014/main" id="{6461A7EA-4145-48AB-B38C-5F2436B387B5}"/>
              </a:ext>
            </a:extLst>
          </p:cNvPr>
          <p:cNvPicPr/>
          <p:nvPr/>
        </p:nvPicPr>
        <p:blipFill>
          <a:blip r:embed="rId3" cstate="print"/>
          <a:stretch>
            <a:fillRect/>
          </a:stretch>
        </p:blipFill>
        <p:spPr>
          <a:xfrm>
            <a:off x="2961314" y="2982310"/>
            <a:ext cx="1584959" cy="288036"/>
          </a:xfrm>
          <a:prstGeom prst="rect">
            <a:avLst/>
          </a:prstGeom>
        </p:spPr>
      </p:pic>
      <p:pic>
        <p:nvPicPr>
          <p:cNvPr id="8" name="object 4">
            <a:extLst>
              <a:ext uri="{FF2B5EF4-FFF2-40B4-BE49-F238E27FC236}">
                <a16:creationId xmlns:a16="http://schemas.microsoft.com/office/drawing/2014/main" id="{2ABDE188-E763-4C55-AF7D-F0A648683EFE}"/>
              </a:ext>
            </a:extLst>
          </p:cNvPr>
          <p:cNvPicPr/>
          <p:nvPr/>
        </p:nvPicPr>
        <p:blipFill>
          <a:blip r:embed="rId4" cstate="print"/>
          <a:stretch>
            <a:fillRect/>
          </a:stretch>
        </p:blipFill>
        <p:spPr>
          <a:xfrm>
            <a:off x="4910274" y="1570726"/>
            <a:ext cx="3152318" cy="3147708"/>
          </a:xfrm>
          <a:prstGeom prst="rect">
            <a:avLst/>
          </a:prstGeom>
        </p:spPr>
      </p:pic>
      <p:sp>
        <p:nvSpPr>
          <p:cNvPr id="9" name="object 8">
            <a:extLst>
              <a:ext uri="{FF2B5EF4-FFF2-40B4-BE49-F238E27FC236}">
                <a16:creationId xmlns:a16="http://schemas.microsoft.com/office/drawing/2014/main" id="{92838211-FCD7-4F60-BB67-DEF9728063F9}"/>
              </a:ext>
            </a:extLst>
          </p:cNvPr>
          <p:cNvSpPr/>
          <p:nvPr/>
        </p:nvSpPr>
        <p:spPr>
          <a:xfrm>
            <a:off x="6742834" y="1886919"/>
            <a:ext cx="1407160" cy="1687195"/>
          </a:xfrm>
          <a:custGeom>
            <a:avLst/>
            <a:gdLst/>
            <a:ahLst/>
            <a:cxnLst/>
            <a:rect l="l" t="t" r="r" b="b"/>
            <a:pathLst>
              <a:path w="1407159" h="1687195">
                <a:moveTo>
                  <a:pt x="998372" y="1655953"/>
                </a:moveTo>
                <a:lnTo>
                  <a:pt x="942848" y="1655953"/>
                </a:lnTo>
                <a:lnTo>
                  <a:pt x="930224" y="1655953"/>
                </a:lnTo>
                <a:lnTo>
                  <a:pt x="928878" y="1687068"/>
                </a:lnTo>
                <a:lnTo>
                  <a:pt x="998372" y="1655953"/>
                </a:lnTo>
                <a:close/>
              </a:path>
              <a:path w="1407159" h="1687195">
                <a:moveTo>
                  <a:pt x="1006602" y="1652270"/>
                </a:moveTo>
                <a:lnTo>
                  <a:pt x="932180" y="1610995"/>
                </a:lnTo>
                <a:lnTo>
                  <a:pt x="930808" y="1642503"/>
                </a:lnTo>
                <a:lnTo>
                  <a:pt x="913384" y="1641475"/>
                </a:lnTo>
                <a:lnTo>
                  <a:pt x="867537" y="1635887"/>
                </a:lnTo>
                <a:lnTo>
                  <a:pt x="822833" y="1628521"/>
                </a:lnTo>
                <a:lnTo>
                  <a:pt x="779653" y="1619377"/>
                </a:lnTo>
                <a:lnTo>
                  <a:pt x="738251" y="1608582"/>
                </a:lnTo>
                <a:lnTo>
                  <a:pt x="699135" y="1596263"/>
                </a:lnTo>
                <a:lnTo>
                  <a:pt x="662559" y="1582674"/>
                </a:lnTo>
                <a:lnTo>
                  <a:pt x="613537" y="1560195"/>
                </a:lnTo>
                <a:lnTo>
                  <a:pt x="572389" y="1535684"/>
                </a:lnTo>
                <a:lnTo>
                  <a:pt x="540766" y="1509903"/>
                </a:lnTo>
                <a:lnTo>
                  <a:pt x="514985" y="1474724"/>
                </a:lnTo>
                <a:lnTo>
                  <a:pt x="511302" y="1465199"/>
                </a:lnTo>
                <a:lnTo>
                  <a:pt x="511683" y="1466088"/>
                </a:lnTo>
                <a:lnTo>
                  <a:pt x="511467" y="1465199"/>
                </a:lnTo>
                <a:lnTo>
                  <a:pt x="509651" y="1457452"/>
                </a:lnTo>
                <a:lnTo>
                  <a:pt x="508889" y="1447927"/>
                </a:lnTo>
                <a:lnTo>
                  <a:pt x="508000" y="1437386"/>
                </a:lnTo>
                <a:lnTo>
                  <a:pt x="490093" y="1397000"/>
                </a:lnTo>
                <a:lnTo>
                  <a:pt x="463423" y="1368552"/>
                </a:lnTo>
                <a:lnTo>
                  <a:pt x="426974" y="1341882"/>
                </a:lnTo>
                <a:lnTo>
                  <a:pt x="382016" y="1317244"/>
                </a:lnTo>
                <a:lnTo>
                  <a:pt x="329692" y="1295146"/>
                </a:lnTo>
                <a:lnTo>
                  <a:pt x="291338" y="1281938"/>
                </a:lnTo>
                <a:lnTo>
                  <a:pt x="229235" y="1264920"/>
                </a:lnTo>
                <a:lnTo>
                  <a:pt x="185674" y="1255649"/>
                </a:lnTo>
                <a:lnTo>
                  <a:pt x="140462" y="1248156"/>
                </a:lnTo>
                <a:lnTo>
                  <a:pt x="94361" y="1242568"/>
                </a:lnTo>
                <a:lnTo>
                  <a:pt x="47371" y="1239139"/>
                </a:lnTo>
                <a:lnTo>
                  <a:pt x="254" y="1237996"/>
                </a:lnTo>
                <a:lnTo>
                  <a:pt x="0" y="1250696"/>
                </a:lnTo>
                <a:lnTo>
                  <a:pt x="23622" y="1250950"/>
                </a:lnTo>
                <a:lnTo>
                  <a:pt x="46990" y="1251839"/>
                </a:lnTo>
                <a:lnTo>
                  <a:pt x="93345" y="1255268"/>
                </a:lnTo>
                <a:lnTo>
                  <a:pt x="139065" y="1260729"/>
                </a:lnTo>
                <a:lnTo>
                  <a:pt x="183642" y="1268095"/>
                </a:lnTo>
                <a:lnTo>
                  <a:pt x="226695" y="1277366"/>
                </a:lnTo>
                <a:lnTo>
                  <a:pt x="267843" y="1288161"/>
                </a:lnTo>
                <a:lnTo>
                  <a:pt x="306832" y="1300353"/>
                </a:lnTo>
                <a:lnTo>
                  <a:pt x="343281" y="1313942"/>
                </a:lnTo>
                <a:lnTo>
                  <a:pt x="392176" y="1336548"/>
                </a:lnTo>
                <a:lnTo>
                  <a:pt x="433197" y="1361186"/>
                </a:lnTo>
                <a:lnTo>
                  <a:pt x="464934" y="1387221"/>
                </a:lnTo>
                <a:lnTo>
                  <a:pt x="490601" y="1422654"/>
                </a:lnTo>
                <a:lnTo>
                  <a:pt x="496189" y="1448816"/>
                </a:lnTo>
                <a:lnTo>
                  <a:pt x="496951" y="1458341"/>
                </a:lnTo>
                <a:lnTo>
                  <a:pt x="499237" y="1468755"/>
                </a:lnTo>
                <a:lnTo>
                  <a:pt x="499237" y="1469136"/>
                </a:lnTo>
                <a:lnTo>
                  <a:pt x="499491" y="1469644"/>
                </a:lnTo>
                <a:lnTo>
                  <a:pt x="522605" y="1509014"/>
                </a:lnTo>
                <a:lnTo>
                  <a:pt x="552704" y="1536954"/>
                </a:lnTo>
                <a:lnTo>
                  <a:pt x="592328" y="1563116"/>
                </a:lnTo>
                <a:lnTo>
                  <a:pt x="640080" y="1586992"/>
                </a:lnTo>
                <a:lnTo>
                  <a:pt x="675894" y="1601470"/>
                </a:lnTo>
                <a:lnTo>
                  <a:pt x="714375" y="1614678"/>
                </a:lnTo>
                <a:lnTo>
                  <a:pt x="776478" y="1631696"/>
                </a:lnTo>
                <a:lnTo>
                  <a:pt x="820293" y="1640967"/>
                </a:lnTo>
                <a:lnTo>
                  <a:pt x="865505" y="1648460"/>
                </a:lnTo>
                <a:lnTo>
                  <a:pt x="911860" y="1654048"/>
                </a:lnTo>
                <a:lnTo>
                  <a:pt x="930249" y="1655191"/>
                </a:lnTo>
                <a:lnTo>
                  <a:pt x="942886" y="1655191"/>
                </a:lnTo>
                <a:lnTo>
                  <a:pt x="1000099" y="1655191"/>
                </a:lnTo>
                <a:lnTo>
                  <a:pt x="1006602" y="1652270"/>
                </a:lnTo>
                <a:close/>
              </a:path>
              <a:path w="1407159" h="1687195">
                <a:moveTo>
                  <a:pt x="1407033" y="29718"/>
                </a:moveTo>
                <a:lnTo>
                  <a:pt x="1327277" y="0"/>
                </a:lnTo>
                <a:lnTo>
                  <a:pt x="1330680" y="31864"/>
                </a:lnTo>
                <a:lnTo>
                  <a:pt x="1325753" y="32512"/>
                </a:lnTo>
                <a:lnTo>
                  <a:pt x="1278001" y="46228"/>
                </a:lnTo>
                <a:lnTo>
                  <a:pt x="1218692" y="72517"/>
                </a:lnTo>
                <a:lnTo>
                  <a:pt x="1165479" y="106680"/>
                </a:lnTo>
                <a:lnTo>
                  <a:pt x="1130681" y="136525"/>
                </a:lnTo>
                <a:lnTo>
                  <a:pt x="1101471" y="169291"/>
                </a:lnTo>
                <a:lnTo>
                  <a:pt x="1078611" y="204343"/>
                </a:lnTo>
                <a:lnTo>
                  <a:pt x="1062736" y="241173"/>
                </a:lnTo>
                <a:lnTo>
                  <a:pt x="1055243" y="279273"/>
                </a:lnTo>
                <a:lnTo>
                  <a:pt x="1054709" y="292608"/>
                </a:lnTo>
                <a:lnTo>
                  <a:pt x="1054227" y="304419"/>
                </a:lnTo>
                <a:lnTo>
                  <a:pt x="1043051" y="351409"/>
                </a:lnTo>
                <a:lnTo>
                  <a:pt x="1025779" y="385699"/>
                </a:lnTo>
                <a:lnTo>
                  <a:pt x="1001776" y="418592"/>
                </a:lnTo>
                <a:lnTo>
                  <a:pt x="971804" y="449199"/>
                </a:lnTo>
                <a:lnTo>
                  <a:pt x="923925" y="485521"/>
                </a:lnTo>
                <a:lnTo>
                  <a:pt x="869061" y="514985"/>
                </a:lnTo>
                <a:lnTo>
                  <a:pt x="824611" y="531622"/>
                </a:lnTo>
                <a:lnTo>
                  <a:pt x="778256" y="543052"/>
                </a:lnTo>
                <a:lnTo>
                  <a:pt x="730631" y="548386"/>
                </a:lnTo>
                <a:lnTo>
                  <a:pt x="714756" y="548767"/>
                </a:lnTo>
                <a:lnTo>
                  <a:pt x="715010" y="561467"/>
                </a:lnTo>
                <a:lnTo>
                  <a:pt x="764413" y="558038"/>
                </a:lnTo>
                <a:lnTo>
                  <a:pt x="812800" y="548132"/>
                </a:lnTo>
                <a:lnTo>
                  <a:pt x="859536" y="532638"/>
                </a:lnTo>
                <a:lnTo>
                  <a:pt x="903605" y="512064"/>
                </a:lnTo>
                <a:lnTo>
                  <a:pt x="956818" y="477901"/>
                </a:lnTo>
                <a:lnTo>
                  <a:pt x="991489" y="448183"/>
                </a:lnTo>
                <a:lnTo>
                  <a:pt x="1020699" y="415290"/>
                </a:lnTo>
                <a:lnTo>
                  <a:pt x="1043686" y="380111"/>
                </a:lnTo>
                <a:lnTo>
                  <a:pt x="1059307" y="343154"/>
                </a:lnTo>
                <a:lnTo>
                  <a:pt x="1066927" y="304927"/>
                </a:lnTo>
                <a:lnTo>
                  <a:pt x="1067320" y="292227"/>
                </a:lnTo>
                <a:lnTo>
                  <a:pt x="1067816" y="280797"/>
                </a:lnTo>
                <a:lnTo>
                  <a:pt x="1078865" y="233807"/>
                </a:lnTo>
                <a:lnTo>
                  <a:pt x="1096010" y="199390"/>
                </a:lnTo>
                <a:lnTo>
                  <a:pt x="1120013" y="166497"/>
                </a:lnTo>
                <a:lnTo>
                  <a:pt x="1149985" y="135890"/>
                </a:lnTo>
                <a:lnTo>
                  <a:pt x="1197737" y="99568"/>
                </a:lnTo>
                <a:lnTo>
                  <a:pt x="1252474" y="70104"/>
                </a:lnTo>
                <a:lnTo>
                  <a:pt x="1297178" y="53340"/>
                </a:lnTo>
                <a:lnTo>
                  <a:pt x="1332052" y="44577"/>
                </a:lnTo>
                <a:lnTo>
                  <a:pt x="1335405" y="75819"/>
                </a:lnTo>
                <a:lnTo>
                  <a:pt x="1406232" y="30226"/>
                </a:lnTo>
                <a:lnTo>
                  <a:pt x="1407033" y="29718"/>
                </a:lnTo>
                <a:close/>
              </a:path>
            </a:pathLst>
          </a:custGeom>
          <a:solidFill>
            <a:srgbClr val="000000"/>
          </a:solidFill>
        </p:spPr>
        <p:txBody>
          <a:bodyPr wrap="square" lIns="0" tIns="0" rIns="0" bIns="0" rtlCol="0"/>
          <a:lstStyle/>
          <a:p>
            <a:endParaRPr/>
          </a:p>
        </p:txBody>
      </p:sp>
      <p:sp>
        <p:nvSpPr>
          <p:cNvPr id="10" name="object 10">
            <a:extLst>
              <a:ext uri="{FF2B5EF4-FFF2-40B4-BE49-F238E27FC236}">
                <a16:creationId xmlns:a16="http://schemas.microsoft.com/office/drawing/2014/main" id="{49FD23B5-D983-47E1-8A38-73F24AC07D54}"/>
              </a:ext>
            </a:extLst>
          </p:cNvPr>
          <p:cNvSpPr txBox="1"/>
          <p:nvPr/>
        </p:nvSpPr>
        <p:spPr>
          <a:xfrm>
            <a:off x="8237395" y="1736742"/>
            <a:ext cx="2215288" cy="300355"/>
          </a:xfrm>
          <a:prstGeom prst="rect">
            <a:avLst/>
          </a:prstGeom>
        </p:spPr>
        <p:txBody>
          <a:bodyPr vert="horz" wrap="square" lIns="0" tIns="12700" rIns="0" bIns="0" rtlCol="0">
            <a:spAutoFit/>
          </a:bodyPr>
          <a:lstStyle/>
          <a:p>
            <a:pPr marL="12700">
              <a:spcBef>
                <a:spcPts val="100"/>
              </a:spcBef>
            </a:pPr>
            <a:r>
              <a:rPr lang="en-US" spc="-5" dirty="0">
                <a:latin typeface="Arial"/>
                <a:cs typeface="Arial"/>
              </a:rPr>
              <a:t>Hydrophilic crown</a:t>
            </a:r>
            <a:endParaRPr dirty="0">
              <a:latin typeface="Arial"/>
              <a:cs typeface="Arial"/>
            </a:endParaRPr>
          </a:p>
        </p:txBody>
      </p:sp>
      <p:sp>
        <p:nvSpPr>
          <p:cNvPr id="11" name="object 10">
            <a:extLst>
              <a:ext uri="{FF2B5EF4-FFF2-40B4-BE49-F238E27FC236}">
                <a16:creationId xmlns:a16="http://schemas.microsoft.com/office/drawing/2014/main" id="{AA382BBB-B717-4736-AE1B-9EE028DC7E20}"/>
              </a:ext>
            </a:extLst>
          </p:cNvPr>
          <p:cNvSpPr txBox="1"/>
          <p:nvPr/>
        </p:nvSpPr>
        <p:spPr>
          <a:xfrm>
            <a:off x="7945179" y="3319272"/>
            <a:ext cx="2215288" cy="300355"/>
          </a:xfrm>
          <a:prstGeom prst="rect">
            <a:avLst/>
          </a:prstGeom>
        </p:spPr>
        <p:txBody>
          <a:bodyPr vert="horz" wrap="square" lIns="0" tIns="12700" rIns="0" bIns="0" rtlCol="0">
            <a:spAutoFit/>
          </a:bodyPr>
          <a:lstStyle/>
          <a:p>
            <a:pPr marL="12700">
              <a:spcBef>
                <a:spcPts val="100"/>
              </a:spcBef>
            </a:pPr>
            <a:r>
              <a:rPr lang="en-US" spc="-5" dirty="0">
                <a:latin typeface="Arial"/>
                <a:cs typeface="Arial"/>
              </a:rPr>
              <a:t>Hydrophobic nucleus</a:t>
            </a:r>
            <a:endParaRPr dirty="0">
              <a:latin typeface="Arial"/>
              <a:cs typeface="Arial"/>
            </a:endParaRPr>
          </a:p>
        </p:txBody>
      </p:sp>
      <p:sp>
        <p:nvSpPr>
          <p:cNvPr id="12" name="TextBox 11">
            <a:extLst>
              <a:ext uri="{FF2B5EF4-FFF2-40B4-BE49-F238E27FC236}">
                <a16:creationId xmlns:a16="http://schemas.microsoft.com/office/drawing/2014/main" id="{58515190-438A-4FCB-818A-355B7587FB57}"/>
              </a:ext>
            </a:extLst>
          </p:cNvPr>
          <p:cNvSpPr txBox="1"/>
          <p:nvPr/>
        </p:nvSpPr>
        <p:spPr>
          <a:xfrm>
            <a:off x="3280095" y="2667699"/>
            <a:ext cx="889233" cy="369332"/>
          </a:xfrm>
          <a:prstGeom prst="rect">
            <a:avLst/>
          </a:prstGeom>
          <a:noFill/>
        </p:spPr>
        <p:txBody>
          <a:bodyPr wrap="square" rtlCol="0">
            <a:spAutoFit/>
          </a:bodyPr>
          <a:lstStyle/>
          <a:p>
            <a:r>
              <a:rPr lang="en-US" dirty="0"/>
              <a:t>CMC</a:t>
            </a:r>
            <a:endParaRPr lang="ru-RU" dirty="0"/>
          </a:p>
        </p:txBody>
      </p:sp>
    </p:spTree>
    <p:extLst>
      <p:ext uri="{BB962C8B-B14F-4D97-AF65-F5344CB8AC3E}">
        <p14:creationId xmlns:p14="http://schemas.microsoft.com/office/powerpoint/2010/main" val="120710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711354" y="1820413"/>
            <a:ext cx="9018165" cy="3615654"/>
            <a:chOff x="916597" y="2747492"/>
            <a:chExt cx="7254875" cy="2563495"/>
          </a:xfrm>
        </p:grpSpPr>
        <p:pic>
          <p:nvPicPr>
            <p:cNvPr id="5" name="object 5"/>
            <p:cNvPicPr/>
            <p:nvPr/>
          </p:nvPicPr>
          <p:blipFill>
            <a:blip r:embed="rId2" cstate="print"/>
            <a:stretch>
              <a:fillRect/>
            </a:stretch>
          </p:blipFill>
          <p:spPr>
            <a:xfrm>
              <a:off x="916597" y="2747492"/>
              <a:ext cx="7254710" cy="2563159"/>
            </a:xfrm>
            <a:prstGeom prst="rect">
              <a:avLst/>
            </a:prstGeom>
          </p:spPr>
        </p:pic>
        <p:pic>
          <p:nvPicPr>
            <p:cNvPr id="6" name="object 6"/>
            <p:cNvPicPr/>
            <p:nvPr/>
          </p:nvPicPr>
          <p:blipFill>
            <a:blip r:embed="rId3" cstate="print"/>
            <a:stretch>
              <a:fillRect/>
            </a:stretch>
          </p:blipFill>
          <p:spPr>
            <a:xfrm>
              <a:off x="1364742" y="3193541"/>
              <a:ext cx="1655064" cy="1655064"/>
            </a:xfrm>
            <a:prstGeom prst="rect">
              <a:avLst/>
            </a:prstGeom>
          </p:spPr>
        </p:pic>
        <p:sp>
          <p:nvSpPr>
            <p:cNvPr id="7" name="object 7"/>
            <p:cNvSpPr/>
            <p:nvPr/>
          </p:nvSpPr>
          <p:spPr>
            <a:xfrm>
              <a:off x="1364742" y="3193541"/>
              <a:ext cx="1655445" cy="1655445"/>
            </a:xfrm>
            <a:custGeom>
              <a:avLst/>
              <a:gdLst/>
              <a:ahLst/>
              <a:cxnLst/>
              <a:rect l="l" t="t" r="r" b="b"/>
              <a:pathLst>
                <a:path w="1655445" h="1655445">
                  <a:moveTo>
                    <a:pt x="0" y="827532"/>
                  </a:moveTo>
                  <a:lnTo>
                    <a:pt x="1404" y="778904"/>
                  </a:lnTo>
                  <a:lnTo>
                    <a:pt x="5566" y="731016"/>
                  </a:lnTo>
                  <a:lnTo>
                    <a:pt x="12409" y="683947"/>
                  </a:lnTo>
                  <a:lnTo>
                    <a:pt x="21853" y="637774"/>
                  </a:lnTo>
                  <a:lnTo>
                    <a:pt x="33823" y="592573"/>
                  </a:lnTo>
                  <a:lnTo>
                    <a:pt x="48239" y="548423"/>
                  </a:lnTo>
                  <a:lnTo>
                    <a:pt x="65025" y="505402"/>
                  </a:lnTo>
                  <a:lnTo>
                    <a:pt x="84104" y="463587"/>
                  </a:lnTo>
                  <a:lnTo>
                    <a:pt x="105397" y="423055"/>
                  </a:lnTo>
                  <a:lnTo>
                    <a:pt x="128827" y="383884"/>
                  </a:lnTo>
                  <a:lnTo>
                    <a:pt x="154316" y="346152"/>
                  </a:lnTo>
                  <a:lnTo>
                    <a:pt x="181786" y="309936"/>
                  </a:lnTo>
                  <a:lnTo>
                    <a:pt x="211162" y="275314"/>
                  </a:lnTo>
                  <a:lnTo>
                    <a:pt x="242363" y="242363"/>
                  </a:lnTo>
                  <a:lnTo>
                    <a:pt x="275314" y="211162"/>
                  </a:lnTo>
                  <a:lnTo>
                    <a:pt x="309936" y="181786"/>
                  </a:lnTo>
                  <a:lnTo>
                    <a:pt x="346152" y="154316"/>
                  </a:lnTo>
                  <a:lnTo>
                    <a:pt x="383884" y="128827"/>
                  </a:lnTo>
                  <a:lnTo>
                    <a:pt x="423055" y="105397"/>
                  </a:lnTo>
                  <a:lnTo>
                    <a:pt x="463587" y="84104"/>
                  </a:lnTo>
                  <a:lnTo>
                    <a:pt x="505402" y="65025"/>
                  </a:lnTo>
                  <a:lnTo>
                    <a:pt x="548423" y="48239"/>
                  </a:lnTo>
                  <a:lnTo>
                    <a:pt x="592573" y="33823"/>
                  </a:lnTo>
                  <a:lnTo>
                    <a:pt x="637774" y="21853"/>
                  </a:lnTo>
                  <a:lnTo>
                    <a:pt x="683947" y="12409"/>
                  </a:lnTo>
                  <a:lnTo>
                    <a:pt x="731016" y="5566"/>
                  </a:lnTo>
                  <a:lnTo>
                    <a:pt x="778904" y="1404"/>
                  </a:lnTo>
                  <a:lnTo>
                    <a:pt x="827532" y="0"/>
                  </a:lnTo>
                  <a:lnTo>
                    <a:pt x="876159" y="1404"/>
                  </a:lnTo>
                  <a:lnTo>
                    <a:pt x="924047" y="5566"/>
                  </a:lnTo>
                  <a:lnTo>
                    <a:pt x="971116" y="12409"/>
                  </a:lnTo>
                  <a:lnTo>
                    <a:pt x="1017289" y="21853"/>
                  </a:lnTo>
                  <a:lnTo>
                    <a:pt x="1062490" y="33823"/>
                  </a:lnTo>
                  <a:lnTo>
                    <a:pt x="1106640" y="48239"/>
                  </a:lnTo>
                  <a:lnTo>
                    <a:pt x="1149661" y="65025"/>
                  </a:lnTo>
                  <a:lnTo>
                    <a:pt x="1191476" y="84104"/>
                  </a:lnTo>
                  <a:lnTo>
                    <a:pt x="1232008" y="105397"/>
                  </a:lnTo>
                  <a:lnTo>
                    <a:pt x="1271179" y="128827"/>
                  </a:lnTo>
                  <a:lnTo>
                    <a:pt x="1308911" y="154316"/>
                  </a:lnTo>
                  <a:lnTo>
                    <a:pt x="1345127" y="181786"/>
                  </a:lnTo>
                  <a:lnTo>
                    <a:pt x="1379749" y="211162"/>
                  </a:lnTo>
                  <a:lnTo>
                    <a:pt x="1412700" y="242363"/>
                  </a:lnTo>
                  <a:lnTo>
                    <a:pt x="1443901" y="275314"/>
                  </a:lnTo>
                  <a:lnTo>
                    <a:pt x="1473277" y="309936"/>
                  </a:lnTo>
                  <a:lnTo>
                    <a:pt x="1500747" y="346152"/>
                  </a:lnTo>
                  <a:lnTo>
                    <a:pt x="1526236" y="383884"/>
                  </a:lnTo>
                  <a:lnTo>
                    <a:pt x="1549666" y="423055"/>
                  </a:lnTo>
                  <a:lnTo>
                    <a:pt x="1570959" y="463587"/>
                  </a:lnTo>
                  <a:lnTo>
                    <a:pt x="1590038" y="505402"/>
                  </a:lnTo>
                  <a:lnTo>
                    <a:pt x="1606824" y="548423"/>
                  </a:lnTo>
                  <a:lnTo>
                    <a:pt x="1621240" y="592573"/>
                  </a:lnTo>
                  <a:lnTo>
                    <a:pt x="1633210" y="637774"/>
                  </a:lnTo>
                  <a:lnTo>
                    <a:pt x="1642654" y="683947"/>
                  </a:lnTo>
                  <a:lnTo>
                    <a:pt x="1649497" y="731016"/>
                  </a:lnTo>
                  <a:lnTo>
                    <a:pt x="1653659" y="778904"/>
                  </a:lnTo>
                  <a:lnTo>
                    <a:pt x="1655064" y="827532"/>
                  </a:lnTo>
                  <a:lnTo>
                    <a:pt x="1653659" y="876159"/>
                  </a:lnTo>
                  <a:lnTo>
                    <a:pt x="1649497" y="924047"/>
                  </a:lnTo>
                  <a:lnTo>
                    <a:pt x="1642654" y="971116"/>
                  </a:lnTo>
                  <a:lnTo>
                    <a:pt x="1633210" y="1017289"/>
                  </a:lnTo>
                  <a:lnTo>
                    <a:pt x="1621240" y="1062490"/>
                  </a:lnTo>
                  <a:lnTo>
                    <a:pt x="1606824" y="1106640"/>
                  </a:lnTo>
                  <a:lnTo>
                    <a:pt x="1590038" y="1149661"/>
                  </a:lnTo>
                  <a:lnTo>
                    <a:pt x="1570959" y="1191476"/>
                  </a:lnTo>
                  <a:lnTo>
                    <a:pt x="1549666" y="1232008"/>
                  </a:lnTo>
                  <a:lnTo>
                    <a:pt x="1526236" y="1271179"/>
                  </a:lnTo>
                  <a:lnTo>
                    <a:pt x="1500747" y="1308911"/>
                  </a:lnTo>
                  <a:lnTo>
                    <a:pt x="1473277" y="1345127"/>
                  </a:lnTo>
                  <a:lnTo>
                    <a:pt x="1443901" y="1379749"/>
                  </a:lnTo>
                  <a:lnTo>
                    <a:pt x="1412700" y="1412700"/>
                  </a:lnTo>
                  <a:lnTo>
                    <a:pt x="1379749" y="1443901"/>
                  </a:lnTo>
                  <a:lnTo>
                    <a:pt x="1345127" y="1473277"/>
                  </a:lnTo>
                  <a:lnTo>
                    <a:pt x="1308911" y="1500747"/>
                  </a:lnTo>
                  <a:lnTo>
                    <a:pt x="1271179" y="1526236"/>
                  </a:lnTo>
                  <a:lnTo>
                    <a:pt x="1232008" y="1549666"/>
                  </a:lnTo>
                  <a:lnTo>
                    <a:pt x="1191476" y="1570959"/>
                  </a:lnTo>
                  <a:lnTo>
                    <a:pt x="1149661" y="1590038"/>
                  </a:lnTo>
                  <a:lnTo>
                    <a:pt x="1106640" y="1606824"/>
                  </a:lnTo>
                  <a:lnTo>
                    <a:pt x="1062490" y="1621240"/>
                  </a:lnTo>
                  <a:lnTo>
                    <a:pt x="1017289" y="1633210"/>
                  </a:lnTo>
                  <a:lnTo>
                    <a:pt x="971116" y="1642654"/>
                  </a:lnTo>
                  <a:lnTo>
                    <a:pt x="924047" y="1649497"/>
                  </a:lnTo>
                  <a:lnTo>
                    <a:pt x="876159" y="1653659"/>
                  </a:lnTo>
                  <a:lnTo>
                    <a:pt x="827532" y="1655064"/>
                  </a:lnTo>
                  <a:lnTo>
                    <a:pt x="778904" y="1653659"/>
                  </a:lnTo>
                  <a:lnTo>
                    <a:pt x="731016" y="1649497"/>
                  </a:lnTo>
                  <a:lnTo>
                    <a:pt x="683947" y="1642654"/>
                  </a:lnTo>
                  <a:lnTo>
                    <a:pt x="637774" y="1633210"/>
                  </a:lnTo>
                  <a:lnTo>
                    <a:pt x="592573" y="1621240"/>
                  </a:lnTo>
                  <a:lnTo>
                    <a:pt x="548423" y="1606824"/>
                  </a:lnTo>
                  <a:lnTo>
                    <a:pt x="505402" y="1590038"/>
                  </a:lnTo>
                  <a:lnTo>
                    <a:pt x="463587" y="1570959"/>
                  </a:lnTo>
                  <a:lnTo>
                    <a:pt x="423055" y="1549666"/>
                  </a:lnTo>
                  <a:lnTo>
                    <a:pt x="383884" y="1526236"/>
                  </a:lnTo>
                  <a:lnTo>
                    <a:pt x="346152" y="1500747"/>
                  </a:lnTo>
                  <a:lnTo>
                    <a:pt x="309936" y="1473277"/>
                  </a:lnTo>
                  <a:lnTo>
                    <a:pt x="275314" y="1443901"/>
                  </a:lnTo>
                  <a:lnTo>
                    <a:pt x="242363" y="1412700"/>
                  </a:lnTo>
                  <a:lnTo>
                    <a:pt x="211162" y="1379749"/>
                  </a:lnTo>
                  <a:lnTo>
                    <a:pt x="181786" y="1345127"/>
                  </a:lnTo>
                  <a:lnTo>
                    <a:pt x="154316" y="1308911"/>
                  </a:lnTo>
                  <a:lnTo>
                    <a:pt x="128827" y="1271179"/>
                  </a:lnTo>
                  <a:lnTo>
                    <a:pt x="105397" y="1232008"/>
                  </a:lnTo>
                  <a:lnTo>
                    <a:pt x="84104" y="1191476"/>
                  </a:lnTo>
                  <a:lnTo>
                    <a:pt x="65025" y="1149661"/>
                  </a:lnTo>
                  <a:lnTo>
                    <a:pt x="48239" y="1106640"/>
                  </a:lnTo>
                  <a:lnTo>
                    <a:pt x="33823" y="1062490"/>
                  </a:lnTo>
                  <a:lnTo>
                    <a:pt x="21853" y="1017289"/>
                  </a:lnTo>
                  <a:lnTo>
                    <a:pt x="12409" y="971116"/>
                  </a:lnTo>
                  <a:lnTo>
                    <a:pt x="5566" y="924047"/>
                  </a:lnTo>
                  <a:lnTo>
                    <a:pt x="1404" y="876159"/>
                  </a:lnTo>
                  <a:lnTo>
                    <a:pt x="0" y="827532"/>
                  </a:lnTo>
                  <a:close/>
                </a:path>
              </a:pathLst>
            </a:custGeom>
            <a:ln w="25908">
              <a:solidFill>
                <a:srgbClr val="F9C09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6521958" y="3580637"/>
              <a:ext cx="937260" cy="917448"/>
            </a:xfrm>
            <a:prstGeom prst="rect">
              <a:avLst/>
            </a:prstGeom>
          </p:spPr>
        </p:pic>
        <p:sp>
          <p:nvSpPr>
            <p:cNvPr id="9" name="object 9"/>
            <p:cNvSpPr/>
            <p:nvPr/>
          </p:nvSpPr>
          <p:spPr>
            <a:xfrm>
              <a:off x="6521958" y="3580637"/>
              <a:ext cx="937260" cy="917575"/>
            </a:xfrm>
            <a:custGeom>
              <a:avLst/>
              <a:gdLst/>
              <a:ahLst/>
              <a:cxnLst/>
              <a:rect l="l" t="t" r="r" b="b"/>
              <a:pathLst>
                <a:path w="937259" h="917575">
                  <a:moveTo>
                    <a:pt x="0" y="458724"/>
                  </a:moveTo>
                  <a:lnTo>
                    <a:pt x="2419" y="411819"/>
                  </a:lnTo>
                  <a:lnTo>
                    <a:pt x="9520" y="366269"/>
                  </a:lnTo>
                  <a:lnTo>
                    <a:pt x="21067" y="322306"/>
                  </a:lnTo>
                  <a:lnTo>
                    <a:pt x="36826" y="280160"/>
                  </a:lnTo>
                  <a:lnTo>
                    <a:pt x="56559" y="240060"/>
                  </a:lnTo>
                  <a:lnTo>
                    <a:pt x="80032" y="202238"/>
                  </a:lnTo>
                  <a:lnTo>
                    <a:pt x="107009" y="166925"/>
                  </a:lnTo>
                  <a:lnTo>
                    <a:pt x="137255" y="134350"/>
                  </a:lnTo>
                  <a:lnTo>
                    <a:pt x="170534" y="104744"/>
                  </a:lnTo>
                  <a:lnTo>
                    <a:pt x="206610" y="78337"/>
                  </a:lnTo>
                  <a:lnTo>
                    <a:pt x="245249" y="55361"/>
                  </a:lnTo>
                  <a:lnTo>
                    <a:pt x="286214" y="36046"/>
                  </a:lnTo>
                  <a:lnTo>
                    <a:pt x="329270" y="20621"/>
                  </a:lnTo>
                  <a:lnTo>
                    <a:pt x="374182" y="9318"/>
                  </a:lnTo>
                  <a:lnTo>
                    <a:pt x="420713" y="2368"/>
                  </a:lnTo>
                  <a:lnTo>
                    <a:pt x="468630" y="0"/>
                  </a:lnTo>
                  <a:lnTo>
                    <a:pt x="516546" y="2368"/>
                  </a:lnTo>
                  <a:lnTo>
                    <a:pt x="563077" y="9318"/>
                  </a:lnTo>
                  <a:lnTo>
                    <a:pt x="607989" y="20621"/>
                  </a:lnTo>
                  <a:lnTo>
                    <a:pt x="651045" y="36046"/>
                  </a:lnTo>
                  <a:lnTo>
                    <a:pt x="692010" y="55361"/>
                  </a:lnTo>
                  <a:lnTo>
                    <a:pt x="730649" y="78337"/>
                  </a:lnTo>
                  <a:lnTo>
                    <a:pt x="766725" y="104744"/>
                  </a:lnTo>
                  <a:lnTo>
                    <a:pt x="800004" y="134350"/>
                  </a:lnTo>
                  <a:lnTo>
                    <a:pt x="830250" y="166925"/>
                  </a:lnTo>
                  <a:lnTo>
                    <a:pt x="857227" y="202238"/>
                  </a:lnTo>
                  <a:lnTo>
                    <a:pt x="880700" y="240060"/>
                  </a:lnTo>
                  <a:lnTo>
                    <a:pt x="900433" y="280160"/>
                  </a:lnTo>
                  <a:lnTo>
                    <a:pt x="916192" y="322306"/>
                  </a:lnTo>
                  <a:lnTo>
                    <a:pt x="927739" y="366269"/>
                  </a:lnTo>
                  <a:lnTo>
                    <a:pt x="934840" y="411819"/>
                  </a:lnTo>
                  <a:lnTo>
                    <a:pt x="937260" y="458724"/>
                  </a:lnTo>
                  <a:lnTo>
                    <a:pt x="934840" y="505628"/>
                  </a:lnTo>
                  <a:lnTo>
                    <a:pt x="927739" y="551178"/>
                  </a:lnTo>
                  <a:lnTo>
                    <a:pt x="916192" y="595141"/>
                  </a:lnTo>
                  <a:lnTo>
                    <a:pt x="900433" y="637287"/>
                  </a:lnTo>
                  <a:lnTo>
                    <a:pt x="880700" y="677387"/>
                  </a:lnTo>
                  <a:lnTo>
                    <a:pt x="857227" y="715209"/>
                  </a:lnTo>
                  <a:lnTo>
                    <a:pt x="830250" y="750522"/>
                  </a:lnTo>
                  <a:lnTo>
                    <a:pt x="800004" y="783097"/>
                  </a:lnTo>
                  <a:lnTo>
                    <a:pt x="766725" y="812703"/>
                  </a:lnTo>
                  <a:lnTo>
                    <a:pt x="730649" y="839110"/>
                  </a:lnTo>
                  <a:lnTo>
                    <a:pt x="692010" y="862086"/>
                  </a:lnTo>
                  <a:lnTo>
                    <a:pt x="651045" y="881401"/>
                  </a:lnTo>
                  <a:lnTo>
                    <a:pt x="607989" y="896826"/>
                  </a:lnTo>
                  <a:lnTo>
                    <a:pt x="563077" y="908129"/>
                  </a:lnTo>
                  <a:lnTo>
                    <a:pt x="516546" y="915079"/>
                  </a:lnTo>
                  <a:lnTo>
                    <a:pt x="468630" y="917448"/>
                  </a:lnTo>
                  <a:lnTo>
                    <a:pt x="420713" y="915079"/>
                  </a:lnTo>
                  <a:lnTo>
                    <a:pt x="374182" y="908129"/>
                  </a:lnTo>
                  <a:lnTo>
                    <a:pt x="329270" y="896826"/>
                  </a:lnTo>
                  <a:lnTo>
                    <a:pt x="286214" y="881401"/>
                  </a:lnTo>
                  <a:lnTo>
                    <a:pt x="245249" y="862086"/>
                  </a:lnTo>
                  <a:lnTo>
                    <a:pt x="206610" y="839110"/>
                  </a:lnTo>
                  <a:lnTo>
                    <a:pt x="170534" y="812703"/>
                  </a:lnTo>
                  <a:lnTo>
                    <a:pt x="137255" y="783097"/>
                  </a:lnTo>
                  <a:lnTo>
                    <a:pt x="107009" y="750522"/>
                  </a:lnTo>
                  <a:lnTo>
                    <a:pt x="80032" y="715209"/>
                  </a:lnTo>
                  <a:lnTo>
                    <a:pt x="56559" y="677387"/>
                  </a:lnTo>
                  <a:lnTo>
                    <a:pt x="36826" y="637287"/>
                  </a:lnTo>
                  <a:lnTo>
                    <a:pt x="21067" y="595141"/>
                  </a:lnTo>
                  <a:lnTo>
                    <a:pt x="9520" y="551178"/>
                  </a:lnTo>
                  <a:lnTo>
                    <a:pt x="2419" y="505628"/>
                  </a:lnTo>
                  <a:lnTo>
                    <a:pt x="0" y="458724"/>
                  </a:lnTo>
                  <a:close/>
                </a:path>
              </a:pathLst>
            </a:custGeom>
            <a:ln w="25908">
              <a:solidFill>
                <a:srgbClr val="F9C090"/>
              </a:solidFill>
            </a:ln>
          </p:spPr>
          <p:txBody>
            <a:bodyPr wrap="square" lIns="0" tIns="0" rIns="0" bIns="0" rtlCol="0"/>
            <a:lstStyle/>
            <a:p>
              <a:endParaRPr/>
            </a:p>
          </p:txBody>
        </p:sp>
      </p:grpSp>
      <p:sp>
        <p:nvSpPr>
          <p:cNvPr id="13" name="Заголовок 1">
            <a:extLst>
              <a:ext uri="{FF2B5EF4-FFF2-40B4-BE49-F238E27FC236}">
                <a16:creationId xmlns:a16="http://schemas.microsoft.com/office/drawing/2014/main" id="{B8088566-A6CA-414F-9C32-343BA92EEBA7}"/>
              </a:ext>
            </a:extLst>
          </p:cNvPr>
          <p:cNvSpPr>
            <a:spLocks noGrp="1"/>
          </p:cNvSpPr>
          <p:nvPr>
            <p:ph type="title"/>
          </p:nvPr>
        </p:nvSpPr>
        <p:spPr>
          <a:xfrm>
            <a:off x="838200" y="365126"/>
            <a:ext cx="10515600" cy="943558"/>
          </a:xfrm>
        </p:spPr>
        <p:txBody>
          <a:bodyPr/>
          <a:lstStyle/>
          <a:p>
            <a:pPr algn="ctr"/>
            <a:r>
              <a:rPr lang="en-US" dirty="0"/>
              <a:t>Smart polymers</a:t>
            </a:r>
            <a:endParaRPr lang="ru-RU" dirty="0"/>
          </a:p>
        </p:txBody>
      </p:sp>
    </p:spTree>
    <p:extLst>
      <p:ext uri="{BB962C8B-B14F-4D97-AF65-F5344CB8AC3E}">
        <p14:creationId xmlns:p14="http://schemas.microsoft.com/office/powerpoint/2010/main" val="403955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AE801-8093-4312-8CF0-906F7C8F6E95}"/>
              </a:ext>
            </a:extLst>
          </p:cNvPr>
          <p:cNvSpPr>
            <a:spLocks noGrp="1"/>
          </p:cNvSpPr>
          <p:nvPr>
            <p:ph type="title"/>
          </p:nvPr>
        </p:nvSpPr>
        <p:spPr/>
        <p:txBody>
          <a:bodyPr/>
          <a:lstStyle/>
          <a:p>
            <a:pPr algn="ctr"/>
            <a:r>
              <a:rPr lang="en-US" dirty="0"/>
              <a:t>Latexes</a:t>
            </a:r>
            <a:endParaRPr lang="ru-RU" dirty="0"/>
          </a:p>
        </p:txBody>
      </p:sp>
      <p:sp>
        <p:nvSpPr>
          <p:cNvPr id="4" name="object 5">
            <a:extLst>
              <a:ext uri="{FF2B5EF4-FFF2-40B4-BE49-F238E27FC236}">
                <a16:creationId xmlns:a16="http://schemas.microsoft.com/office/drawing/2014/main" id="{1302BAD5-ED44-4EEF-864C-36792D14032A}"/>
              </a:ext>
            </a:extLst>
          </p:cNvPr>
          <p:cNvSpPr/>
          <p:nvPr/>
        </p:nvSpPr>
        <p:spPr>
          <a:xfrm>
            <a:off x="838200" y="2311474"/>
            <a:ext cx="3138182" cy="2428306"/>
          </a:xfrm>
          <a:prstGeom prst="rect">
            <a:avLst/>
          </a:prstGeom>
          <a:blipFill>
            <a:blip r:embed="rId2" cstate="print"/>
            <a:stretch>
              <a:fillRect/>
            </a:stretch>
          </a:blipFill>
        </p:spPr>
        <p:txBody>
          <a:bodyPr wrap="square" lIns="0" tIns="0" rIns="0" bIns="0" rtlCol="0"/>
          <a:lstStyle/>
          <a:p>
            <a:endParaRPr sz="1604"/>
          </a:p>
        </p:txBody>
      </p:sp>
      <p:sp>
        <p:nvSpPr>
          <p:cNvPr id="5" name="object 22">
            <a:extLst>
              <a:ext uri="{FF2B5EF4-FFF2-40B4-BE49-F238E27FC236}">
                <a16:creationId xmlns:a16="http://schemas.microsoft.com/office/drawing/2014/main" id="{4B7A17CE-50AA-48F5-9225-A886AE76D688}"/>
              </a:ext>
            </a:extLst>
          </p:cNvPr>
          <p:cNvSpPr/>
          <p:nvPr/>
        </p:nvSpPr>
        <p:spPr>
          <a:xfrm>
            <a:off x="5245918" y="2160471"/>
            <a:ext cx="2969702" cy="2189527"/>
          </a:xfrm>
          <a:prstGeom prst="rect">
            <a:avLst/>
          </a:prstGeom>
          <a:blipFill>
            <a:blip r:embed="rId3" cstate="print"/>
            <a:stretch>
              <a:fillRect/>
            </a:stretch>
          </a:blipFill>
        </p:spPr>
        <p:txBody>
          <a:bodyPr wrap="square" lIns="0" tIns="0" rIns="0" bIns="0" rtlCol="0"/>
          <a:lstStyle/>
          <a:p>
            <a:endParaRPr sz="1604"/>
          </a:p>
        </p:txBody>
      </p:sp>
      <p:sp>
        <p:nvSpPr>
          <p:cNvPr id="6" name="object 21">
            <a:extLst>
              <a:ext uri="{FF2B5EF4-FFF2-40B4-BE49-F238E27FC236}">
                <a16:creationId xmlns:a16="http://schemas.microsoft.com/office/drawing/2014/main" id="{4DA2D235-F905-4C32-8ED1-F1D086DB47A1}"/>
              </a:ext>
            </a:extLst>
          </p:cNvPr>
          <p:cNvSpPr/>
          <p:nvPr/>
        </p:nvSpPr>
        <p:spPr>
          <a:xfrm>
            <a:off x="8674217" y="2160471"/>
            <a:ext cx="2679583" cy="1937857"/>
          </a:xfrm>
          <a:prstGeom prst="rect">
            <a:avLst/>
          </a:prstGeom>
          <a:blipFill>
            <a:blip r:embed="rId4" cstate="print"/>
            <a:stretch>
              <a:fillRect/>
            </a:stretch>
          </a:blipFill>
        </p:spPr>
        <p:txBody>
          <a:bodyPr wrap="square" lIns="0" tIns="0" rIns="0" bIns="0" rtlCol="0"/>
          <a:lstStyle/>
          <a:p>
            <a:endParaRPr sz="1604"/>
          </a:p>
        </p:txBody>
      </p:sp>
    </p:spTree>
    <p:extLst>
      <p:ext uri="{BB962C8B-B14F-4D97-AF65-F5344CB8AC3E}">
        <p14:creationId xmlns:p14="http://schemas.microsoft.com/office/powerpoint/2010/main" val="340092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0136E3-7249-4AD7-96C1-1019F316CB40}"/>
              </a:ext>
            </a:extLst>
          </p:cNvPr>
          <p:cNvSpPr>
            <a:spLocks noGrp="1"/>
          </p:cNvSpPr>
          <p:nvPr>
            <p:ph type="title"/>
          </p:nvPr>
        </p:nvSpPr>
        <p:spPr>
          <a:xfrm>
            <a:off x="1005980" y="2906989"/>
            <a:ext cx="10515600" cy="1325563"/>
          </a:xfrm>
        </p:spPr>
        <p:txBody>
          <a:bodyPr/>
          <a:lstStyle/>
          <a:p>
            <a:pPr algn="ctr"/>
            <a:r>
              <a:rPr lang="en-US" dirty="0"/>
              <a:t>Introduction into polymer synthesis</a:t>
            </a:r>
            <a:endParaRPr lang="ru-RU" dirty="0"/>
          </a:p>
        </p:txBody>
      </p:sp>
    </p:spTree>
    <p:extLst>
      <p:ext uri="{BB962C8B-B14F-4D97-AF65-F5344CB8AC3E}">
        <p14:creationId xmlns:p14="http://schemas.microsoft.com/office/powerpoint/2010/main" val="36722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68346"/>
          </a:xfrm>
        </p:spPr>
        <p:txBody>
          <a:bodyPr>
            <a:normAutofit/>
          </a:bodyPr>
          <a:lstStyle/>
          <a:p>
            <a:pPr algn="ctr"/>
            <a:r>
              <a:rPr lang="en-US" sz="2400" dirty="0"/>
              <a:t>Step-growth and chain-growth polymerization</a:t>
            </a:r>
            <a:endParaRPr lang="ru-RU" sz="2400" dirty="0"/>
          </a:p>
        </p:txBody>
      </p:sp>
      <p:sp>
        <p:nvSpPr>
          <p:cNvPr id="3" name="Содержимое 2"/>
          <p:cNvSpPr>
            <a:spLocks noGrp="1"/>
          </p:cNvSpPr>
          <p:nvPr>
            <p:ph idx="1"/>
          </p:nvPr>
        </p:nvSpPr>
        <p:spPr>
          <a:xfrm>
            <a:off x="1073791" y="1285861"/>
            <a:ext cx="9613783" cy="4840303"/>
          </a:xfrm>
        </p:spPr>
        <p:txBody>
          <a:bodyPr>
            <a:normAutofit/>
          </a:bodyPr>
          <a:lstStyle/>
          <a:p>
            <a:pPr marL="0" indent="0" algn="just">
              <a:buNone/>
            </a:pPr>
            <a:r>
              <a:rPr lang="en-US" sz="2400" dirty="0"/>
              <a:t>In </a:t>
            </a:r>
            <a:r>
              <a:rPr lang="en-US" sz="2400" dirty="0">
                <a:hlinkClick r:id="rId2" tooltip="Polymer chemistry"/>
              </a:rPr>
              <a:t>polymer chemistry</a:t>
            </a:r>
            <a:r>
              <a:rPr lang="en-US" sz="2400" dirty="0"/>
              <a:t>, </a:t>
            </a:r>
            <a:r>
              <a:rPr lang="en-US" sz="2400" b="1" dirty="0"/>
              <a:t>step-growth polymerization</a:t>
            </a:r>
            <a:r>
              <a:rPr lang="en-US" sz="2400" dirty="0"/>
              <a:t> refers to a type of </a:t>
            </a:r>
            <a:r>
              <a:rPr lang="en-US" sz="2400" dirty="0">
                <a:hlinkClick r:id="rId3" tooltip="Polymerization"/>
              </a:rPr>
              <a:t>polymerization</a:t>
            </a:r>
            <a:r>
              <a:rPr lang="en-US" sz="2400" dirty="0"/>
              <a:t> mechanism in which bi-functional or multifunctional </a:t>
            </a:r>
            <a:r>
              <a:rPr lang="en-US" sz="2400" dirty="0">
                <a:hlinkClick r:id="rId4" tooltip="Monomers"/>
              </a:rPr>
              <a:t>monomers</a:t>
            </a:r>
            <a:r>
              <a:rPr lang="en-US" sz="2400" dirty="0"/>
              <a:t> react to form first </a:t>
            </a:r>
            <a:r>
              <a:rPr lang="en-US" sz="2400" dirty="0" err="1">
                <a:hlinkClick r:id="rId5" tooltip="Dimer (chemistry)"/>
              </a:rPr>
              <a:t>dimers</a:t>
            </a:r>
            <a:r>
              <a:rPr lang="en-US" sz="2400" dirty="0"/>
              <a:t>, then </a:t>
            </a:r>
            <a:r>
              <a:rPr lang="en-US" sz="2400" dirty="0" err="1">
                <a:hlinkClick r:id="rId6" tooltip="Trimer (chemistry)"/>
              </a:rPr>
              <a:t>trimers</a:t>
            </a:r>
            <a:r>
              <a:rPr lang="en-US" sz="2400" dirty="0"/>
              <a:t>, longer </a:t>
            </a:r>
            <a:r>
              <a:rPr lang="en-US" sz="2400" dirty="0" err="1">
                <a:hlinkClick r:id="rId7" tooltip="Oligomer"/>
              </a:rPr>
              <a:t>oligomers</a:t>
            </a:r>
            <a:r>
              <a:rPr lang="en-US" sz="2400" dirty="0"/>
              <a:t> and eventually long chain </a:t>
            </a:r>
            <a:r>
              <a:rPr lang="en-US" sz="2400" dirty="0">
                <a:hlinkClick r:id="rId8" tooltip="Polymer"/>
              </a:rPr>
              <a:t>polymers</a:t>
            </a:r>
            <a:r>
              <a:rPr lang="en-US" sz="2400" dirty="0"/>
              <a:t>.</a:t>
            </a:r>
          </a:p>
          <a:p>
            <a:pPr marL="0" indent="0" algn="just">
              <a:buNone/>
            </a:pPr>
            <a:r>
              <a:rPr lang="en-US" sz="2400" b="1" dirty="0"/>
              <a:t>Chain-growth polymerization</a:t>
            </a:r>
            <a:r>
              <a:rPr lang="en-US" sz="2400" dirty="0"/>
              <a:t> or </a:t>
            </a:r>
            <a:r>
              <a:rPr lang="en-US" sz="2400" b="1" dirty="0"/>
              <a:t>chain-growth </a:t>
            </a:r>
            <a:r>
              <a:rPr lang="en-US" sz="2400" b="1" dirty="0" err="1"/>
              <a:t>polymerisation</a:t>
            </a:r>
            <a:r>
              <a:rPr lang="en-US" sz="2400" dirty="0"/>
              <a:t> is a </a:t>
            </a:r>
            <a:r>
              <a:rPr lang="en-US" sz="2400" dirty="0">
                <a:hlinkClick r:id="rId3" tooltip="Polymerization"/>
              </a:rPr>
              <a:t>polymerization</a:t>
            </a:r>
            <a:r>
              <a:rPr lang="en-US" sz="2400" dirty="0"/>
              <a:t> technique where </a:t>
            </a:r>
            <a:r>
              <a:rPr lang="en-US" sz="2400" dirty="0">
                <a:hlinkClick r:id="rId9" tooltip="Monomer"/>
              </a:rPr>
              <a:t>monomer</a:t>
            </a:r>
            <a:r>
              <a:rPr lang="en-US" sz="2400" dirty="0"/>
              <a:t> molecules add onto the active site on a growing </a:t>
            </a:r>
            <a:r>
              <a:rPr lang="en-US" sz="2400" dirty="0">
                <a:hlinkClick r:id="rId8" tooltip="Polymer"/>
              </a:rPr>
              <a:t>polymer</a:t>
            </a:r>
            <a:r>
              <a:rPr lang="en-US" sz="2400" dirty="0"/>
              <a:t> chain one at a time</a:t>
            </a:r>
          </a:p>
          <a:p>
            <a:pPr marL="0" indent="0">
              <a:buNone/>
            </a:pPr>
            <a:endParaRPr lang="ru-RU" sz="2000" dirty="0"/>
          </a:p>
        </p:txBody>
      </p:sp>
    </p:spTree>
    <p:extLst>
      <p:ext uri="{BB962C8B-B14F-4D97-AF65-F5344CB8AC3E}">
        <p14:creationId xmlns:p14="http://schemas.microsoft.com/office/powerpoint/2010/main" val="100265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68346"/>
          </a:xfrm>
        </p:spPr>
        <p:txBody>
          <a:bodyPr>
            <a:normAutofit/>
          </a:bodyPr>
          <a:lstStyle/>
          <a:p>
            <a:r>
              <a:rPr lang="en-US" sz="2400" dirty="0" err="1"/>
              <a:t>Polycondensation</a:t>
            </a:r>
            <a:endParaRPr lang="ru-RU" sz="2400" dirty="0"/>
          </a:p>
        </p:txBody>
      </p:sp>
      <p:sp>
        <p:nvSpPr>
          <p:cNvPr id="3" name="Содержимое 2"/>
          <p:cNvSpPr>
            <a:spLocks noGrp="1"/>
          </p:cNvSpPr>
          <p:nvPr>
            <p:ph idx="1"/>
          </p:nvPr>
        </p:nvSpPr>
        <p:spPr>
          <a:xfrm>
            <a:off x="1981200" y="1142984"/>
            <a:ext cx="8229600" cy="3500462"/>
          </a:xfrm>
        </p:spPr>
        <p:txBody>
          <a:bodyPr>
            <a:noAutofit/>
          </a:bodyPr>
          <a:lstStyle/>
          <a:p>
            <a:pPr marL="0" indent="0" algn="just">
              <a:buNone/>
            </a:pPr>
            <a:r>
              <a:rPr lang="en-US" sz="1800" dirty="0">
                <a:latin typeface="Times New Roman" pitchFamily="18" charset="0"/>
                <a:cs typeface="Times New Roman" pitchFamily="18" charset="0"/>
              </a:rPr>
              <a:t>a </a:t>
            </a:r>
            <a:r>
              <a:rPr lang="en-US" sz="1800" b="1" dirty="0">
                <a:latin typeface="Times New Roman" pitchFamily="18" charset="0"/>
                <a:cs typeface="Times New Roman" pitchFamily="18" charset="0"/>
              </a:rPr>
              <a:t>Condensation reaction</a:t>
            </a:r>
            <a:r>
              <a:rPr lang="en-US" sz="1800" dirty="0">
                <a:latin typeface="Times New Roman" pitchFamily="18" charset="0"/>
                <a:cs typeface="Times New Roman" pitchFamily="18" charset="0"/>
              </a:rPr>
              <a:t> is a type of chemical reaction in which two molecules are combined to form a single molecule, usually with the loss of a small molecule such as water.</a:t>
            </a:r>
            <a:endParaRPr lang="ru-RU" sz="1800" dirty="0">
              <a:latin typeface="Times New Roman" pitchFamily="18" charset="0"/>
              <a:cs typeface="Times New Roman" pitchFamily="18" charset="0"/>
            </a:endParaRPr>
          </a:p>
          <a:p>
            <a:pPr marL="0" indent="0" algn="just">
              <a:buNone/>
            </a:pPr>
            <a:r>
              <a:rPr lang="en-US" sz="1800" b="1" dirty="0"/>
              <a:t>Condensation polymers</a:t>
            </a:r>
            <a:r>
              <a:rPr lang="en-US" sz="1800" dirty="0"/>
              <a:t> are any kind of </a:t>
            </a:r>
            <a:r>
              <a:rPr lang="en-US" sz="1800" dirty="0">
                <a:hlinkClick r:id="rId2" tooltip="Polymer"/>
              </a:rPr>
              <a:t>polymers</a:t>
            </a:r>
            <a:r>
              <a:rPr lang="en-US" sz="1800" dirty="0"/>
              <a:t> whose process of </a:t>
            </a:r>
            <a:r>
              <a:rPr lang="en-US" sz="1800" dirty="0">
                <a:hlinkClick r:id="rId3" tooltip="Polymerization"/>
              </a:rPr>
              <a:t>polymerization</a:t>
            </a:r>
            <a:r>
              <a:rPr lang="en-US" sz="1800" dirty="0"/>
              <a:t> involves a </a:t>
            </a:r>
            <a:r>
              <a:rPr lang="en-US" sz="1800" dirty="0">
                <a:hlinkClick r:id="rId4" tooltip="Condensation reaction"/>
              </a:rPr>
              <a:t>condensation reaction</a:t>
            </a:r>
            <a:r>
              <a:rPr lang="en-US" sz="1800" dirty="0"/>
              <a:t> (i.e. a small molecule, such as </a:t>
            </a:r>
            <a:r>
              <a:rPr lang="en-US" sz="1800" dirty="0">
                <a:hlinkClick r:id="rId5" tooltip="Water"/>
              </a:rPr>
              <a:t>water</a:t>
            </a:r>
            <a:r>
              <a:rPr lang="en-US" sz="1800" dirty="0"/>
              <a:t> or </a:t>
            </a:r>
            <a:r>
              <a:rPr lang="en-US" sz="1800" dirty="0">
                <a:hlinkClick r:id="rId6" tooltip="Methanol"/>
              </a:rPr>
              <a:t>methanol</a:t>
            </a:r>
            <a:r>
              <a:rPr lang="en-US" sz="1800" dirty="0"/>
              <a:t>, is produced as a byproduct).</a:t>
            </a:r>
            <a:endParaRPr lang="ru-RU" sz="1800" dirty="0"/>
          </a:p>
          <a:p>
            <a:pPr marL="0" indent="0" algn="just">
              <a:buNone/>
            </a:pPr>
            <a:r>
              <a:rPr lang="en-US" sz="1800" dirty="0"/>
              <a:t>Condensation polymers are formed by </a:t>
            </a:r>
            <a:r>
              <a:rPr lang="en-US" sz="1800" dirty="0" err="1"/>
              <a:t>polycondensation</a:t>
            </a:r>
            <a:r>
              <a:rPr lang="en-US" sz="1800" dirty="0"/>
              <a:t>, when the polymer is formed by condensation reactions between species of all </a:t>
            </a:r>
            <a:r>
              <a:rPr lang="en-US" sz="1800" dirty="0">
                <a:hlinkClick r:id="rId7" tooltip="Degree of polymerization"/>
              </a:rPr>
              <a:t>degrees of polymerization</a:t>
            </a:r>
            <a:r>
              <a:rPr lang="ru-RU" sz="1800" dirty="0"/>
              <a:t>.</a:t>
            </a:r>
          </a:p>
          <a:p>
            <a:pPr marL="0" indent="0" algn="just">
              <a:buNone/>
            </a:pPr>
            <a:r>
              <a:rPr lang="en-US" sz="1800" dirty="0"/>
              <a:t>Linear polymers are produced from </a:t>
            </a:r>
            <a:r>
              <a:rPr lang="en-US" sz="1800" dirty="0" err="1">
                <a:hlinkClick r:id="rId8" tooltip="Bifunctional"/>
              </a:rPr>
              <a:t>bifunctional</a:t>
            </a:r>
            <a:r>
              <a:rPr lang="en-US" sz="1800" dirty="0"/>
              <a:t> monomers, i.e. compounds with two reactive </a:t>
            </a:r>
            <a:r>
              <a:rPr lang="en-US" sz="1800" dirty="0">
                <a:hlinkClick r:id="rId9" tooltip="End-group"/>
              </a:rPr>
              <a:t>end-groups</a:t>
            </a:r>
            <a:r>
              <a:rPr lang="en-US" sz="1800" dirty="0"/>
              <a:t>.</a:t>
            </a:r>
            <a:endParaRPr lang="ru-RU" sz="1800" dirty="0"/>
          </a:p>
          <a:p>
            <a:pPr marL="0" indent="0" algn="just">
              <a:buNone/>
            </a:pPr>
            <a:r>
              <a:rPr lang="en-US" sz="1800" dirty="0"/>
              <a:t>Condensation polymerization is a form of </a:t>
            </a:r>
            <a:r>
              <a:rPr lang="en-US" sz="1800" dirty="0">
                <a:hlinkClick r:id="rId10" tooltip="Step-growth polymerization"/>
              </a:rPr>
              <a:t>step-growth polymerization</a:t>
            </a:r>
            <a:endParaRPr lang="en-US" sz="1800" dirty="0">
              <a:latin typeface="Times New Roman" pitchFamily="18" charset="0"/>
              <a:cs typeface="Times New Roman" pitchFamily="18" charset="0"/>
            </a:endParaRPr>
          </a:p>
          <a:p>
            <a:pPr marL="0" indent="0" algn="just">
              <a:buNone/>
            </a:pPr>
            <a:endParaRPr lang="en-US" sz="1800" dirty="0">
              <a:latin typeface="Times New Roman" pitchFamily="18" charset="0"/>
              <a:cs typeface="Times New Roman" pitchFamily="18" charset="0"/>
            </a:endParaRPr>
          </a:p>
          <a:p>
            <a:pPr marL="0" indent="0" algn="just">
              <a:buNone/>
            </a:pPr>
            <a:endParaRPr lang="ru-RU" sz="1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11"/>
          <a:srcRect/>
          <a:stretch>
            <a:fillRect/>
          </a:stretch>
        </p:blipFill>
        <p:spPr bwMode="auto">
          <a:xfrm>
            <a:off x="1809720" y="4929198"/>
            <a:ext cx="7684306" cy="96654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68346"/>
          </a:xfrm>
        </p:spPr>
        <p:txBody>
          <a:bodyPr>
            <a:normAutofit/>
          </a:bodyPr>
          <a:lstStyle/>
          <a:p>
            <a:r>
              <a:rPr lang="en-US" sz="2400" dirty="0"/>
              <a:t>Step-growth and chain-growth polymerization</a:t>
            </a:r>
            <a:endParaRPr lang="ru-RU" sz="2400" dirty="0"/>
          </a:p>
        </p:txBody>
      </p:sp>
      <p:sp>
        <p:nvSpPr>
          <p:cNvPr id="3" name="Содержимое 2"/>
          <p:cNvSpPr>
            <a:spLocks noGrp="1"/>
          </p:cNvSpPr>
          <p:nvPr>
            <p:ph idx="1"/>
          </p:nvPr>
        </p:nvSpPr>
        <p:spPr>
          <a:xfrm>
            <a:off x="1981200" y="1285861"/>
            <a:ext cx="8229600" cy="4840303"/>
          </a:xfrm>
        </p:spPr>
        <p:txBody>
          <a:bodyPr>
            <a:normAutofit/>
          </a:bodyPr>
          <a:lstStyle/>
          <a:p>
            <a:pPr marL="0" indent="0" algn="just">
              <a:buNone/>
            </a:pPr>
            <a:r>
              <a:rPr lang="en-US" sz="1800" dirty="0"/>
              <a:t>In </a:t>
            </a:r>
            <a:r>
              <a:rPr lang="en-US" sz="1800" dirty="0">
                <a:hlinkClick r:id="rId2" tooltip="Polymer chemistry"/>
              </a:rPr>
              <a:t>polymer chemistry</a:t>
            </a:r>
            <a:r>
              <a:rPr lang="en-US" sz="1800" dirty="0"/>
              <a:t>, </a:t>
            </a:r>
            <a:r>
              <a:rPr lang="en-US" sz="1800" b="1" dirty="0"/>
              <a:t>step-growth polymerization</a:t>
            </a:r>
            <a:r>
              <a:rPr lang="en-US" sz="1800" dirty="0"/>
              <a:t> refers to a type of </a:t>
            </a:r>
            <a:r>
              <a:rPr lang="en-US" sz="1800" dirty="0">
                <a:hlinkClick r:id="rId3" tooltip="Polymerization"/>
              </a:rPr>
              <a:t>polymerization</a:t>
            </a:r>
            <a:r>
              <a:rPr lang="en-US" sz="1800" dirty="0"/>
              <a:t> mechanism in which bi-functional or multifunctional </a:t>
            </a:r>
            <a:r>
              <a:rPr lang="en-US" sz="1800" dirty="0">
                <a:hlinkClick r:id="rId4" tooltip="Monomers"/>
              </a:rPr>
              <a:t>monomers</a:t>
            </a:r>
            <a:r>
              <a:rPr lang="en-US" sz="1800" dirty="0"/>
              <a:t> react to form first </a:t>
            </a:r>
            <a:r>
              <a:rPr lang="en-US" sz="1800" dirty="0" err="1">
                <a:hlinkClick r:id="rId5" tooltip="Dimer (chemistry)"/>
              </a:rPr>
              <a:t>dimers</a:t>
            </a:r>
            <a:r>
              <a:rPr lang="en-US" sz="1800" dirty="0"/>
              <a:t>, then </a:t>
            </a:r>
            <a:r>
              <a:rPr lang="en-US" sz="1800" dirty="0" err="1">
                <a:hlinkClick r:id="rId6" tooltip="Trimer (chemistry)"/>
              </a:rPr>
              <a:t>trimers</a:t>
            </a:r>
            <a:r>
              <a:rPr lang="en-US" sz="1800" dirty="0"/>
              <a:t>, longer </a:t>
            </a:r>
            <a:r>
              <a:rPr lang="en-US" sz="1800" dirty="0" err="1">
                <a:hlinkClick r:id="rId7" tooltip="Oligomer"/>
              </a:rPr>
              <a:t>oligomers</a:t>
            </a:r>
            <a:r>
              <a:rPr lang="en-US" sz="1800" dirty="0"/>
              <a:t> and eventually long chain </a:t>
            </a:r>
            <a:r>
              <a:rPr lang="en-US" sz="1800" dirty="0">
                <a:hlinkClick r:id="rId8" tooltip="Polymer"/>
              </a:rPr>
              <a:t>polymers</a:t>
            </a:r>
            <a:r>
              <a:rPr lang="en-US" sz="1800" dirty="0"/>
              <a:t>.</a:t>
            </a:r>
          </a:p>
          <a:p>
            <a:pPr marL="0" indent="0" algn="just">
              <a:buNone/>
            </a:pPr>
            <a:r>
              <a:rPr lang="en-US" sz="1800" b="1" dirty="0"/>
              <a:t>Chain-growth polymerization</a:t>
            </a:r>
            <a:r>
              <a:rPr lang="en-US" sz="1800" dirty="0"/>
              <a:t> (</a:t>
            </a:r>
            <a:r>
              <a:rPr lang="en-US" sz="1800" dirty="0">
                <a:hlinkClick r:id="rId9" tooltip="American English"/>
              </a:rPr>
              <a:t>AE</a:t>
            </a:r>
            <a:r>
              <a:rPr lang="en-US" sz="1800" dirty="0"/>
              <a:t>) or </a:t>
            </a:r>
            <a:r>
              <a:rPr lang="en-US" sz="1800" b="1" dirty="0"/>
              <a:t>chain-growth </a:t>
            </a:r>
            <a:r>
              <a:rPr lang="en-US" sz="1800" b="1" dirty="0" err="1"/>
              <a:t>polymerisation</a:t>
            </a:r>
            <a:r>
              <a:rPr lang="en-US" sz="1800" dirty="0"/>
              <a:t> (</a:t>
            </a:r>
            <a:r>
              <a:rPr lang="en-US" sz="1800" dirty="0">
                <a:hlinkClick r:id="rId10" tooltip="British English"/>
              </a:rPr>
              <a:t>BE</a:t>
            </a:r>
            <a:r>
              <a:rPr lang="en-US" sz="1800" dirty="0"/>
              <a:t>) is a </a:t>
            </a:r>
            <a:r>
              <a:rPr lang="en-US" sz="1800" dirty="0">
                <a:hlinkClick r:id="rId3" tooltip="Polymerization"/>
              </a:rPr>
              <a:t>polymerization</a:t>
            </a:r>
            <a:r>
              <a:rPr lang="en-US" sz="1800" dirty="0"/>
              <a:t> technique where </a:t>
            </a:r>
            <a:r>
              <a:rPr lang="en-US" sz="1800" dirty="0">
                <a:hlinkClick r:id="rId11" tooltip="Monomer"/>
              </a:rPr>
              <a:t>monomer</a:t>
            </a:r>
            <a:r>
              <a:rPr lang="en-US" sz="1800" dirty="0"/>
              <a:t> molecules add onto the active site on a growing </a:t>
            </a:r>
            <a:r>
              <a:rPr lang="en-US" sz="1800" dirty="0">
                <a:hlinkClick r:id="rId8" tooltip="Polymer"/>
              </a:rPr>
              <a:t>polymer</a:t>
            </a:r>
            <a:r>
              <a:rPr lang="en-US" sz="1800" dirty="0"/>
              <a:t> chain one at a time</a:t>
            </a:r>
          </a:p>
          <a:p>
            <a:pPr marL="0" indent="0">
              <a:buNone/>
            </a:pP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234860-57A2-4C29-AD47-0305349C0AB5}"/>
              </a:ext>
            </a:extLst>
          </p:cNvPr>
          <p:cNvSpPr>
            <a:spLocks noGrp="1"/>
          </p:cNvSpPr>
          <p:nvPr>
            <p:ph type="title"/>
          </p:nvPr>
        </p:nvSpPr>
        <p:spPr>
          <a:xfrm>
            <a:off x="838200" y="2579819"/>
            <a:ext cx="10515600" cy="1325563"/>
          </a:xfrm>
        </p:spPr>
        <p:txBody>
          <a:bodyPr/>
          <a:lstStyle/>
          <a:p>
            <a:pPr algn="ctr"/>
            <a:r>
              <a:rPr lang="en-US" dirty="0"/>
              <a:t>Basic definitions</a:t>
            </a:r>
            <a:endParaRPr lang="ru-RU" dirty="0"/>
          </a:p>
        </p:txBody>
      </p:sp>
    </p:spTree>
    <p:extLst>
      <p:ext uri="{BB962C8B-B14F-4D97-AF65-F5344CB8AC3E}">
        <p14:creationId xmlns:p14="http://schemas.microsoft.com/office/powerpoint/2010/main" val="326116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4034" y="142852"/>
            <a:ext cx="8229600" cy="796908"/>
          </a:xfrm>
        </p:spPr>
        <p:txBody>
          <a:bodyPr>
            <a:noAutofit/>
          </a:bodyPr>
          <a:lstStyle/>
          <a:p>
            <a:r>
              <a:rPr lang="en-US" sz="2800" dirty="0"/>
              <a:t>Step-growth and chain-growth polymerization</a:t>
            </a:r>
            <a:endParaRPr lang="ru-RU" sz="2800" dirty="0"/>
          </a:p>
        </p:txBody>
      </p:sp>
      <p:pic>
        <p:nvPicPr>
          <p:cNvPr id="3074" name="Picture 2"/>
          <p:cNvPicPr>
            <a:picLocks noChangeAspect="1" noChangeArrowheads="1"/>
          </p:cNvPicPr>
          <p:nvPr/>
        </p:nvPicPr>
        <p:blipFill>
          <a:blip r:embed="rId2"/>
          <a:srcRect/>
          <a:stretch>
            <a:fillRect/>
          </a:stretch>
        </p:blipFill>
        <p:spPr bwMode="auto">
          <a:xfrm>
            <a:off x="2492322" y="1000109"/>
            <a:ext cx="6910431" cy="565309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a:t>Step-growth and chain-growth polymerization</a:t>
            </a:r>
            <a:endParaRPr lang="ru-RU" sz="3200" dirty="0"/>
          </a:p>
        </p:txBody>
      </p:sp>
      <p:pic>
        <p:nvPicPr>
          <p:cNvPr id="4098" name="Picture 2"/>
          <p:cNvPicPr>
            <a:picLocks noChangeAspect="1" noChangeArrowheads="1"/>
          </p:cNvPicPr>
          <p:nvPr/>
        </p:nvPicPr>
        <p:blipFill>
          <a:blip r:embed="rId2"/>
          <a:srcRect/>
          <a:stretch>
            <a:fillRect/>
          </a:stretch>
        </p:blipFill>
        <p:spPr bwMode="auto">
          <a:xfrm>
            <a:off x="1952597" y="2357430"/>
            <a:ext cx="8347829" cy="294904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952728" y="214290"/>
            <a:ext cx="6500858" cy="620213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B6A3C0-8671-41FC-86E5-290C07131CA0}"/>
              </a:ext>
            </a:extLst>
          </p:cNvPr>
          <p:cNvSpPr>
            <a:spLocks noGrp="1"/>
          </p:cNvSpPr>
          <p:nvPr>
            <p:ph idx="1"/>
          </p:nvPr>
        </p:nvSpPr>
        <p:spPr>
          <a:xfrm>
            <a:off x="703976" y="642778"/>
            <a:ext cx="10515600" cy="582015"/>
          </a:xfrm>
        </p:spPr>
        <p:txBody>
          <a:bodyPr/>
          <a:lstStyle/>
          <a:p>
            <a:pPr marL="0" indent="0" algn="ctr">
              <a:buNone/>
            </a:pPr>
            <a:r>
              <a:rPr lang="en-US" dirty="0"/>
              <a:t>Chain growth. Polymerization. Polyvinylchloride synthesis</a:t>
            </a:r>
            <a:endParaRPr lang="ru-RU" dirty="0"/>
          </a:p>
        </p:txBody>
      </p:sp>
      <p:pic>
        <p:nvPicPr>
          <p:cNvPr id="5" name="Рисунок 4">
            <a:extLst>
              <a:ext uri="{FF2B5EF4-FFF2-40B4-BE49-F238E27FC236}">
                <a16:creationId xmlns:a16="http://schemas.microsoft.com/office/drawing/2014/main" id="{D3ADF979-54DD-4C81-A161-E5C6EFD16A21}"/>
              </a:ext>
            </a:extLst>
          </p:cNvPr>
          <p:cNvPicPr>
            <a:picLocks noChangeAspect="1"/>
          </p:cNvPicPr>
          <p:nvPr/>
        </p:nvPicPr>
        <p:blipFill>
          <a:blip r:embed="rId2"/>
          <a:stretch>
            <a:fillRect/>
          </a:stretch>
        </p:blipFill>
        <p:spPr>
          <a:xfrm>
            <a:off x="2652227" y="1518406"/>
            <a:ext cx="6887546" cy="763398"/>
          </a:xfrm>
          <a:prstGeom prst="rect">
            <a:avLst/>
          </a:prstGeom>
        </p:spPr>
      </p:pic>
      <p:pic>
        <p:nvPicPr>
          <p:cNvPr id="1026" name="Picture 2" descr="Picture background">
            <a:extLst>
              <a:ext uri="{FF2B5EF4-FFF2-40B4-BE49-F238E27FC236}">
                <a16:creationId xmlns:a16="http://schemas.microsoft.com/office/drawing/2014/main" id="{1FFF55DF-69F3-44E5-9FE3-88DAA21C6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954" y="2611621"/>
            <a:ext cx="5535428" cy="36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65FB5A-B71D-443B-BBF8-FDEE9FEB3161}"/>
              </a:ext>
            </a:extLst>
          </p:cNvPr>
          <p:cNvSpPr>
            <a:spLocks noGrp="1"/>
          </p:cNvSpPr>
          <p:nvPr>
            <p:ph idx="1"/>
          </p:nvPr>
        </p:nvSpPr>
        <p:spPr>
          <a:xfrm>
            <a:off x="1031147" y="541920"/>
            <a:ext cx="10515600" cy="741406"/>
          </a:xfrm>
        </p:spPr>
        <p:txBody>
          <a:bodyPr/>
          <a:lstStyle/>
          <a:p>
            <a:pPr marL="0" indent="0" algn="ctr">
              <a:buNone/>
            </a:pPr>
            <a:r>
              <a:rPr lang="en-US" dirty="0"/>
              <a:t>Step growth.  Polycondensation. Polyesters synthesis</a:t>
            </a:r>
            <a:endParaRPr lang="ru-RU" dirty="0"/>
          </a:p>
        </p:txBody>
      </p:sp>
      <p:pic>
        <p:nvPicPr>
          <p:cNvPr id="4" name="Рисунок 3">
            <a:extLst>
              <a:ext uri="{FF2B5EF4-FFF2-40B4-BE49-F238E27FC236}">
                <a16:creationId xmlns:a16="http://schemas.microsoft.com/office/drawing/2014/main" id="{80BF85A8-4651-405A-9A3D-0A85A37737C3}"/>
              </a:ext>
            </a:extLst>
          </p:cNvPr>
          <p:cNvPicPr>
            <a:picLocks noChangeAspect="1"/>
          </p:cNvPicPr>
          <p:nvPr/>
        </p:nvPicPr>
        <p:blipFill>
          <a:blip r:embed="rId2"/>
          <a:stretch>
            <a:fillRect/>
          </a:stretch>
        </p:blipFill>
        <p:spPr>
          <a:xfrm>
            <a:off x="2339353" y="1395367"/>
            <a:ext cx="6698088" cy="1020661"/>
          </a:xfrm>
          <a:prstGeom prst="rect">
            <a:avLst/>
          </a:prstGeom>
        </p:spPr>
      </p:pic>
      <p:pic>
        <p:nvPicPr>
          <p:cNvPr id="2050" name="Picture 2" descr="Picture background">
            <a:extLst>
              <a:ext uri="{FF2B5EF4-FFF2-40B4-BE49-F238E27FC236}">
                <a16:creationId xmlns:a16="http://schemas.microsoft.com/office/drawing/2014/main" id="{AC1D3368-9652-477F-93F5-4931733AB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09" y="2922162"/>
            <a:ext cx="5285414" cy="349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4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CD3EEF-8173-4C66-81C7-76C8FC0B6339}"/>
              </a:ext>
            </a:extLst>
          </p:cNvPr>
          <p:cNvSpPr>
            <a:spLocks noGrp="1"/>
          </p:cNvSpPr>
          <p:nvPr>
            <p:ph idx="1"/>
          </p:nvPr>
        </p:nvSpPr>
        <p:spPr>
          <a:xfrm>
            <a:off x="905312" y="718278"/>
            <a:ext cx="10515600" cy="884019"/>
          </a:xfrm>
        </p:spPr>
        <p:txBody>
          <a:bodyPr/>
          <a:lstStyle/>
          <a:p>
            <a:pPr marL="0" indent="0">
              <a:buNone/>
            </a:pPr>
            <a:r>
              <a:rPr lang="en-US" dirty="0"/>
              <a:t>Step growth. Migration polymerization. Polyurethanes synthesis</a:t>
            </a:r>
            <a:endParaRPr lang="ru-RU" dirty="0"/>
          </a:p>
        </p:txBody>
      </p:sp>
      <p:pic>
        <p:nvPicPr>
          <p:cNvPr id="4" name="Рисунок 3">
            <a:extLst>
              <a:ext uri="{FF2B5EF4-FFF2-40B4-BE49-F238E27FC236}">
                <a16:creationId xmlns:a16="http://schemas.microsoft.com/office/drawing/2014/main" id="{FC788337-7BA8-480F-B00D-3BFF0FDD098C}"/>
              </a:ext>
            </a:extLst>
          </p:cNvPr>
          <p:cNvPicPr>
            <a:picLocks noChangeAspect="1"/>
          </p:cNvPicPr>
          <p:nvPr/>
        </p:nvPicPr>
        <p:blipFill>
          <a:blip r:embed="rId2"/>
          <a:stretch>
            <a:fillRect/>
          </a:stretch>
        </p:blipFill>
        <p:spPr>
          <a:xfrm>
            <a:off x="1985822" y="1778466"/>
            <a:ext cx="7729415" cy="1264291"/>
          </a:xfrm>
          <a:prstGeom prst="rect">
            <a:avLst/>
          </a:prstGeom>
        </p:spPr>
      </p:pic>
      <p:pic>
        <p:nvPicPr>
          <p:cNvPr id="5" name="Рисунок 4">
            <a:extLst>
              <a:ext uri="{FF2B5EF4-FFF2-40B4-BE49-F238E27FC236}">
                <a16:creationId xmlns:a16="http://schemas.microsoft.com/office/drawing/2014/main" id="{A7E385AA-45C2-4CD7-BC6C-8F2F7048DC99}"/>
              </a:ext>
            </a:extLst>
          </p:cNvPr>
          <p:cNvPicPr>
            <a:picLocks noChangeAspect="1"/>
          </p:cNvPicPr>
          <p:nvPr/>
        </p:nvPicPr>
        <p:blipFill>
          <a:blip r:embed="rId3"/>
          <a:stretch>
            <a:fillRect/>
          </a:stretch>
        </p:blipFill>
        <p:spPr>
          <a:xfrm>
            <a:off x="2706541" y="3429000"/>
            <a:ext cx="6124575" cy="3219450"/>
          </a:xfrm>
          <a:prstGeom prst="rect">
            <a:avLst/>
          </a:prstGeom>
        </p:spPr>
      </p:pic>
    </p:spTree>
    <p:extLst>
      <p:ext uri="{BB962C8B-B14F-4D97-AF65-F5344CB8AC3E}">
        <p14:creationId xmlns:p14="http://schemas.microsoft.com/office/powerpoint/2010/main" val="31334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819255-6BAA-48AD-827D-5DA1C121F13A}"/>
              </a:ext>
            </a:extLst>
          </p:cNvPr>
          <p:cNvSpPr>
            <a:spLocks noGrp="1"/>
          </p:cNvSpPr>
          <p:nvPr>
            <p:ph type="title"/>
          </p:nvPr>
        </p:nvSpPr>
        <p:spPr>
          <a:xfrm>
            <a:off x="896923" y="2621764"/>
            <a:ext cx="10515600" cy="1325563"/>
          </a:xfrm>
        </p:spPr>
        <p:txBody>
          <a:bodyPr/>
          <a:lstStyle/>
          <a:p>
            <a:pPr algn="ctr"/>
            <a:r>
              <a:rPr lang="en-US" dirty="0"/>
              <a:t>Ecological problems of polymers</a:t>
            </a:r>
            <a:endParaRPr lang="ru-RU" dirty="0"/>
          </a:p>
        </p:txBody>
      </p:sp>
    </p:spTree>
    <p:extLst>
      <p:ext uri="{BB962C8B-B14F-4D97-AF65-F5344CB8AC3E}">
        <p14:creationId xmlns:p14="http://schemas.microsoft.com/office/powerpoint/2010/main" val="208870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8">
            <a:extLst>
              <a:ext uri="{FF2B5EF4-FFF2-40B4-BE49-F238E27FC236}">
                <a16:creationId xmlns:a16="http://schemas.microsoft.com/office/drawing/2014/main" id="{9CFEDB79-6B91-430E-989A-B946A2190CC2}"/>
              </a:ext>
            </a:extLst>
          </p:cNvPr>
          <p:cNvPicPr/>
          <p:nvPr/>
        </p:nvPicPr>
        <p:blipFill>
          <a:blip r:embed="rId2" cstate="print"/>
          <a:stretch>
            <a:fillRect/>
          </a:stretch>
        </p:blipFill>
        <p:spPr>
          <a:xfrm>
            <a:off x="595619" y="2235665"/>
            <a:ext cx="4647500" cy="2869035"/>
          </a:xfrm>
          <a:prstGeom prst="rect">
            <a:avLst/>
          </a:prstGeom>
        </p:spPr>
      </p:pic>
      <p:pic>
        <p:nvPicPr>
          <p:cNvPr id="4098" name="Picture 2" descr="Picture background">
            <a:extLst>
              <a:ext uri="{FF2B5EF4-FFF2-40B4-BE49-F238E27FC236}">
                <a16:creationId xmlns:a16="http://schemas.microsoft.com/office/drawing/2014/main" id="{47031677-FBE0-46D9-9B8C-46982F8A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520" y="1844481"/>
            <a:ext cx="5260115" cy="3503499"/>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E26CE9E6-77F5-4274-BF77-3422ACC9814B}"/>
              </a:ext>
            </a:extLst>
          </p:cNvPr>
          <p:cNvSpPr>
            <a:spLocks noGrp="1"/>
          </p:cNvSpPr>
          <p:nvPr>
            <p:ph idx="1"/>
          </p:nvPr>
        </p:nvSpPr>
        <p:spPr>
          <a:xfrm>
            <a:off x="703976" y="642778"/>
            <a:ext cx="10515600" cy="582015"/>
          </a:xfrm>
        </p:spPr>
        <p:txBody>
          <a:bodyPr/>
          <a:lstStyle/>
          <a:p>
            <a:pPr marL="0" indent="0" algn="ctr">
              <a:buNone/>
            </a:pPr>
            <a:r>
              <a:rPr lang="en-US" dirty="0"/>
              <a:t>Polymer pollution</a:t>
            </a:r>
            <a:endParaRPr lang="ru-RU" dirty="0"/>
          </a:p>
        </p:txBody>
      </p:sp>
    </p:spTree>
    <p:extLst>
      <p:ext uri="{BB962C8B-B14F-4D97-AF65-F5344CB8AC3E}">
        <p14:creationId xmlns:p14="http://schemas.microsoft.com/office/powerpoint/2010/main" val="303968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54AD9-8534-4E1D-90B6-D269D8011EBF}"/>
              </a:ext>
            </a:extLst>
          </p:cNvPr>
          <p:cNvSpPr>
            <a:spLocks noGrp="1"/>
          </p:cNvSpPr>
          <p:nvPr>
            <p:ph type="title"/>
          </p:nvPr>
        </p:nvSpPr>
        <p:spPr/>
        <p:txBody>
          <a:bodyPr/>
          <a:lstStyle/>
          <a:p>
            <a:pPr algn="ctr"/>
            <a:r>
              <a:rPr lang="en-US" dirty="0"/>
              <a:t>Lactic acid and polylactide</a:t>
            </a:r>
            <a:endParaRPr lang="ru-RU" dirty="0"/>
          </a:p>
        </p:txBody>
      </p:sp>
      <p:pic>
        <p:nvPicPr>
          <p:cNvPr id="4" name="object 3">
            <a:extLst>
              <a:ext uri="{FF2B5EF4-FFF2-40B4-BE49-F238E27FC236}">
                <a16:creationId xmlns:a16="http://schemas.microsoft.com/office/drawing/2014/main" id="{F3EA456A-3684-4AB2-AFC4-A07FC828E301}"/>
              </a:ext>
            </a:extLst>
          </p:cNvPr>
          <p:cNvPicPr/>
          <p:nvPr/>
        </p:nvPicPr>
        <p:blipFill>
          <a:blip r:embed="rId2" cstate="print"/>
          <a:stretch>
            <a:fillRect/>
          </a:stretch>
        </p:blipFill>
        <p:spPr>
          <a:xfrm>
            <a:off x="1258349" y="2910981"/>
            <a:ext cx="2407640" cy="1853966"/>
          </a:xfrm>
          <a:prstGeom prst="rect">
            <a:avLst/>
          </a:prstGeom>
        </p:spPr>
      </p:pic>
      <p:pic>
        <p:nvPicPr>
          <p:cNvPr id="5" name="object 6">
            <a:extLst>
              <a:ext uri="{FF2B5EF4-FFF2-40B4-BE49-F238E27FC236}">
                <a16:creationId xmlns:a16="http://schemas.microsoft.com/office/drawing/2014/main" id="{375C346B-03F1-4E68-B32D-0B310C777E2B}"/>
              </a:ext>
            </a:extLst>
          </p:cNvPr>
          <p:cNvPicPr/>
          <p:nvPr/>
        </p:nvPicPr>
        <p:blipFill>
          <a:blip r:embed="rId3" cstate="print"/>
          <a:stretch>
            <a:fillRect/>
          </a:stretch>
        </p:blipFill>
        <p:spPr>
          <a:xfrm>
            <a:off x="6839255" y="3330431"/>
            <a:ext cx="2631916" cy="1604724"/>
          </a:xfrm>
          <a:prstGeom prst="rect">
            <a:avLst/>
          </a:prstGeom>
        </p:spPr>
      </p:pic>
    </p:spTree>
    <p:extLst>
      <p:ext uri="{BB962C8B-B14F-4D97-AF65-F5344CB8AC3E}">
        <p14:creationId xmlns:p14="http://schemas.microsoft.com/office/powerpoint/2010/main" val="61620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48D2EC-0C34-4454-9619-848BA4DBB10F}"/>
              </a:ext>
            </a:extLst>
          </p:cNvPr>
          <p:cNvSpPr>
            <a:spLocks noGrp="1"/>
          </p:cNvSpPr>
          <p:nvPr>
            <p:ph idx="1"/>
          </p:nvPr>
        </p:nvSpPr>
        <p:spPr>
          <a:xfrm>
            <a:off x="838200" y="755010"/>
            <a:ext cx="4371364" cy="5421954"/>
          </a:xfrm>
        </p:spPr>
        <p:txBody>
          <a:bodyPr/>
          <a:lstStyle/>
          <a:p>
            <a:pPr marL="0" indent="0" algn="just">
              <a:buNone/>
            </a:pPr>
            <a:r>
              <a:rPr lang="en-US" dirty="0"/>
              <a:t>A </a:t>
            </a:r>
            <a:r>
              <a:rPr lang="en-US" b="1" dirty="0"/>
              <a:t>polymer</a:t>
            </a:r>
            <a:r>
              <a:rPr lang="en-US" dirty="0"/>
              <a:t>  is a substance or material that consists of very large molecules, or macromolecules, that are constituted by many repeating subunits derived from one or more species of monomers. Adding or removing of one or more polymers will not affect properties of the whole macromolecule.</a:t>
            </a:r>
            <a:endParaRPr lang="ru-RU" dirty="0"/>
          </a:p>
        </p:txBody>
      </p:sp>
      <p:graphicFrame>
        <p:nvGraphicFramePr>
          <p:cNvPr id="4" name="Диаграмма 3">
            <a:extLst>
              <a:ext uri="{FF2B5EF4-FFF2-40B4-BE49-F238E27FC236}">
                <a16:creationId xmlns:a16="http://schemas.microsoft.com/office/drawing/2014/main" id="{D882D3C7-9F91-4F19-B280-02978BA6A8BA}"/>
              </a:ext>
            </a:extLst>
          </p:cNvPr>
          <p:cNvGraphicFramePr>
            <a:graphicFrameLocks/>
          </p:cNvGraphicFramePr>
          <p:nvPr>
            <p:extLst>
              <p:ext uri="{D42A27DB-BD31-4B8C-83A1-F6EECF244321}">
                <p14:modId xmlns:p14="http://schemas.microsoft.com/office/powerpoint/2010/main" val="3026335626"/>
              </p:ext>
            </p:extLst>
          </p:nvPr>
        </p:nvGraphicFramePr>
        <p:xfrm>
          <a:off x="5863905" y="755010"/>
          <a:ext cx="5300749" cy="3700768"/>
        </p:xfrm>
        <a:graphic>
          <a:graphicData uri="http://schemas.openxmlformats.org/drawingml/2006/chart">
            <c:chart xmlns:c="http://schemas.openxmlformats.org/drawingml/2006/chart" xmlns:r="http://schemas.openxmlformats.org/officeDocument/2006/relationships" r:id="rId2"/>
          </a:graphicData>
        </a:graphic>
      </p:graphicFrame>
      <p:sp>
        <p:nvSpPr>
          <p:cNvPr id="5" name="Объект 2">
            <a:extLst>
              <a:ext uri="{FF2B5EF4-FFF2-40B4-BE49-F238E27FC236}">
                <a16:creationId xmlns:a16="http://schemas.microsoft.com/office/drawing/2014/main" id="{5C6E19C6-82C8-4903-902A-F52CADA30F96}"/>
              </a:ext>
            </a:extLst>
          </p:cNvPr>
          <p:cNvSpPr txBox="1">
            <a:spLocks/>
          </p:cNvSpPr>
          <p:nvPr/>
        </p:nvSpPr>
        <p:spPr>
          <a:xfrm>
            <a:off x="7114564" y="4697835"/>
            <a:ext cx="1140204" cy="620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err="1"/>
              <a:t>L~M</a:t>
            </a:r>
            <a:r>
              <a:rPr lang="en-US" baseline="30000" dirty="0" err="1"/>
              <a:t>k</a:t>
            </a:r>
            <a:endParaRPr lang="ru-RU" dirty="0"/>
          </a:p>
        </p:txBody>
      </p:sp>
      <p:sp>
        <p:nvSpPr>
          <p:cNvPr id="6" name="TextBox 1">
            <a:extLst>
              <a:ext uri="{FF2B5EF4-FFF2-40B4-BE49-F238E27FC236}">
                <a16:creationId xmlns:a16="http://schemas.microsoft.com/office/drawing/2014/main" id="{F38C6769-295E-43BF-8D94-2359D5C60569}"/>
              </a:ext>
            </a:extLst>
          </p:cNvPr>
          <p:cNvSpPr txBox="1"/>
          <p:nvPr/>
        </p:nvSpPr>
        <p:spPr>
          <a:xfrm>
            <a:off x="7212086" y="2376181"/>
            <a:ext cx="472580" cy="3103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K&lt;1</a:t>
            </a:r>
            <a:endParaRPr lang="ru-RU" sz="1100" dirty="0"/>
          </a:p>
        </p:txBody>
      </p:sp>
    </p:spTree>
    <p:extLst>
      <p:ext uri="{BB962C8B-B14F-4D97-AF65-F5344CB8AC3E}">
        <p14:creationId xmlns:p14="http://schemas.microsoft.com/office/powerpoint/2010/main" val="298737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09B0FAA-6ED7-401F-A2C4-4A8EC552E2C8}"/>
              </a:ext>
            </a:extLst>
          </p:cNvPr>
          <p:cNvPicPr>
            <a:picLocks noChangeAspect="1"/>
          </p:cNvPicPr>
          <p:nvPr/>
        </p:nvPicPr>
        <p:blipFill>
          <a:blip r:embed="rId2"/>
          <a:stretch>
            <a:fillRect/>
          </a:stretch>
        </p:blipFill>
        <p:spPr>
          <a:xfrm>
            <a:off x="2812891" y="1166869"/>
            <a:ext cx="5408322" cy="4129991"/>
          </a:xfrm>
          <a:prstGeom prst="rect">
            <a:avLst/>
          </a:prstGeom>
        </p:spPr>
      </p:pic>
    </p:spTree>
    <p:extLst>
      <p:ext uri="{BB962C8B-B14F-4D97-AF65-F5344CB8AC3E}">
        <p14:creationId xmlns:p14="http://schemas.microsoft.com/office/powerpoint/2010/main" val="247986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F60553-0BFD-4D20-889B-31B956C8B1BD}"/>
              </a:ext>
            </a:extLst>
          </p:cNvPr>
          <p:cNvSpPr>
            <a:spLocks noGrp="1"/>
          </p:cNvSpPr>
          <p:nvPr>
            <p:ph type="title"/>
          </p:nvPr>
        </p:nvSpPr>
        <p:spPr>
          <a:xfrm>
            <a:off x="779477" y="2319760"/>
            <a:ext cx="10515600" cy="1325563"/>
          </a:xfrm>
        </p:spPr>
        <p:txBody>
          <a:bodyPr/>
          <a:lstStyle/>
          <a:p>
            <a:pPr algn="ctr"/>
            <a:r>
              <a:rPr lang="en-US" dirty="0"/>
              <a:t>Types of polymers</a:t>
            </a:r>
            <a:endParaRPr lang="ru-RU" dirty="0"/>
          </a:p>
        </p:txBody>
      </p:sp>
    </p:spTree>
    <p:extLst>
      <p:ext uri="{BB962C8B-B14F-4D97-AF65-F5344CB8AC3E}">
        <p14:creationId xmlns:p14="http://schemas.microsoft.com/office/powerpoint/2010/main" val="343159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F824838-8347-402E-BCF0-B2D048135A4C}"/>
              </a:ext>
            </a:extLst>
          </p:cNvPr>
          <p:cNvPicPr>
            <a:picLocks noChangeAspect="1"/>
          </p:cNvPicPr>
          <p:nvPr/>
        </p:nvPicPr>
        <p:blipFill>
          <a:blip r:embed="rId2"/>
          <a:stretch>
            <a:fillRect/>
          </a:stretch>
        </p:blipFill>
        <p:spPr>
          <a:xfrm>
            <a:off x="1751639" y="1401097"/>
            <a:ext cx="8688722" cy="4055806"/>
          </a:xfrm>
          <a:prstGeom prst="rect">
            <a:avLst/>
          </a:prstGeom>
        </p:spPr>
      </p:pic>
    </p:spTree>
    <p:extLst>
      <p:ext uri="{BB962C8B-B14F-4D97-AF65-F5344CB8AC3E}">
        <p14:creationId xmlns:p14="http://schemas.microsoft.com/office/powerpoint/2010/main" val="55231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6D7A59-0962-4C67-84E4-2180C0EBF0F2}"/>
              </a:ext>
            </a:extLst>
          </p:cNvPr>
          <p:cNvSpPr>
            <a:spLocks noGrp="1"/>
          </p:cNvSpPr>
          <p:nvPr>
            <p:ph type="title"/>
          </p:nvPr>
        </p:nvSpPr>
        <p:spPr/>
        <p:txBody>
          <a:bodyPr/>
          <a:lstStyle/>
          <a:p>
            <a:pPr algn="ctr"/>
            <a:r>
              <a:rPr lang="en-US" dirty="0"/>
              <a:t>Star-shaped polymers</a:t>
            </a:r>
            <a:endParaRPr lang="ru-RU" dirty="0"/>
          </a:p>
        </p:txBody>
      </p:sp>
      <p:pic>
        <p:nvPicPr>
          <p:cNvPr id="1026" name="Picture 2" descr="undefined">
            <a:extLst>
              <a:ext uri="{FF2B5EF4-FFF2-40B4-BE49-F238E27FC236}">
                <a16:creationId xmlns:a16="http://schemas.microsoft.com/office/drawing/2014/main" id="{36CD0BCC-2AF8-4B6F-B6EE-5AF07B12A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518" y="2306972"/>
            <a:ext cx="7781106" cy="395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9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F57EAD91-EA7C-4249-B9DA-D2B660B0C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44" y="1519216"/>
            <a:ext cx="11302767" cy="50744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3B7E1C44-1ED6-419F-AAF0-3033BBCFBF2F}"/>
              </a:ext>
            </a:extLst>
          </p:cNvPr>
          <p:cNvSpPr/>
          <p:nvPr/>
        </p:nvSpPr>
        <p:spPr>
          <a:xfrm>
            <a:off x="897621" y="681416"/>
            <a:ext cx="10452683" cy="830997"/>
          </a:xfrm>
          <a:prstGeom prst="rect">
            <a:avLst/>
          </a:prstGeom>
        </p:spPr>
        <p:txBody>
          <a:bodyPr wrap="square">
            <a:spAutoFit/>
          </a:bodyPr>
          <a:lstStyle/>
          <a:p>
            <a:pPr algn="ctr"/>
            <a:r>
              <a:rPr lang="en-US" sz="2400" dirty="0">
                <a:solidFill>
                  <a:srgbClr val="202122"/>
                </a:solidFill>
                <a:latin typeface="Arial" panose="020B0604020202020204" pitchFamily="34" charset="0"/>
              </a:rPr>
              <a:t>Arm-first synthesis using a chlorosilane derivative core and anionic monomer arms</a:t>
            </a:r>
            <a:endParaRPr lang="ru-RU" sz="2400" dirty="0"/>
          </a:p>
        </p:txBody>
      </p:sp>
    </p:spTree>
    <p:extLst>
      <p:ext uri="{BB962C8B-B14F-4D97-AF65-F5344CB8AC3E}">
        <p14:creationId xmlns:p14="http://schemas.microsoft.com/office/powerpoint/2010/main" val="90105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79EDB-8153-4321-B67A-593D0CCABCF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B2E64B9-D0CD-4450-9279-CDE03AE8CDE6}"/>
              </a:ext>
            </a:extLst>
          </p:cNvPr>
          <p:cNvSpPr>
            <a:spLocks noGrp="1"/>
          </p:cNvSpPr>
          <p:nvPr>
            <p:ph idx="1"/>
          </p:nvPr>
        </p:nvSpPr>
        <p:spPr/>
        <p:txBody>
          <a:bodyPr/>
          <a:lstStyle/>
          <a:p>
            <a:endParaRPr lang="ru-RU"/>
          </a:p>
        </p:txBody>
      </p:sp>
      <p:pic>
        <p:nvPicPr>
          <p:cNvPr id="3074" name="Picture 2" descr="undefined">
            <a:extLst>
              <a:ext uri="{FF2B5EF4-FFF2-40B4-BE49-F238E27FC236}">
                <a16:creationId xmlns:a16="http://schemas.microsoft.com/office/drawing/2014/main" id="{4BCF04C4-716F-44B1-8520-2BC5B5E69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 y="917935"/>
            <a:ext cx="10914077" cy="570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09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508</Words>
  <Application>Microsoft Office PowerPoint</Application>
  <PresentationFormat>Широкоэкранный</PresentationFormat>
  <Paragraphs>52</Paragraphs>
  <Slides>28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Calibri Light</vt:lpstr>
      <vt:lpstr>Times New Roman</vt:lpstr>
      <vt:lpstr>Тема Office</vt:lpstr>
      <vt:lpstr>Introduction to polymer chemistry</vt:lpstr>
      <vt:lpstr>Basic definitions</vt:lpstr>
      <vt:lpstr>Презентация PowerPoint</vt:lpstr>
      <vt:lpstr>Презентация PowerPoint</vt:lpstr>
      <vt:lpstr>Types of polymers</vt:lpstr>
      <vt:lpstr>Презентация PowerPoint</vt:lpstr>
      <vt:lpstr>Star-shaped polymers</vt:lpstr>
      <vt:lpstr>Презентация PowerPoint</vt:lpstr>
      <vt:lpstr>Презентация PowerPoint</vt:lpstr>
      <vt:lpstr>Application of polymers</vt:lpstr>
      <vt:lpstr>Презентация PowerPoint</vt:lpstr>
      <vt:lpstr>Hydrogels as drug delivery system</vt:lpstr>
      <vt:lpstr>Micelles as drug delivery system</vt:lpstr>
      <vt:lpstr>Smart polymers</vt:lpstr>
      <vt:lpstr>Latexes</vt:lpstr>
      <vt:lpstr>Introduction into polymer synthesis</vt:lpstr>
      <vt:lpstr>Step-growth and chain-growth polymerization</vt:lpstr>
      <vt:lpstr>Polycondensation</vt:lpstr>
      <vt:lpstr>Step-growth and chain-growth polymerization</vt:lpstr>
      <vt:lpstr>Step-growth and chain-growth polymerization</vt:lpstr>
      <vt:lpstr>Step-growth and chain-growth polymerization</vt:lpstr>
      <vt:lpstr>Презентация PowerPoint</vt:lpstr>
      <vt:lpstr>Презентация PowerPoint</vt:lpstr>
      <vt:lpstr>Презентация PowerPoint</vt:lpstr>
      <vt:lpstr>Презентация PowerPoint</vt:lpstr>
      <vt:lpstr>Ecological problems of polymers</vt:lpstr>
      <vt:lpstr>Презентация PowerPoint</vt:lpstr>
      <vt:lpstr>Lactic acid and polylactide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Крайник Илья Иванович</dc:creator>
  <cp:lastModifiedBy>Хлевной Александр Сергеевич</cp:lastModifiedBy>
  <cp:revision>19</cp:revision>
  <dcterms:created xsi:type="dcterms:W3CDTF">2026-03-31T13:39:11Z</dcterms:created>
  <dcterms:modified xsi:type="dcterms:W3CDTF">2026-04-02T06:44:27Z</dcterms:modified>
</cp:coreProperties>
</file>