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7" r:id="rId9"/>
    <p:sldId id="278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58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F1E57C-0957-4392-A277-0A06FC361240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AAFB7DE-8170-466A-BD86-90DEE8D350F8}">
      <dgm:prSet phldrT="[Tes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GB" sz="1600" dirty="0">
              <a:effectLst/>
              <a:latin typeface="+mn-lt"/>
              <a:ea typeface="Times New Roman" panose="02020603050405020304" pitchFamily="18" charset="0"/>
            </a:rPr>
            <a:t>European Soil Strategy </a:t>
          </a:r>
          <a:endParaRPr lang="en-GB" sz="1600" dirty="0">
            <a:latin typeface="+mn-lt"/>
          </a:endParaRPr>
        </a:p>
      </dgm:t>
    </dgm:pt>
    <dgm:pt modelId="{3072D27F-33C2-428C-BBC8-8E42BBBD640A}" type="parTrans" cxnId="{9696EC3C-85FA-4081-898E-51789228AE36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5B8AD1DF-3A06-4F83-9B0C-E2A207432492}" type="sibTrans" cxnId="{9696EC3C-85FA-4081-898E-51789228AE36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772AF706-C6E4-47B7-AFC3-F348D2865AEF}">
      <dgm:prSet phldrT="[Testo]"/>
      <dgm:spPr>
        <a:solidFill>
          <a:srgbClr val="D3E6F2"/>
        </a:solidFill>
      </dgm:spPr>
      <dgm:t>
        <a:bodyPr/>
        <a:lstStyle/>
        <a:p>
          <a:r>
            <a:rPr lang="en-GB" dirty="0">
              <a:effectLst/>
              <a:latin typeface="+mn-lt"/>
              <a:ea typeface="Calibri" panose="020F0502020204030204" pitchFamily="34" charset="0"/>
            </a:rPr>
            <a:t>Research and innovation programs of Horizon Europe</a:t>
          </a:r>
          <a:endParaRPr lang="en-GB" dirty="0">
            <a:latin typeface="+mn-lt"/>
          </a:endParaRPr>
        </a:p>
      </dgm:t>
    </dgm:pt>
    <dgm:pt modelId="{069381E4-629C-4413-8266-762E62D74E86}" type="parTrans" cxnId="{A968EEDE-D935-4C2E-B314-1661AE9A3743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1BA9D16A-99A9-42C6-B89B-AD0E1272D8E7}" type="sibTrans" cxnId="{A968EEDE-D935-4C2E-B314-1661AE9A3743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A107E03C-F857-46F8-A99C-A32D8DEADC37}">
      <dgm:prSet phldrT="[Testo]"/>
      <dgm:spPr>
        <a:solidFill>
          <a:srgbClr val="D3E6F2"/>
        </a:solidFill>
      </dgm:spPr>
      <dgm:t>
        <a:bodyPr/>
        <a:lstStyle/>
        <a:p>
          <a:r>
            <a:rPr lang="en-GB" dirty="0">
              <a:effectLst/>
              <a:latin typeface="+mn-lt"/>
              <a:ea typeface="Calibri" panose="020F0502020204030204" pitchFamily="34" charset="0"/>
            </a:rPr>
            <a:t>Soil health and food mission</a:t>
          </a:r>
          <a:endParaRPr lang="en-GB" dirty="0">
            <a:latin typeface="+mn-lt"/>
          </a:endParaRPr>
        </a:p>
      </dgm:t>
    </dgm:pt>
    <dgm:pt modelId="{0C8E91A4-6C02-48CC-B04E-8F973A3E4C34}" type="parTrans" cxnId="{1AE46B48-0D93-4F10-B06F-4ABB298E62D7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661E7CD5-0F31-47CE-97DD-A42AB85EDA22}" type="sibTrans" cxnId="{1AE46B48-0D93-4F10-B06F-4ABB298E62D7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525CDD54-AC22-4B66-9C75-53381DE18AB8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it-IT" sz="1600" dirty="0" err="1">
              <a:latin typeface="+mn-lt"/>
            </a:rPr>
            <a:t>Soil</a:t>
          </a:r>
          <a:r>
            <a:rPr lang="it-IT" sz="1600" dirty="0">
              <a:latin typeface="+mn-lt"/>
            </a:rPr>
            <a:t> </a:t>
          </a:r>
          <a:r>
            <a:rPr lang="it-IT" sz="1600" dirty="0" err="1">
              <a:latin typeface="+mn-lt"/>
            </a:rPr>
            <a:t>literacy</a:t>
          </a:r>
          <a:endParaRPr lang="en-GB" sz="1600" dirty="0">
            <a:latin typeface="+mn-lt"/>
          </a:endParaRPr>
        </a:p>
      </dgm:t>
    </dgm:pt>
    <dgm:pt modelId="{E3B8CF28-97E4-4EF3-B1B3-52C51EE38B24}" type="parTrans" cxnId="{A2D0B6E2-21A1-49E7-AAD8-A09FAD2AFEA3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D7AD91EB-2B32-4622-9AA8-7DB92DA8BFD4}" type="sibTrans" cxnId="{A2D0B6E2-21A1-49E7-AAD8-A09FAD2AFEA3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4443534A-60A4-4B13-A060-C7C4C169B861}" type="pres">
      <dgm:prSet presAssocID="{D5F1E57C-0957-4392-A277-0A06FC36124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F70EAC6-14E8-4DC0-9BE6-11AF82F1EA31}" type="pres">
      <dgm:prSet presAssocID="{0AAFB7DE-8170-466A-BD86-90DEE8D350F8}" presName="root" presStyleCnt="0"/>
      <dgm:spPr/>
    </dgm:pt>
    <dgm:pt modelId="{F3664366-592D-4B16-88A2-4AE4C58E3788}" type="pres">
      <dgm:prSet presAssocID="{0AAFB7DE-8170-466A-BD86-90DEE8D350F8}" presName="rootComposite" presStyleCnt="0"/>
      <dgm:spPr/>
    </dgm:pt>
    <dgm:pt modelId="{CD4EB94C-A135-45B3-B107-3C9370BD8B1A}" type="pres">
      <dgm:prSet presAssocID="{0AAFB7DE-8170-466A-BD86-90DEE8D350F8}" presName="rootText" presStyleLbl="node1" presStyleIdx="0" presStyleCnt="1" custScaleX="215834"/>
      <dgm:spPr/>
      <dgm:t>
        <a:bodyPr/>
        <a:lstStyle/>
        <a:p>
          <a:endParaRPr lang="ru-RU"/>
        </a:p>
      </dgm:t>
    </dgm:pt>
    <dgm:pt modelId="{4BAD9FF9-2917-4414-ABCB-3479973F1875}" type="pres">
      <dgm:prSet presAssocID="{0AAFB7DE-8170-466A-BD86-90DEE8D350F8}" presName="rootConnector" presStyleLbl="node1" presStyleIdx="0" presStyleCnt="1"/>
      <dgm:spPr/>
      <dgm:t>
        <a:bodyPr/>
        <a:lstStyle/>
        <a:p>
          <a:endParaRPr lang="ru-RU"/>
        </a:p>
      </dgm:t>
    </dgm:pt>
    <dgm:pt modelId="{AC16308C-1CEB-4D91-AAED-BA510D598584}" type="pres">
      <dgm:prSet presAssocID="{0AAFB7DE-8170-466A-BD86-90DEE8D350F8}" presName="childShape" presStyleCnt="0"/>
      <dgm:spPr/>
    </dgm:pt>
    <dgm:pt modelId="{F89D7BF5-390E-49CA-83F0-BC4E15379D1D}" type="pres">
      <dgm:prSet presAssocID="{069381E4-629C-4413-8266-762E62D74E86}" presName="Name13" presStyleLbl="parChTrans1D2" presStyleIdx="0" presStyleCnt="3"/>
      <dgm:spPr/>
      <dgm:t>
        <a:bodyPr/>
        <a:lstStyle/>
        <a:p>
          <a:endParaRPr lang="ru-RU"/>
        </a:p>
      </dgm:t>
    </dgm:pt>
    <dgm:pt modelId="{843D4856-40AA-4CDD-B51E-CD0ECE5CE357}" type="pres">
      <dgm:prSet presAssocID="{772AF706-C6E4-47B7-AFC3-F348D2865AEF}" presName="childText" presStyleLbl="bgAcc1" presStyleIdx="0" presStyleCnt="3" custScaleX="3214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95D3C8-7E3E-48A3-B598-BC3CE52C974C}" type="pres">
      <dgm:prSet presAssocID="{0C8E91A4-6C02-48CC-B04E-8F973A3E4C34}" presName="Name13" presStyleLbl="parChTrans1D2" presStyleIdx="1" presStyleCnt="3"/>
      <dgm:spPr/>
      <dgm:t>
        <a:bodyPr/>
        <a:lstStyle/>
        <a:p>
          <a:endParaRPr lang="ru-RU"/>
        </a:p>
      </dgm:t>
    </dgm:pt>
    <dgm:pt modelId="{FCCD7255-D57D-4A80-B2F9-085F88D29465}" type="pres">
      <dgm:prSet presAssocID="{A107E03C-F857-46F8-A99C-A32D8DEADC37}" presName="childText" presStyleLbl="bgAcc1" presStyleIdx="1" presStyleCnt="3" custScaleX="3283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A9FCE6-EFC0-4C80-AC06-5F68F6775F5B}" type="pres">
      <dgm:prSet presAssocID="{E3B8CF28-97E4-4EF3-B1B3-52C51EE38B24}" presName="Name13" presStyleLbl="parChTrans1D2" presStyleIdx="2" presStyleCnt="3"/>
      <dgm:spPr/>
      <dgm:t>
        <a:bodyPr/>
        <a:lstStyle/>
        <a:p>
          <a:endParaRPr lang="ru-RU"/>
        </a:p>
      </dgm:t>
    </dgm:pt>
    <dgm:pt modelId="{70A59855-CB4D-4B68-97FD-126494D9D149}" type="pres">
      <dgm:prSet presAssocID="{525CDD54-AC22-4B66-9C75-53381DE18AB8}" presName="childText" presStyleLbl="bgAcc1" presStyleIdx="2" presStyleCnt="3" custScaleX="3008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2D0B6E2-21A1-49E7-AAD8-A09FAD2AFEA3}" srcId="{0AAFB7DE-8170-466A-BD86-90DEE8D350F8}" destId="{525CDD54-AC22-4B66-9C75-53381DE18AB8}" srcOrd="2" destOrd="0" parTransId="{E3B8CF28-97E4-4EF3-B1B3-52C51EE38B24}" sibTransId="{D7AD91EB-2B32-4622-9AA8-7DB92DA8BFD4}"/>
    <dgm:cxn modelId="{1AE46B48-0D93-4F10-B06F-4ABB298E62D7}" srcId="{0AAFB7DE-8170-466A-BD86-90DEE8D350F8}" destId="{A107E03C-F857-46F8-A99C-A32D8DEADC37}" srcOrd="1" destOrd="0" parTransId="{0C8E91A4-6C02-48CC-B04E-8F973A3E4C34}" sibTransId="{661E7CD5-0F31-47CE-97DD-A42AB85EDA22}"/>
    <dgm:cxn modelId="{41B27481-227A-472D-A8E6-58F86A0F6CFC}" type="presOf" srcId="{0AAFB7DE-8170-466A-BD86-90DEE8D350F8}" destId="{CD4EB94C-A135-45B3-B107-3C9370BD8B1A}" srcOrd="0" destOrd="0" presId="urn:microsoft.com/office/officeart/2005/8/layout/hierarchy3"/>
    <dgm:cxn modelId="{29AF08FA-8032-4395-BB9C-5FA9E6536E7F}" type="presOf" srcId="{E3B8CF28-97E4-4EF3-B1B3-52C51EE38B24}" destId="{9BA9FCE6-EFC0-4C80-AC06-5F68F6775F5B}" srcOrd="0" destOrd="0" presId="urn:microsoft.com/office/officeart/2005/8/layout/hierarchy3"/>
    <dgm:cxn modelId="{412B58E7-2709-4985-81B4-68C05AE993D1}" type="presOf" srcId="{772AF706-C6E4-47B7-AFC3-F348D2865AEF}" destId="{843D4856-40AA-4CDD-B51E-CD0ECE5CE357}" srcOrd="0" destOrd="0" presId="urn:microsoft.com/office/officeart/2005/8/layout/hierarchy3"/>
    <dgm:cxn modelId="{A968EEDE-D935-4C2E-B314-1661AE9A3743}" srcId="{0AAFB7DE-8170-466A-BD86-90DEE8D350F8}" destId="{772AF706-C6E4-47B7-AFC3-F348D2865AEF}" srcOrd="0" destOrd="0" parTransId="{069381E4-629C-4413-8266-762E62D74E86}" sibTransId="{1BA9D16A-99A9-42C6-B89B-AD0E1272D8E7}"/>
    <dgm:cxn modelId="{BB436BFF-79A0-4CF1-AF74-6CE0037930CE}" type="presOf" srcId="{525CDD54-AC22-4B66-9C75-53381DE18AB8}" destId="{70A59855-CB4D-4B68-97FD-126494D9D149}" srcOrd="0" destOrd="0" presId="urn:microsoft.com/office/officeart/2005/8/layout/hierarchy3"/>
    <dgm:cxn modelId="{9696EC3C-85FA-4081-898E-51789228AE36}" srcId="{D5F1E57C-0957-4392-A277-0A06FC361240}" destId="{0AAFB7DE-8170-466A-BD86-90DEE8D350F8}" srcOrd="0" destOrd="0" parTransId="{3072D27F-33C2-428C-BBC8-8E42BBBD640A}" sibTransId="{5B8AD1DF-3A06-4F83-9B0C-E2A207432492}"/>
    <dgm:cxn modelId="{D9A719C2-329B-495B-B277-80B1001C50D2}" type="presOf" srcId="{069381E4-629C-4413-8266-762E62D74E86}" destId="{F89D7BF5-390E-49CA-83F0-BC4E15379D1D}" srcOrd="0" destOrd="0" presId="urn:microsoft.com/office/officeart/2005/8/layout/hierarchy3"/>
    <dgm:cxn modelId="{88A421B4-9075-42BF-A807-024D710F0868}" type="presOf" srcId="{A107E03C-F857-46F8-A99C-A32D8DEADC37}" destId="{FCCD7255-D57D-4A80-B2F9-085F88D29465}" srcOrd="0" destOrd="0" presId="urn:microsoft.com/office/officeart/2005/8/layout/hierarchy3"/>
    <dgm:cxn modelId="{DCDF7B71-D8C0-4845-B089-8C3015AC6F06}" type="presOf" srcId="{0AAFB7DE-8170-466A-BD86-90DEE8D350F8}" destId="{4BAD9FF9-2917-4414-ABCB-3479973F1875}" srcOrd="1" destOrd="0" presId="urn:microsoft.com/office/officeart/2005/8/layout/hierarchy3"/>
    <dgm:cxn modelId="{0EEB4117-28E3-4C65-AE8B-967540B92B26}" type="presOf" srcId="{D5F1E57C-0957-4392-A277-0A06FC361240}" destId="{4443534A-60A4-4B13-A060-C7C4C169B861}" srcOrd="0" destOrd="0" presId="urn:microsoft.com/office/officeart/2005/8/layout/hierarchy3"/>
    <dgm:cxn modelId="{96EFCDDC-4514-46BF-98B9-824840DB4663}" type="presOf" srcId="{0C8E91A4-6C02-48CC-B04E-8F973A3E4C34}" destId="{7595D3C8-7E3E-48A3-B598-BC3CE52C974C}" srcOrd="0" destOrd="0" presId="urn:microsoft.com/office/officeart/2005/8/layout/hierarchy3"/>
    <dgm:cxn modelId="{EE756F96-04A4-4745-858C-3CF632AEDF8B}" type="presParOf" srcId="{4443534A-60A4-4B13-A060-C7C4C169B861}" destId="{FF70EAC6-14E8-4DC0-9BE6-11AF82F1EA31}" srcOrd="0" destOrd="0" presId="urn:microsoft.com/office/officeart/2005/8/layout/hierarchy3"/>
    <dgm:cxn modelId="{2528BA7A-9674-4BE7-B4E8-55A29E92FB49}" type="presParOf" srcId="{FF70EAC6-14E8-4DC0-9BE6-11AF82F1EA31}" destId="{F3664366-592D-4B16-88A2-4AE4C58E3788}" srcOrd="0" destOrd="0" presId="urn:microsoft.com/office/officeart/2005/8/layout/hierarchy3"/>
    <dgm:cxn modelId="{F31F5AA3-F5F0-4C49-B694-62555878C402}" type="presParOf" srcId="{F3664366-592D-4B16-88A2-4AE4C58E3788}" destId="{CD4EB94C-A135-45B3-B107-3C9370BD8B1A}" srcOrd="0" destOrd="0" presId="urn:microsoft.com/office/officeart/2005/8/layout/hierarchy3"/>
    <dgm:cxn modelId="{39A79E2D-0A2E-4C2B-9F47-24AD13AB5922}" type="presParOf" srcId="{F3664366-592D-4B16-88A2-4AE4C58E3788}" destId="{4BAD9FF9-2917-4414-ABCB-3479973F1875}" srcOrd="1" destOrd="0" presId="urn:microsoft.com/office/officeart/2005/8/layout/hierarchy3"/>
    <dgm:cxn modelId="{7DCD8E4A-708E-4CED-8A2E-A16183815F3C}" type="presParOf" srcId="{FF70EAC6-14E8-4DC0-9BE6-11AF82F1EA31}" destId="{AC16308C-1CEB-4D91-AAED-BA510D598584}" srcOrd="1" destOrd="0" presId="urn:microsoft.com/office/officeart/2005/8/layout/hierarchy3"/>
    <dgm:cxn modelId="{F6E45618-F8CC-4444-BF1D-C3A07C84C571}" type="presParOf" srcId="{AC16308C-1CEB-4D91-AAED-BA510D598584}" destId="{F89D7BF5-390E-49CA-83F0-BC4E15379D1D}" srcOrd="0" destOrd="0" presId="urn:microsoft.com/office/officeart/2005/8/layout/hierarchy3"/>
    <dgm:cxn modelId="{7430F1B1-6B68-4BF2-BE9E-3B39CE54623D}" type="presParOf" srcId="{AC16308C-1CEB-4D91-AAED-BA510D598584}" destId="{843D4856-40AA-4CDD-B51E-CD0ECE5CE357}" srcOrd="1" destOrd="0" presId="urn:microsoft.com/office/officeart/2005/8/layout/hierarchy3"/>
    <dgm:cxn modelId="{E9A4907E-4BD5-43AB-B95E-AB0A156A95AE}" type="presParOf" srcId="{AC16308C-1CEB-4D91-AAED-BA510D598584}" destId="{7595D3C8-7E3E-48A3-B598-BC3CE52C974C}" srcOrd="2" destOrd="0" presId="urn:microsoft.com/office/officeart/2005/8/layout/hierarchy3"/>
    <dgm:cxn modelId="{29B7958D-1899-424F-BE39-426DCD91FE74}" type="presParOf" srcId="{AC16308C-1CEB-4D91-AAED-BA510D598584}" destId="{FCCD7255-D57D-4A80-B2F9-085F88D29465}" srcOrd="3" destOrd="0" presId="urn:microsoft.com/office/officeart/2005/8/layout/hierarchy3"/>
    <dgm:cxn modelId="{4649E580-FA3F-4460-AE8C-ACB322FD9956}" type="presParOf" srcId="{AC16308C-1CEB-4D91-AAED-BA510D598584}" destId="{9BA9FCE6-EFC0-4C80-AC06-5F68F6775F5B}" srcOrd="4" destOrd="0" presId="urn:microsoft.com/office/officeart/2005/8/layout/hierarchy3"/>
    <dgm:cxn modelId="{89993B2F-E29F-4DA3-BDFC-777AE93B0B20}" type="presParOf" srcId="{AC16308C-1CEB-4D91-AAED-BA510D598584}" destId="{70A59855-CB4D-4B68-97FD-126494D9D149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46331D-2DB3-4357-AFB2-9556E9469BEC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8129DB7-5AD5-4F1F-87B4-62B2A02B5D9A}">
      <dgm:prSet phldrT="[Testo]" custT="1"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it-IT" sz="1600" dirty="0"/>
        </a:p>
        <a:p>
          <a:r>
            <a:rPr lang="it-IT" sz="1600" dirty="0"/>
            <a:t>Global policies
</a:t>
          </a:r>
          <a:endParaRPr lang="en-GB" sz="1600" dirty="0"/>
        </a:p>
      </dgm:t>
    </dgm:pt>
    <dgm:pt modelId="{1E2A8019-845B-46C7-9EA8-B6D515486DAB}" type="parTrans" cxnId="{3F73EE72-9DAE-49C7-A910-E3964C81AB75}">
      <dgm:prSet/>
      <dgm:spPr/>
      <dgm:t>
        <a:bodyPr/>
        <a:lstStyle/>
        <a:p>
          <a:endParaRPr lang="en-GB" sz="1800"/>
        </a:p>
      </dgm:t>
    </dgm:pt>
    <dgm:pt modelId="{9372C435-0ECF-4CD9-ADFF-92A34DDCC752}" type="sibTrans" cxnId="{3F73EE72-9DAE-49C7-A910-E3964C81AB75}">
      <dgm:prSet/>
      <dgm:spPr/>
      <dgm:t>
        <a:bodyPr/>
        <a:lstStyle/>
        <a:p>
          <a:endParaRPr lang="en-GB" sz="1800"/>
        </a:p>
      </dgm:t>
    </dgm:pt>
    <dgm:pt modelId="{24938651-773E-4E57-BCDA-4B6CDEB453EA}">
      <dgm:prSet phldrT="[Testo]"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sz="1600" dirty="0">
              <a:effectLst/>
              <a:ea typeface="Calibri" panose="020F0502020204030204" pitchFamily="34" charset="0"/>
            </a:rPr>
            <a:t>World Heritage List, </a:t>
          </a:r>
          <a:r>
            <a:rPr lang="en-GB" sz="1600" b="0" i="0" dirty="0"/>
            <a:t>Biosphere Reserves, Geoparks</a:t>
          </a:r>
          <a:r>
            <a:rPr lang="en-GB" sz="1600" dirty="0">
              <a:effectLst/>
              <a:ea typeface="Calibri" panose="020F0502020204030204" pitchFamily="34" charset="0"/>
            </a:rPr>
            <a:t> of UNESCO</a:t>
          </a:r>
          <a:endParaRPr lang="en-GB" sz="1600" dirty="0"/>
        </a:p>
      </dgm:t>
    </dgm:pt>
    <dgm:pt modelId="{1C93EB77-F523-4560-98B6-7A161A75D009}" type="parTrans" cxnId="{B6978FB4-305B-44A7-8EBB-AFF4DCF1FEBF}">
      <dgm:prSet/>
      <dgm:spPr/>
      <dgm:t>
        <a:bodyPr/>
        <a:lstStyle/>
        <a:p>
          <a:endParaRPr lang="en-GB" sz="1800"/>
        </a:p>
      </dgm:t>
    </dgm:pt>
    <dgm:pt modelId="{D8CAC7E5-9DCC-4AF0-839F-BC5765CB28D6}" type="sibTrans" cxnId="{B6978FB4-305B-44A7-8EBB-AFF4DCF1FEBF}">
      <dgm:prSet/>
      <dgm:spPr/>
      <dgm:t>
        <a:bodyPr/>
        <a:lstStyle/>
        <a:p>
          <a:endParaRPr lang="en-GB" sz="1800"/>
        </a:p>
      </dgm:t>
    </dgm:pt>
    <dgm:pt modelId="{FBAD75BB-BFED-428D-88C2-7F8E35A950DE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sz="1600" dirty="0"/>
            <a:t>Sustainable Development Goals</a:t>
          </a:r>
        </a:p>
      </dgm:t>
    </dgm:pt>
    <dgm:pt modelId="{DF1D22BB-940B-4E79-8DFA-4A9A3E828040}" type="parTrans" cxnId="{042E71A0-E9B1-40DD-B8B6-21916702D4EC}">
      <dgm:prSet/>
      <dgm:spPr/>
      <dgm:t>
        <a:bodyPr/>
        <a:lstStyle/>
        <a:p>
          <a:endParaRPr lang="en-GB" sz="1800"/>
        </a:p>
      </dgm:t>
    </dgm:pt>
    <dgm:pt modelId="{557896F3-D6F5-4309-BC13-1A2EF67C4B9E}" type="sibTrans" cxnId="{042E71A0-E9B1-40DD-B8B6-21916702D4EC}">
      <dgm:prSet/>
      <dgm:spPr/>
      <dgm:t>
        <a:bodyPr/>
        <a:lstStyle/>
        <a:p>
          <a:endParaRPr lang="en-GB" sz="1800"/>
        </a:p>
      </dgm:t>
    </dgm:pt>
    <dgm:pt modelId="{ECD014B0-1753-44DB-ABE0-51E8D30426BE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it-IT" sz="1600" dirty="0"/>
            <a:t>FAO Sustainable </a:t>
          </a:r>
          <a:r>
            <a:rPr lang="it-IT" sz="1600" dirty="0" err="1"/>
            <a:t>Soil</a:t>
          </a:r>
          <a:r>
            <a:rPr lang="it-IT" sz="1600" dirty="0"/>
            <a:t> Management</a:t>
          </a:r>
          <a:endParaRPr lang="en-GB" sz="1600" dirty="0"/>
        </a:p>
      </dgm:t>
    </dgm:pt>
    <dgm:pt modelId="{E56DEE48-D29B-4F04-9609-04295DCC1855}" type="parTrans" cxnId="{7587A61D-63E4-4E92-BEAE-56ECC02492DA}">
      <dgm:prSet/>
      <dgm:spPr/>
      <dgm:t>
        <a:bodyPr/>
        <a:lstStyle/>
        <a:p>
          <a:endParaRPr lang="en-GB" sz="1800"/>
        </a:p>
      </dgm:t>
    </dgm:pt>
    <dgm:pt modelId="{85D75056-124C-4355-AE3C-47CDCABF094B}" type="sibTrans" cxnId="{7587A61D-63E4-4E92-BEAE-56ECC02492DA}">
      <dgm:prSet/>
      <dgm:spPr/>
      <dgm:t>
        <a:bodyPr/>
        <a:lstStyle/>
        <a:p>
          <a:endParaRPr lang="en-GB" sz="1800"/>
        </a:p>
      </dgm:t>
    </dgm:pt>
    <dgm:pt modelId="{F45A3591-590D-49EE-ACD6-77BF4BDC2E2A}" type="pres">
      <dgm:prSet presAssocID="{3F46331D-2DB3-4357-AFB2-9556E9469BE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19642FB-1C76-4D9D-B7B8-8D3B839D5F9B}" type="pres">
      <dgm:prSet presAssocID="{48129DB7-5AD5-4F1F-87B4-62B2A02B5D9A}" presName="root" presStyleCnt="0"/>
      <dgm:spPr/>
    </dgm:pt>
    <dgm:pt modelId="{CE4AD489-ED1A-4702-A53A-E8CACEE387B6}" type="pres">
      <dgm:prSet presAssocID="{48129DB7-5AD5-4F1F-87B4-62B2A02B5D9A}" presName="rootComposite" presStyleCnt="0"/>
      <dgm:spPr/>
    </dgm:pt>
    <dgm:pt modelId="{6BC30D1B-BACD-41E5-86D3-75C67FBEF502}" type="pres">
      <dgm:prSet presAssocID="{48129DB7-5AD5-4F1F-87B4-62B2A02B5D9A}" presName="rootText" presStyleLbl="node1" presStyleIdx="0" presStyleCnt="1" custScaleX="323193" custScaleY="125768"/>
      <dgm:spPr/>
      <dgm:t>
        <a:bodyPr/>
        <a:lstStyle/>
        <a:p>
          <a:endParaRPr lang="ru-RU"/>
        </a:p>
      </dgm:t>
    </dgm:pt>
    <dgm:pt modelId="{B1CE17ED-000C-4266-BC37-815FF843F148}" type="pres">
      <dgm:prSet presAssocID="{48129DB7-5AD5-4F1F-87B4-62B2A02B5D9A}" presName="rootConnector" presStyleLbl="node1" presStyleIdx="0" presStyleCnt="1"/>
      <dgm:spPr/>
      <dgm:t>
        <a:bodyPr/>
        <a:lstStyle/>
        <a:p>
          <a:endParaRPr lang="ru-RU"/>
        </a:p>
      </dgm:t>
    </dgm:pt>
    <dgm:pt modelId="{2AFA3FEC-476C-401E-A22C-1DBA3B93EAAD}" type="pres">
      <dgm:prSet presAssocID="{48129DB7-5AD5-4F1F-87B4-62B2A02B5D9A}" presName="childShape" presStyleCnt="0"/>
      <dgm:spPr/>
    </dgm:pt>
    <dgm:pt modelId="{11FEDE07-2FF7-4945-801F-803AEC6EA15E}" type="pres">
      <dgm:prSet presAssocID="{1C93EB77-F523-4560-98B6-7A161A75D009}" presName="Name13" presStyleLbl="parChTrans1D2" presStyleIdx="0" presStyleCnt="3"/>
      <dgm:spPr/>
      <dgm:t>
        <a:bodyPr/>
        <a:lstStyle/>
        <a:p>
          <a:endParaRPr lang="ru-RU"/>
        </a:p>
      </dgm:t>
    </dgm:pt>
    <dgm:pt modelId="{A488764E-FBBD-4501-AEBA-07239AAC1BC1}" type="pres">
      <dgm:prSet presAssocID="{24938651-773E-4E57-BCDA-4B6CDEB453EA}" presName="childText" presStyleLbl="bgAcc1" presStyleIdx="0" presStyleCnt="3" custScaleX="648888" custScaleY="1755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1AF5E3-D5B0-4916-9B32-1CF43796FC41}" type="pres">
      <dgm:prSet presAssocID="{DF1D22BB-940B-4E79-8DFA-4A9A3E828040}" presName="Name13" presStyleLbl="parChTrans1D2" presStyleIdx="1" presStyleCnt="3"/>
      <dgm:spPr/>
      <dgm:t>
        <a:bodyPr/>
        <a:lstStyle/>
        <a:p>
          <a:endParaRPr lang="ru-RU"/>
        </a:p>
      </dgm:t>
    </dgm:pt>
    <dgm:pt modelId="{56C8D770-2759-4F3A-9F8B-815FD1E8DDDF}" type="pres">
      <dgm:prSet presAssocID="{FBAD75BB-BFED-428D-88C2-7F8E35A950DE}" presName="childText" presStyleLbl="bgAcc1" presStyleIdx="1" presStyleCnt="3" custScaleX="7467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335DB8-CCF3-4020-A2A0-0AEEAD64D91A}" type="pres">
      <dgm:prSet presAssocID="{E56DEE48-D29B-4F04-9609-04295DCC1855}" presName="Name13" presStyleLbl="parChTrans1D2" presStyleIdx="2" presStyleCnt="3"/>
      <dgm:spPr/>
      <dgm:t>
        <a:bodyPr/>
        <a:lstStyle/>
        <a:p>
          <a:endParaRPr lang="ru-RU"/>
        </a:p>
      </dgm:t>
    </dgm:pt>
    <dgm:pt modelId="{BB27AC4C-3D52-4758-983B-24C467662E19}" type="pres">
      <dgm:prSet presAssocID="{ECD014B0-1753-44DB-ABE0-51E8D30426BE}" presName="childText" presStyleLbl="bgAcc1" presStyleIdx="2" presStyleCnt="3" custScaleX="7102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2E71A0-E9B1-40DD-B8B6-21916702D4EC}" srcId="{48129DB7-5AD5-4F1F-87B4-62B2A02B5D9A}" destId="{FBAD75BB-BFED-428D-88C2-7F8E35A950DE}" srcOrd="1" destOrd="0" parTransId="{DF1D22BB-940B-4E79-8DFA-4A9A3E828040}" sibTransId="{557896F3-D6F5-4309-BC13-1A2EF67C4B9E}"/>
    <dgm:cxn modelId="{93AE1183-2F1A-49BE-B0B9-588ED4E45B7D}" type="presOf" srcId="{E56DEE48-D29B-4F04-9609-04295DCC1855}" destId="{E1335DB8-CCF3-4020-A2A0-0AEEAD64D91A}" srcOrd="0" destOrd="0" presId="urn:microsoft.com/office/officeart/2005/8/layout/hierarchy3"/>
    <dgm:cxn modelId="{FF639C9D-2C94-411E-9551-291697E60F01}" type="presOf" srcId="{ECD014B0-1753-44DB-ABE0-51E8D30426BE}" destId="{BB27AC4C-3D52-4758-983B-24C467662E19}" srcOrd="0" destOrd="0" presId="urn:microsoft.com/office/officeart/2005/8/layout/hierarchy3"/>
    <dgm:cxn modelId="{0B842D8B-8654-49C1-BB4F-434F0B1EEAE1}" type="presOf" srcId="{FBAD75BB-BFED-428D-88C2-7F8E35A950DE}" destId="{56C8D770-2759-4F3A-9F8B-815FD1E8DDDF}" srcOrd="0" destOrd="0" presId="urn:microsoft.com/office/officeart/2005/8/layout/hierarchy3"/>
    <dgm:cxn modelId="{E4BACB29-E2C6-42C8-A3E0-187A8914399D}" type="presOf" srcId="{1C93EB77-F523-4560-98B6-7A161A75D009}" destId="{11FEDE07-2FF7-4945-801F-803AEC6EA15E}" srcOrd="0" destOrd="0" presId="urn:microsoft.com/office/officeart/2005/8/layout/hierarchy3"/>
    <dgm:cxn modelId="{FE92D72E-FF9D-4B37-BC86-CB27CA971ABD}" type="presOf" srcId="{48129DB7-5AD5-4F1F-87B4-62B2A02B5D9A}" destId="{B1CE17ED-000C-4266-BC37-815FF843F148}" srcOrd="1" destOrd="0" presId="urn:microsoft.com/office/officeart/2005/8/layout/hierarchy3"/>
    <dgm:cxn modelId="{242DEB7E-A48A-4F70-93C7-DB8DD706B15A}" type="presOf" srcId="{3F46331D-2DB3-4357-AFB2-9556E9469BEC}" destId="{F45A3591-590D-49EE-ACD6-77BF4BDC2E2A}" srcOrd="0" destOrd="0" presId="urn:microsoft.com/office/officeart/2005/8/layout/hierarchy3"/>
    <dgm:cxn modelId="{3F73EE72-9DAE-49C7-A910-E3964C81AB75}" srcId="{3F46331D-2DB3-4357-AFB2-9556E9469BEC}" destId="{48129DB7-5AD5-4F1F-87B4-62B2A02B5D9A}" srcOrd="0" destOrd="0" parTransId="{1E2A8019-845B-46C7-9EA8-B6D515486DAB}" sibTransId="{9372C435-0ECF-4CD9-ADFF-92A34DDCC752}"/>
    <dgm:cxn modelId="{05C08376-3FCF-4B80-A667-98E55255AEA0}" type="presOf" srcId="{DF1D22BB-940B-4E79-8DFA-4A9A3E828040}" destId="{0A1AF5E3-D5B0-4916-9B32-1CF43796FC41}" srcOrd="0" destOrd="0" presId="urn:microsoft.com/office/officeart/2005/8/layout/hierarchy3"/>
    <dgm:cxn modelId="{2FE79BDC-E6FD-49F7-B0CC-16A54D06BC3F}" type="presOf" srcId="{24938651-773E-4E57-BCDA-4B6CDEB453EA}" destId="{A488764E-FBBD-4501-AEBA-07239AAC1BC1}" srcOrd="0" destOrd="0" presId="urn:microsoft.com/office/officeart/2005/8/layout/hierarchy3"/>
    <dgm:cxn modelId="{B6978FB4-305B-44A7-8EBB-AFF4DCF1FEBF}" srcId="{48129DB7-5AD5-4F1F-87B4-62B2A02B5D9A}" destId="{24938651-773E-4E57-BCDA-4B6CDEB453EA}" srcOrd="0" destOrd="0" parTransId="{1C93EB77-F523-4560-98B6-7A161A75D009}" sibTransId="{D8CAC7E5-9DCC-4AF0-839F-BC5765CB28D6}"/>
    <dgm:cxn modelId="{7587A61D-63E4-4E92-BEAE-56ECC02492DA}" srcId="{48129DB7-5AD5-4F1F-87B4-62B2A02B5D9A}" destId="{ECD014B0-1753-44DB-ABE0-51E8D30426BE}" srcOrd="2" destOrd="0" parTransId="{E56DEE48-D29B-4F04-9609-04295DCC1855}" sibTransId="{85D75056-124C-4355-AE3C-47CDCABF094B}"/>
    <dgm:cxn modelId="{41706209-8A64-4E89-AB34-4AB2F080C16A}" type="presOf" srcId="{48129DB7-5AD5-4F1F-87B4-62B2A02B5D9A}" destId="{6BC30D1B-BACD-41E5-86D3-75C67FBEF502}" srcOrd="0" destOrd="0" presId="urn:microsoft.com/office/officeart/2005/8/layout/hierarchy3"/>
    <dgm:cxn modelId="{5B1CF223-CBFC-4D15-A69C-20B0121EE57B}" type="presParOf" srcId="{F45A3591-590D-49EE-ACD6-77BF4BDC2E2A}" destId="{519642FB-1C76-4D9D-B7B8-8D3B839D5F9B}" srcOrd="0" destOrd="0" presId="urn:microsoft.com/office/officeart/2005/8/layout/hierarchy3"/>
    <dgm:cxn modelId="{D212BB8E-05C4-413C-BF18-9846B41A76EE}" type="presParOf" srcId="{519642FB-1C76-4D9D-B7B8-8D3B839D5F9B}" destId="{CE4AD489-ED1A-4702-A53A-E8CACEE387B6}" srcOrd="0" destOrd="0" presId="urn:microsoft.com/office/officeart/2005/8/layout/hierarchy3"/>
    <dgm:cxn modelId="{69FD83DC-4B05-4EB2-A4DA-591964930F53}" type="presParOf" srcId="{CE4AD489-ED1A-4702-A53A-E8CACEE387B6}" destId="{6BC30D1B-BACD-41E5-86D3-75C67FBEF502}" srcOrd="0" destOrd="0" presId="urn:microsoft.com/office/officeart/2005/8/layout/hierarchy3"/>
    <dgm:cxn modelId="{645B4690-3227-4112-9744-2648F4E43A97}" type="presParOf" srcId="{CE4AD489-ED1A-4702-A53A-E8CACEE387B6}" destId="{B1CE17ED-000C-4266-BC37-815FF843F148}" srcOrd="1" destOrd="0" presId="urn:microsoft.com/office/officeart/2005/8/layout/hierarchy3"/>
    <dgm:cxn modelId="{201813A9-387C-4B37-8CAC-F9E73A150A83}" type="presParOf" srcId="{519642FB-1C76-4D9D-B7B8-8D3B839D5F9B}" destId="{2AFA3FEC-476C-401E-A22C-1DBA3B93EAAD}" srcOrd="1" destOrd="0" presId="urn:microsoft.com/office/officeart/2005/8/layout/hierarchy3"/>
    <dgm:cxn modelId="{23DEA12F-7D8C-4D59-BC5E-4DA7179DF862}" type="presParOf" srcId="{2AFA3FEC-476C-401E-A22C-1DBA3B93EAAD}" destId="{11FEDE07-2FF7-4945-801F-803AEC6EA15E}" srcOrd="0" destOrd="0" presId="urn:microsoft.com/office/officeart/2005/8/layout/hierarchy3"/>
    <dgm:cxn modelId="{D4DE30B0-F272-4B97-A405-44365676286F}" type="presParOf" srcId="{2AFA3FEC-476C-401E-A22C-1DBA3B93EAAD}" destId="{A488764E-FBBD-4501-AEBA-07239AAC1BC1}" srcOrd="1" destOrd="0" presId="urn:microsoft.com/office/officeart/2005/8/layout/hierarchy3"/>
    <dgm:cxn modelId="{5624BFEE-CB45-4534-A458-F40A4BAE9D27}" type="presParOf" srcId="{2AFA3FEC-476C-401E-A22C-1DBA3B93EAAD}" destId="{0A1AF5E3-D5B0-4916-9B32-1CF43796FC41}" srcOrd="2" destOrd="0" presId="urn:microsoft.com/office/officeart/2005/8/layout/hierarchy3"/>
    <dgm:cxn modelId="{855FA89C-A1E5-4166-BB90-C9DB65CCF964}" type="presParOf" srcId="{2AFA3FEC-476C-401E-A22C-1DBA3B93EAAD}" destId="{56C8D770-2759-4F3A-9F8B-815FD1E8DDDF}" srcOrd="3" destOrd="0" presId="urn:microsoft.com/office/officeart/2005/8/layout/hierarchy3"/>
    <dgm:cxn modelId="{BD7E9E7E-40A4-4388-AE5B-479796E31C8A}" type="presParOf" srcId="{2AFA3FEC-476C-401E-A22C-1DBA3B93EAAD}" destId="{E1335DB8-CCF3-4020-A2A0-0AEEAD64D91A}" srcOrd="4" destOrd="0" presId="urn:microsoft.com/office/officeart/2005/8/layout/hierarchy3"/>
    <dgm:cxn modelId="{AA87C8E5-58EB-49DC-AA47-54469F882EC2}" type="presParOf" srcId="{2AFA3FEC-476C-401E-A22C-1DBA3B93EAAD}" destId="{BB27AC4C-3D52-4758-983B-24C467662E19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46331D-2DB3-4357-AFB2-9556E9469BEC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8129DB7-5AD5-4F1F-87B4-62B2A02B5D9A}">
      <dgm:prSet phldrT="[Testo]" custT="1"/>
      <dgm:spPr>
        <a:solidFill>
          <a:srgbClr val="CC00CC"/>
        </a:solidFill>
      </dgm:spPr>
      <dgm:t>
        <a:bodyPr/>
        <a:lstStyle/>
        <a:p>
          <a:r>
            <a:rPr lang="it-IT" sz="1700" dirty="0" err="1"/>
            <a:t>European</a:t>
          </a:r>
          <a:r>
            <a:rPr lang="it-IT" sz="1700" dirty="0"/>
            <a:t> Conventions
</a:t>
          </a:r>
          <a:endParaRPr lang="en-GB" sz="1700" dirty="0"/>
        </a:p>
      </dgm:t>
    </dgm:pt>
    <dgm:pt modelId="{1E2A8019-845B-46C7-9EA8-B6D515486DAB}" type="parTrans" cxnId="{3F73EE72-9DAE-49C7-A910-E3964C81AB75}">
      <dgm:prSet/>
      <dgm:spPr/>
      <dgm:t>
        <a:bodyPr/>
        <a:lstStyle/>
        <a:p>
          <a:endParaRPr lang="en-GB"/>
        </a:p>
      </dgm:t>
    </dgm:pt>
    <dgm:pt modelId="{9372C435-0ECF-4CD9-ADFF-92A34DDCC752}" type="sibTrans" cxnId="{3F73EE72-9DAE-49C7-A910-E3964C81AB75}">
      <dgm:prSet/>
      <dgm:spPr/>
      <dgm:t>
        <a:bodyPr/>
        <a:lstStyle/>
        <a:p>
          <a:endParaRPr lang="en-GB"/>
        </a:p>
      </dgm:t>
    </dgm:pt>
    <dgm:pt modelId="{332FF639-F27A-41C2-BA89-006D283D6E64}">
      <dgm:prSet custT="1"/>
      <dgm:spPr>
        <a:solidFill>
          <a:srgbClr val="FFCCFF">
            <a:alpha val="89804"/>
          </a:srgbClr>
        </a:solidFill>
      </dgm:spPr>
      <dgm:t>
        <a:bodyPr/>
        <a:lstStyle/>
        <a:p>
          <a:r>
            <a:rPr lang="it-IT" sz="1600" dirty="0" err="1"/>
            <a:t>European</a:t>
          </a:r>
          <a:r>
            <a:rPr lang="it-IT" sz="1600" dirty="0"/>
            <a:t> </a:t>
          </a:r>
          <a:r>
            <a:rPr lang="it-IT" sz="1600" dirty="0" err="1"/>
            <a:t>landscape</a:t>
          </a:r>
          <a:endParaRPr lang="en-GB" sz="1600" dirty="0"/>
        </a:p>
      </dgm:t>
    </dgm:pt>
    <dgm:pt modelId="{6316B364-4943-4400-BF37-55A4C2ABF084}" type="parTrans" cxnId="{35ADB803-D02E-44B0-B7EF-F0C48A7E849C}">
      <dgm:prSet/>
      <dgm:spPr/>
      <dgm:t>
        <a:bodyPr/>
        <a:lstStyle/>
        <a:p>
          <a:endParaRPr lang="en-GB"/>
        </a:p>
      </dgm:t>
    </dgm:pt>
    <dgm:pt modelId="{DC7AC5B9-66D9-4BBC-9C4E-94025D789E81}" type="sibTrans" cxnId="{35ADB803-D02E-44B0-B7EF-F0C48A7E849C}">
      <dgm:prSet/>
      <dgm:spPr/>
      <dgm:t>
        <a:bodyPr/>
        <a:lstStyle/>
        <a:p>
          <a:endParaRPr lang="en-GB"/>
        </a:p>
      </dgm:t>
    </dgm:pt>
    <dgm:pt modelId="{512ED973-353A-456C-8E19-8F11926033D1}">
      <dgm:prSet phldrT="[Testo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en-GB" sz="1600" dirty="0"/>
            <a:t>Conservation of European Wildlife and Natural Habitats</a:t>
          </a:r>
        </a:p>
      </dgm:t>
    </dgm:pt>
    <dgm:pt modelId="{1512C2D9-DAB1-40D3-9CE1-0E9CD0B6C388}" type="parTrans" cxnId="{574FAB31-D7FD-44A4-A0B3-463CCA52B108}">
      <dgm:prSet/>
      <dgm:spPr/>
      <dgm:t>
        <a:bodyPr/>
        <a:lstStyle/>
        <a:p>
          <a:endParaRPr lang="en-GB"/>
        </a:p>
      </dgm:t>
    </dgm:pt>
    <dgm:pt modelId="{EFA8D708-67B5-4458-8489-4069BE815ACF}" type="sibTrans" cxnId="{574FAB31-D7FD-44A4-A0B3-463CCA52B108}">
      <dgm:prSet/>
      <dgm:spPr/>
      <dgm:t>
        <a:bodyPr/>
        <a:lstStyle/>
        <a:p>
          <a:endParaRPr lang="en-GB"/>
        </a:p>
      </dgm:t>
    </dgm:pt>
    <dgm:pt modelId="{3EEBD014-DD15-41D1-9B21-5FE382022B0C}">
      <dgm:prSet phldrT="[Testo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en-GB" sz="1600">
              <a:effectLst/>
              <a:ea typeface="Calibri" panose="020F0502020204030204" pitchFamily="34" charset="0"/>
            </a:rPr>
            <a:t>Natura </a:t>
          </a:r>
          <a:r>
            <a:rPr lang="en-GB" sz="1600" dirty="0">
              <a:effectLst/>
              <a:ea typeface="Calibri" panose="020F0502020204030204" pitchFamily="34" charset="0"/>
            </a:rPr>
            <a:t>2000</a:t>
          </a:r>
          <a:endParaRPr lang="en-GB" sz="1600" dirty="0"/>
        </a:p>
      </dgm:t>
    </dgm:pt>
    <dgm:pt modelId="{360FDB16-BFC3-4531-9AE0-708355322DE4}" type="parTrans" cxnId="{0A1A9766-EE50-495D-9092-AF05652F91CD}">
      <dgm:prSet/>
      <dgm:spPr/>
      <dgm:t>
        <a:bodyPr/>
        <a:lstStyle/>
        <a:p>
          <a:endParaRPr lang="en-GB"/>
        </a:p>
      </dgm:t>
    </dgm:pt>
    <dgm:pt modelId="{5EB5E023-AA43-4FC1-A9EA-6D5F1557B278}" type="sibTrans" cxnId="{0A1A9766-EE50-495D-9092-AF05652F91CD}">
      <dgm:prSet/>
      <dgm:spPr/>
      <dgm:t>
        <a:bodyPr/>
        <a:lstStyle/>
        <a:p>
          <a:endParaRPr lang="en-GB"/>
        </a:p>
      </dgm:t>
    </dgm:pt>
    <dgm:pt modelId="{F45A3591-590D-49EE-ACD6-77BF4BDC2E2A}" type="pres">
      <dgm:prSet presAssocID="{3F46331D-2DB3-4357-AFB2-9556E9469BE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19642FB-1C76-4D9D-B7B8-8D3B839D5F9B}" type="pres">
      <dgm:prSet presAssocID="{48129DB7-5AD5-4F1F-87B4-62B2A02B5D9A}" presName="root" presStyleCnt="0"/>
      <dgm:spPr/>
    </dgm:pt>
    <dgm:pt modelId="{CE4AD489-ED1A-4702-A53A-E8CACEE387B6}" type="pres">
      <dgm:prSet presAssocID="{48129DB7-5AD5-4F1F-87B4-62B2A02B5D9A}" presName="rootComposite" presStyleCnt="0"/>
      <dgm:spPr/>
    </dgm:pt>
    <dgm:pt modelId="{6BC30D1B-BACD-41E5-86D3-75C67FBEF502}" type="pres">
      <dgm:prSet presAssocID="{48129DB7-5AD5-4F1F-87B4-62B2A02B5D9A}" presName="rootText" presStyleLbl="node1" presStyleIdx="0" presStyleCnt="1" custScaleX="388757" custScaleY="121899"/>
      <dgm:spPr/>
      <dgm:t>
        <a:bodyPr/>
        <a:lstStyle/>
        <a:p>
          <a:endParaRPr lang="ru-RU"/>
        </a:p>
      </dgm:t>
    </dgm:pt>
    <dgm:pt modelId="{B1CE17ED-000C-4266-BC37-815FF843F148}" type="pres">
      <dgm:prSet presAssocID="{48129DB7-5AD5-4F1F-87B4-62B2A02B5D9A}" presName="rootConnector" presStyleLbl="node1" presStyleIdx="0" presStyleCnt="1"/>
      <dgm:spPr/>
      <dgm:t>
        <a:bodyPr/>
        <a:lstStyle/>
        <a:p>
          <a:endParaRPr lang="ru-RU"/>
        </a:p>
      </dgm:t>
    </dgm:pt>
    <dgm:pt modelId="{2AFA3FEC-476C-401E-A22C-1DBA3B93EAAD}" type="pres">
      <dgm:prSet presAssocID="{48129DB7-5AD5-4F1F-87B4-62B2A02B5D9A}" presName="childShape" presStyleCnt="0"/>
      <dgm:spPr/>
    </dgm:pt>
    <dgm:pt modelId="{84608EBA-0682-4C75-9E46-14676BFFE4CF}" type="pres">
      <dgm:prSet presAssocID="{6316B364-4943-4400-BF37-55A4C2ABF084}" presName="Name13" presStyleLbl="parChTrans1D2" presStyleIdx="0" presStyleCnt="3"/>
      <dgm:spPr/>
      <dgm:t>
        <a:bodyPr/>
        <a:lstStyle/>
        <a:p>
          <a:endParaRPr lang="ru-RU"/>
        </a:p>
      </dgm:t>
    </dgm:pt>
    <dgm:pt modelId="{8C3558CB-6FCB-468E-8FF8-865ACC3FBEFE}" type="pres">
      <dgm:prSet presAssocID="{332FF639-F27A-41C2-BA89-006D283D6E64}" presName="childText" presStyleLbl="bgAcc1" presStyleIdx="0" presStyleCnt="3" custScaleX="2761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AE406-B05B-4C38-B953-CE5CEB98E997}" type="pres">
      <dgm:prSet presAssocID="{1512C2D9-DAB1-40D3-9CE1-0E9CD0B6C388}" presName="Name13" presStyleLbl="parChTrans1D2" presStyleIdx="1" presStyleCnt="3"/>
      <dgm:spPr/>
      <dgm:t>
        <a:bodyPr/>
        <a:lstStyle/>
        <a:p>
          <a:endParaRPr lang="ru-RU"/>
        </a:p>
      </dgm:t>
    </dgm:pt>
    <dgm:pt modelId="{42FD6986-C335-4985-81B9-0129E6FB8FA7}" type="pres">
      <dgm:prSet presAssocID="{512ED973-353A-456C-8E19-8F11926033D1}" presName="childText" presStyleLbl="bgAcc1" presStyleIdx="1" presStyleCnt="3" custScaleX="4140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F0B5FF-2F87-472D-AD93-DCB5B095F1BB}" type="pres">
      <dgm:prSet presAssocID="{360FDB16-BFC3-4531-9AE0-708355322DE4}" presName="Name13" presStyleLbl="parChTrans1D2" presStyleIdx="2" presStyleCnt="3"/>
      <dgm:spPr/>
      <dgm:t>
        <a:bodyPr/>
        <a:lstStyle/>
        <a:p>
          <a:endParaRPr lang="ru-RU"/>
        </a:p>
      </dgm:t>
    </dgm:pt>
    <dgm:pt modelId="{9DFF0CF9-86D2-431E-A397-5E342DCD2B08}" type="pres">
      <dgm:prSet presAssocID="{3EEBD014-DD15-41D1-9B21-5FE382022B0C}" presName="childText" presStyleLbl="bgAcc1" presStyleIdx="2" presStyleCnt="3" custScaleX="3960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55637B8-B8EB-42AA-BAB1-42F47587A3B6}" type="presOf" srcId="{6316B364-4943-4400-BF37-55A4C2ABF084}" destId="{84608EBA-0682-4C75-9E46-14676BFFE4CF}" srcOrd="0" destOrd="0" presId="urn:microsoft.com/office/officeart/2005/8/layout/hierarchy3"/>
    <dgm:cxn modelId="{DB903502-27B0-4D95-A15B-C1FC1E21B625}" type="presOf" srcId="{512ED973-353A-456C-8E19-8F11926033D1}" destId="{42FD6986-C335-4985-81B9-0129E6FB8FA7}" srcOrd="0" destOrd="0" presId="urn:microsoft.com/office/officeart/2005/8/layout/hierarchy3"/>
    <dgm:cxn modelId="{1778D28A-AF2F-4187-9167-AA965EF1F257}" type="presOf" srcId="{1512C2D9-DAB1-40D3-9CE1-0E9CD0B6C388}" destId="{398AE406-B05B-4C38-B953-CE5CEB98E997}" srcOrd="0" destOrd="0" presId="urn:microsoft.com/office/officeart/2005/8/layout/hierarchy3"/>
    <dgm:cxn modelId="{574FAB31-D7FD-44A4-A0B3-463CCA52B108}" srcId="{48129DB7-5AD5-4F1F-87B4-62B2A02B5D9A}" destId="{512ED973-353A-456C-8E19-8F11926033D1}" srcOrd="1" destOrd="0" parTransId="{1512C2D9-DAB1-40D3-9CE1-0E9CD0B6C388}" sibTransId="{EFA8D708-67B5-4458-8489-4069BE815ACF}"/>
    <dgm:cxn modelId="{FE92D72E-FF9D-4B37-BC86-CB27CA971ABD}" type="presOf" srcId="{48129DB7-5AD5-4F1F-87B4-62B2A02B5D9A}" destId="{B1CE17ED-000C-4266-BC37-815FF843F148}" srcOrd="1" destOrd="0" presId="urn:microsoft.com/office/officeart/2005/8/layout/hierarchy3"/>
    <dgm:cxn modelId="{2CF1BF2D-424A-43F6-876D-207B7DE56290}" type="presOf" srcId="{3EEBD014-DD15-41D1-9B21-5FE382022B0C}" destId="{9DFF0CF9-86D2-431E-A397-5E342DCD2B08}" srcOrd="0" destOrd="0" presId="urn:microsoft.com/office/officeart/2005/8/layout/hierarchy3"/>
    <dgm:cxn modelId="{242DEB7E-A48A-4F70-93C7-DB8DD706B15A}" type="presOf" srcId="{3F46331D-2DB3-4357-AFB2-9556E9469BEC}" destId="{F45A3591-590D-49EE-ACD6-77BF4BDC2E2A}" srcOrd="0" destOrd="0" presId="urn:microsoft.com/office/officeart/2005/8/layout/hierarchy3"/>
    <dgm:cxn modelId="{3F73EE72-9DAE-49C7-A910-E3964C81AB75}" srcId="{3F46331D-2DB3-4357-AFB2-9556E9469BEC}" destId="{48129DB7-5AD5-4F1F-87B4-62B2A02B5D9A}" srcOrd="0" destOrd="0" parTransId="{1E2A8019-845B-46C7-9EA8-B6D515486DAB}" sibTransId="{9372C435-0ECF-4CD9-ADFF-92A34DDCC752}"/>
    <dgm:cxn modelId="{35ADB803-D02E-44B0-B7EF-F0C48A7E849C}" srcId="{48129DB7-5AD5-4F1F-87B4-62B2A02B5D9A}" destId="{332FF639-F27A-41C2-BA89-006D283D6E64}" srcOrd="0" destOrd="0" parTransId="{6316B364-4943-4400-BF37-55A4C2ABF084}" sibTransId="{DC7AC5B9-66D9-4BBC-9C4E-94025D789E81}"/>
    <dgm:cxn modelId="{4EDCA79A-7C85-42CB-BFE7-92C6C0F64804}" type="presOf" srcId="{360FDB16-BFC3-4531-9AE0-708355322DE4}" destId="{91F0B5FF-2F87-472D-AD93-DCB5B095F1BB}" srcOrd="0" destOrd="0" presId="urn:microsoft.com/office/officeart/2005/8/layout/hierarchy3"/>
    <dgm:cxn modelId="{71C1373D-4A13-46B2-8696-2F6C72255737}" type="presOf" srcId="{332FF639-F27A-41C2-BA89-006D283D6E64}" destId="{8C3558CB-6FCB-468E-8FF8-865ACC3FBEFE}" srcOrd="0" destOrd="0" presId="urn:microsoft.com/office/officeart/2005/8/layout/hierarchy3"/>
    <dgm:cxn modelId="{0A1A9766-EE50-495D-9092-AF05652F91CD}" srcId="{48129DB7-5AD5-4F1F-87B4-62B2A02B5D9A}" destId="{3EEBD014-DD15-41D1-9B21-5FE382022B0C}" srcOrd="2" destOrd="0" parTransId="{360FDB16-BFC3-4531-9AE0-708355322DE4}" sibTransId="{5EB5E023-AA43-4FC1-A9EA-6D5F1557B278}"/>
    <dgm:cxn modelId="{41706209-8A64-4E89-AB34-4AB2F080C16A}" type="presOf" srcId="{48129DB7-5AD5-4F1F-87B4-62B2A02B5D9A}" destId="{6BC30D1B-BACD-41E5-86D3-75C67FBEF502}" srcOrd="0" destOrd="0" presId="urn:microsoft.com/office/officeart/2005/8/layout/hierarchy3"/>
    <dgm:cxn modelId="{5B1CF223-CBFC-4D15-A69C-20B0121EE57B}" type="presParOf" srcId="{F45A3591-590D-49EE-ACD6-77BF4BDC2E2A}" destId="{519642FB-1C76-4D9D-B7B8-8D3B839D5F9B}" srcOrd="0" destOrd="0" presId="urn:microsoft.com/office/officeart/2005/8/layout/hierarchy3"/>
    <dgm:cxn modelId="{D212BB8E-05C4-413C-BF18-9846B41A76EE}" type="presParOf" srcId="{519642FB-1C76-4D9D-B7B8-8D3B839D5F9B}" destId="{CE4AD489-ED1A-4702-A53A-E8CACEE387B6}" srcOrd="0" destOrd="0" presId="urn:microsoft.com/office/officeart/2005/8/layout/hierarchy3"/>
    <dgm:cxn modelId="{69FD83DC-4B05-4EB2-A4DA-591964930F53}" type="presParOf" srcId="{CE4AD489-ED1A-4702-A53A-E8CACEE387B6}" destId="{6BC30D1B-BACD-41E5-86D3-75C67FBEF502}" srcOrd="0" destOrd="0" presId="urn:microsoft.com/office/officeart/2005/8/layout/hierarchy3"/>
    <dgm:cxn modelId="{645B4690-3227-4112-9744-2648F4E43A97}" type="presParOf" srcId="{CE4AD489-ED1A-4702-A53A-E8CACEE387B6}" destId="{B1CE17ED-000C-4266-BC37-815FF843F148}" srcOrd="1" destOrd="0" presId="urn:microsoft.com/office/officeart/2005/8/layout/hierarchy3"/>
    <dgm:cxn modelId="{201813A9-387C-4B37-8CAC-F9E73A150A83}" type="presParOf" srcId="{519642FB-1C76-4D9D-B7B8-8D3B839D5F9B}" destId="{2AFA3FEC-476C-401E-A22C-1DBA3B93EAAD}" srcOrd="1" destOrd="0" presId="urn:microsoft.com/office/officeart/2005/8/layout/hierarchy3"/>
    <dgm:cxn modelId="{37829966-766C-4E50-AE2C-BB5E21FF1003}" type="presParOf" srcId="{2AFA3FEC-476C-401E-A22C-1DBA3B93EAAD}" destId="{84608EBA-0682-4C75-9E46-14676BFFE4CF}" srcOrd="0" destOrd="0" presId="urn:microsoft.com/office/officeart/2005/8/layout/hierarchy3"/>
    <dgm:cxn modelId="{4AC73318-3E20-457C-875B-2B5D1B8A03D7}" type="presParOf" srcId="{2AFA3FEC-476C-401E-A22C-1DBA3B93EAAD}" destId="{8C3558CB-6FCB-468E-8FF8-865ACC3FBEFE}" srcOrd="1" destOrd="0" presId="urn:microsoft.com/office/officeart/2005/8/layout/hierarchy3"/>
    <dgm:cxn modelId="{160640D1-D728-496F-B98E-1FAB478AC6BC}" type="presParOf" srcId="{2AFA3FEC-476C-401E-A22C-1DBA3B93EAAD}" destId="{398AE406-B05B-4C38-B953-CE5CEB98E997}" srcOrd="2" destOrd="0" presId="urn:microsoft.com/office/officeart/2005/8/layout/hierarchy3"/>
    <dgm:cxn modelId="{78894D19-5711-4415-9783-32173716A88C}" type="presParOf" srcId="{2AFA3FEC-476C-401E-A22C-1DBA3B93EAAD}" destId="{42FD6986-C335-4985-81B9-0129E6FB8FA7}" srcOrd="3" destOrd="0" presId="urn:microsoft.com/office/officeart/2005/8/layout/hierarchy3"/>
    <dgm:cxn modelId="{7420B4C6-D5FC-4C3E-9B31-C392B54738AD}" type="presParOf" srcId="{2AFA3FEC-476C-401E-A22C-1DBA3B93EAAD}" destId="{91F0B5FF-2F87-472D-AD93-DCB5B095F1BB}" srcOrd="4" destOrd="0" presId="urn:microsoft.com/office/officeart/2005/8/layout/hierarchy3"/>
    <dgm:cxn modelId="{CEF72B46-3A5C-4ED9-BE7E-FFFC161F54E8}" type="presParOf" srcId="{2AFA3FEC-476C-401E-A22C-1DBA3B93EAAD}" destId="{9DFF0CF9-86D2-431E-A397-5E342DCD2B08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F46331D-2DB3-4357-AFB2-9556E9469BEC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8129DB7-5AD5-4F1F-87B4-62B2A02B5D9A}">
      <dgm:prSet phldrT="[Testo]" custT="1"/>
      <dgm:spPr>
        <a:solidFill>
          <a:srgbClr val="CC6600"/>
        </a:solidFill>
      </dgm:spPr>
      <dgm:t>
        <a:bodyPr/>
        <a:lstStyle/>
        <a:p>
          <a:endParaRPr lang="it-IT" sz="1800" dirty="0"/>
        </a:p>
        <a:p>
          <a:r>
            <a:rPr lang="it-IT" sz="1800" dirty="0"/>
            <a:t>National policies
</a:t>
          </a:r>
          <a:endParaRPr lang="en-GB" sz="1800" dirty="0"/>
        </a:p>
      </dgm:t>
    </dgm:pt>
    <dgm:pt modelId="{1E2A8019-845B-46C7-9EA8-B6D515486DAB}" type="parTrans" cxnId="{3F73EE72-9DAE-49C7-A910-E3964C81AB75}">
      <dgm:prSet/>
      <dgm:spPr/>
      <dgm:t>
        <a:bodyPr/>
        <a:lstStyle/>
        <a:p>
          <a:endParaRPr lang="en-GB" sz="1400"/>
        </a:p>
      </dgm:t>
    </dgm:pt>
    <dgm:pt modelId="{9372C435-0ECF-4CD9-ADFF-92A34DDCC752}" type="sibTrans" cxnId="{3F73EE72-9DAE-49C7-A910-E3964C81AB75}">
      <dgm:prSet/>
      <dgm:spPr/>
      <dgm:t>
        <a:bodyPr/>
        <a:lstStyle/>
        <a:p>
          <a:endParaRPr lang="en-GB" sz="1400"/>
        </a:p>
      </dgm:t>
    </dgm:pt>
    <dgm:pt modelId="{24938651-773E-4E57-BCDA-4B6CDEB453EA}">
      <dgm:prSet phldrT="[Testo]" custT="1"/>
      <dgm:spPr>
        <a:solidFill>
          <a:srgbClr val="FCCE9E"/>
        </a:solidFill>
      </dgm:spPr>
      <dgm:t>
        <a:bodyPr/>
        <a:lstStyle/>
        <a:p>
          <a:endParaRPr lang="en-GB" sz="1600" dirty="0">
            <a:effectLst/>
            <a:ea typeface="Calibri" panose="020F0502020204030204" pitchFamily="34" charset="0"/>
          </a:endParaRPr>
        </a:p>
        <a:p>
          <a:r>
            <a:rPr lang="en-GB" sz="1600" dirty="0">
              <a:effectLst/>
              <a:ea typeface="Calibri" panose="020F0502020204030204" pitchFamily="34" charset="0"/>
            </a:rPr>
            <a:t>Archaeological sites
</a:t>
          </a:r>
          <a:endParaRPr lang="en-GB" sz="1600" dirty="0"/>
        </a:p>
      </dgm:t>
    </dgm:pt>
    <dgm:pt modelId="{1C93EB77-F523-4560-98B6-7A161A75D009}" type="parTrans" cxnId="{B6978FB4-305B-44A7-8EBB-AFF4DCF1FEBF}">
      <dgm:prSet/>
      <dgm:spPr/>
      <dgm:t>
        <a:bodyPr/>
        <a:lstStyle/>
        <a:p>
          <a:endParaRPr lang="en-GB" sz="1400"/>
        </a:p>
      </dgm:t>
    </dgm:pt>
    <dgm:pt modelId="{D8CAC7E5-9DCC-4AF0-839F-BC5765CB28D6}" type="sibTrans" cxnId="{B6978FB4-305B-44A7-8EBB-AFF4DCF1FEBF}">
      <dgm:prSet/>
      <dgm:spPr/>
      <dgm:t>
        <a:bodyPr/>
        <a:lstStyle/>
        <a:p>
          <a:endParaRPr lang="en-GB" sz="1400"/>
        </a:p>
      </dgm:t>
    </dgm:pt>
    <dgm:pt modelId="{C8748FF6-3EFB-4D27-A588-A37A1DCAA43A}">
      <dgm:prSet phldrT="[Testo]" custT="1"/>
      <dgm:spPr>
        <a:solidFill>
          <a:srgbClr val="FFCC99">
            <a:alpha val="89804"/>
          </a:srgbClr>
        </a:solidFill>
      </dgm:spPr>
      <dgm:t>
        <a:bodyPr/>
        <a:lstStyle/>
        <a:p>
          <a:endParaRPr lang="it-IT" sz="1600" dirty="0"/>
        </a:p>
        <a:p>
          <a:r>
            <a:rPr lang="it-IT" sz="1600" dirty="0"/>
            <a:t>Cultural </a:t>
          </a:r>
          <a:r>
            <a:rPr lang="it-IT" sz="1600" dirty="0" err="1"/>
            <a:t>landscapes</a:t>
          </a:r>
          <a:r>
            <a:rPr lang="it-IT" sz="1600" dirty="0"/>
            <a:t>
</a:t>
          </a:r>
          <a:endParaRPr lang="en-GB" sz="1600" dirty="0"/>
        </a:p>
      </dgm:t>
    </dgm:pt>
    <dgm:pt modelId="{9F45DA60-61AA-4B73-AB55-09E2591FCCFE}" type="parTrans" cxnId="{4FDB8995-7C33-4BA4-AC65-92A887A7315A}">
      <dgm:prSet/>
      <dgm:spPr/>
      <dgm:t>
        <a:bodyPr/>
        <a:lstStyle/>
        <a:p>
          <a:endParaRPr lang="en-GB" sz="1400"/>
        </a:p>
      </dgm:t>
    </dgm:pt>
    <dgm:pt modelId="{49E1CD2E-482A-43F2-9314-6476C8844699}" type="sibTrans" cxnId="{4FDB8995-7C33-4BA4-AC65-92A887A7315A}">
      <dgm:prSet/>
      <dgm:spPr/>
      <dgm:t>
        <a:bodyPr/>
        <a:lstStyle/>
        <a:p>
          <a:endParaRPr lang="en-GB" sz="1400"/>
        </a:p>
      </dgm:t>
    </dgm:pt>
    <dgm:pt modelId="{59380701-4815-441B-AE0A-4DDFA6B7CF17}">
      <dgm:prSet phldrT="[Testo]" custT="1"/>
      <dgm:spPr>
        <a:solidFill>
          <a:srgbClr val="FCCE9E"/>
        </a:solidFill>
      </dgm:spPr>
      <dgm:t>
        <a:bodyPr/>
        <a:lstStyle/>
        <a:p>
          <a:endParaRPr lang="en-GB" sz="1600" dirty="0">
            <a:effectLst/>
            <a:ea typeface="Calibri" panose="020F0502020204030204" pitchFamily="34" charset="0"/>
          </a:endParaRPr>
        </a:p>
        <a:p>
          <a:r>
            <a:rPr lang="en-GB" sz="1600" dirty="0">
              <a:effectLst/>
              <a:ea typeface="Calibri" panose="020F0502020204030204" pitchFamily="34" charset="0"/>
            </a:rPr>
            <a:t>Rural landscapes
</a:t>
          </a:r>
          <a:endParaRPr lang="en-GB" sz="1600" dirty="0"/>
        </a:p>
      </dgm:t>
    </dgm:pt>
    <dgm:pt modelId="{815EE2C4-E4A6-4C7F-979E-71B8C27512E9}" type="parTrans" cxnId="{97C465AF-6F7B-447A-8FF5-DA0822446101}">
      <dgm:prSet/>
      <dgm:spPr/>
      <dgm:t>
        <a:bodyPr/>
        <a:lstStyle/>
        <a:p>
          <a:endParaRPr lang="en-GB" sz="1400"/>
        </a:p>
      </dgm:t>
    </dgm:pt>
    <dgm:pt modelId="{9224904A-11AB-4C2E-B9B7-7FEE43004912}" type="sibTrans" cxnId="{97C465AF-6F7B-447A-8FF5-DA0822446101}">
      <dgm:prSet/>
      <dgm:spPr/>
      <dgm:t>
        <a:bodyPr/>
        <a:lstStyle/>
        <a:p>
          <a:endParaRPr lang="en-GB" sz="1400"/>
        </a:p>
      </dgm:t>
    </dgm:pt>
    <dgm:pt modelId="{F45A3591-590D-49EE-ACD6-77BF4BDC2E2A}" type="pres">
      <dgm:prSet presAssocID="{3F46331D-2DB3-4357-AFB2-9556E9469BE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19642FB-1C76-4D9D-B7B8-8D3B839D5F9B}" type="pres">
      <dgm:prSet presAssocID="{48129DB7-5AD5-4F1F-87B4-62B2A02B5D9A}" presName="root" presStyleCnt="0"/>
      <dgm:spPr/>
    </dgm:pt>
    <dgm:pt modelId="{CE4AD489-ED1A-4702-A53A-E8CACEE387B6}" type="pres">
      <dgm:prSet presAssocID="{48129DB7-5AD5-4F1F-87B4-62B2A02B5D9A}" presName="rootComposite" presStyleCnt="0"/>
      <dgm:spPr/>
    </dgm:pt>
    <dgm:pt modelId="{6BC30D1B-BACD-41E5-86D3-75C67FBEF502}" type="pres">
      <dgm:prSet presAssocID="{48129DB7-5AD5-4F1F-87B4-62B2A02B5D9A}" presName="rootText" presStyleLbl="node1" presStyleIdx="0" presStyleCnt="1" custScaleX="263755"/>
      <dgm:spPr/>
      <dgm:t>
        <a:bodyPr/>
        <a:lstStyle/>
        <a:p>
          <a:endParaRPr lang="ru-RU"/>
        </a:p>
      </dgm:t>
    </dgm:pt>
    <dgm:pt modelId="{B1CE17ED-000C-4266-BC37-815FF843F148}" type="pres">
      <dgm:prSet presAssocID="{48129DB7-5AD5-4F1F-87B4-62B2A02B5D9A}" presName="rootConnector" presStyleLbl="node1" presStyleIdx="0" presStyleCnt="1"/>
      <dgm:spPr/>
      <dgm:t>
        <a:bodyPr/>
        <a:lstStyle/>
        <a:p>
          <a:endParaRPr lang="ru-RU"/>
        </a:p>
      </dgm:t>
    </dgm:pt>
    <dgm:pt modelId="{2AFA3FEC-476C-401E-A22C-1DBA3B93EAAD}" type="pres">
      <dgm:prSet presAssocID="{48129DB7-5AD5-4F1F-87B4-62B2A02B5D9A}" presName="childShape" presStyleCnt="0"/>
      <dgm:spPr/>
    </dgm:pt>
    <dgm:pt modelId="{CFCDDEEB-E1CE-473D-90B8-AE2DEB5B6318}" type="pres">
      <dgm:prSet presAssocID="{9F45DA60-61AA-4B73-AB55-09E2591FCCFE}" presName="Name13" presStyleLbl="parChTrans1D2" presStyleIdx="0" presStyleCnt="3"/>
      <dgm:spPr/>
      <dgm:t>
        <a:bodyPr/>
        <a:lstStyle/>
        <a:p>
          <a:endParaRPr lang="ru-RU"/>
        </a:p>
      </dgm:t>
    </dgm:pt>
    <dgm:pt modelId="{5DBA5EBC-3789-43C5-ABC8-C416302E82A7}" type="pres">
      <dgm:prSet presAssocID="{C8748FF6-3EFB-4D27-A588-A37A1DCAA43A}" presName="childText" presStyleLbl="bgAcc1" presStyleIdx="0" presStyleCnt="3" custScaleX="348758" custLinFactNeighborX="-2502" custLinFactNeighborY="78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FEDE07-2FF7-4945-801F-803AEC6EA15E}" type="pres">
      <dgm:prSet presAssocID="{1C93EB77-F523-4560-98B6-7A161A75D009}" presName="Name13" presStyleLbl="parChTrans1D2" presStyleIdx="1" presStyleCnt="3"/>
      <dgm:spPr/>
      <dgm:t>
        <a:bodyPr/>
        <a:lstStyle/>
        <a:p>
          <a:endParaRPr lang="ru-RU"/>
        </a:p>
      </dgm:t>
    </dgm:pt>
    <dgm:pt modelId="{A488764E-FBBD-4501-AEBA-07239AAC1BC1}" type="pres">
      <dgm:prSet presAssocID="{24938651-773E-4E57-BCDA-4B6CDEB453EA}" presName="childText" presStyleLbl="bgAcc1" presStyleIdx="1" presStyleCnt="3" custScaleX="354340" custLinFactNeighborX="-2502" custLinFactNeighborY="78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A3890-A44B-41B2-9FB7-93DD613C64A1}" type="pres">
      <dgm:prSet presAssocID="{815EE2C4-E4A6-4C7F-979E-71B8C27512E9}" presName="Name13" presStyleLbl="parChTrans1D2" presStyleIdx="2" presStyleCnt="3"/>
      <dgm:spPr/>
      <dgm:t>
        <a:bodyPr/>
        <a:lstStyle/>
        <a:p>
          <a:endParaRPr lang="ru-RU"/>
        </a:p>
      </dgm:t>
    </dgm:pt>
    <dgm:pt modelId="{F31439E9-35CD-4025-B260-1EBE8C9AFCC4}" type="pres">
      <dgm:prSet presAssocID="{59380701-4815-441B-AE0A-4DDFA6B7CF17}" presName="childText" presStyleLbl="bgAcc1" presStyleIdx="2" presStyleCnt="3" custScaleX="3264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3F2D3C-E88E-4575-8876-A2E26E26710C}" type="presOf" srcId="{C8748FF6-3EFB-4D27-A588-A37A1DCAA43A}" destId="{5DBA5EBC-3789-43C5-ABC8-C416302E82A7}" srcOrd="0" destOrd="0" presId="urn:microsoft.com/office/officeart/2005/8/layout/hierarchy3"/>
    <dgm:cxn modelId="{E111AABA-1951-4A5D-923F-B7BFC7A6B0F7}" type="presOf" srcId="{9F45DA60-61AA-4B73-AB55-09E2591FCCFE}" destId="{CFCDDEEB-E1CE-473D-90B8-AE2DEB5B6318}" srcOrd="0" destOrd="0" presId="urn:microsoft.com/office/officeart/2005/8/layout/hierarchy3"/>
    <dgm:cxn modelId="{E4BACB29-E2C6-42C8-A3E0-187A8914399D}" type="presOf" srcId="{1C93EB77-F523-4560-98B6-7A161A75D009}" destId="{11FEDE07-2FF7-4945-801F-803AEC6EA15E}" srcOrd="0" destOrd="0" presId="urn:microsoft.com/office/officeart/2005/8/layout/hierarchy3"/>
    <dgm:cxn modelId="{FE92D72E-FF9D-4B37-BC86-CB27CA971ABD}" type="presOf" srcId="{48129DB7-5AD5-4F1F-87B4-62B2A02B5D9A}" destId="{B1CE17ED-000C-4266-BC37-815FF843F148}" srcOrd="1" destOrd="0" presId="urn:microsoft.com/office/officeart/2005/8/layout/hierarchy3"/>
    <dgm:cxn modelId="{242DEB7E-A48A-4F70-93C7-DB8DD706B15A}" type="presOf" srcId="{3F46331D-2DB3-4357-AFB2-9556E9469BEC}" destId="{F45A3591-590D-49EE-ACD6-77BF4BDC2E2A}" srcOrd="0" destOrd="0" presId="urn:microsoft.com/office/officeart/2005/8/layout/hierarchy3"/>
    <dgm:cxn modelId="{97C465AF-6F7B-447A-8FF5-DA0822446101}" srcId="{48129DB7-5AD5-4F1F-87B4-62B2A02B5D9A}" destId="{59380701-4815-441B-AE0A-4DDFA6B7CF17}" srcOrd="2" destOrd="0" parTransId="{815EE2C4-E4A6-4C7F-979E-71B8C27512E9}" sibTransId="{9224904A-11AB-4C2E-B9B7-7FEE43004912}"/>
    <dgm:cxn modelId="{3F73EE72-9DAE-49C7-A910-E3964C81AB75}" srcId="{3F46331D-2DB3-4357-AFB2-9556E9469BEC}" destId="{48129DB7-5AD5-4F1F-87B4-62B2A02B5D9A}" srcOrd="0" destOrd="0" parTransId="{1E2A8019-845B-46C7-9EA8-B6D515486DAB}" sibTransId="{9372C435-0ECF-4CD9-ADFF-92A34DDCC752}"/>
    <dgm:cxn modelId="{458BB884-E647-443B-AA65-A1285F9B4CBE}" type="presOf" srcId="{815EE2C4-E4A6-4C7F-979E-71B8C27512E9}" destId="{402A3890-A44B-41B2-9FB7-93DD613C64A1}" srcOrd="0" destOrd="0" presId="urn:microsoft.com/office/officeart/2005/8/layout/hierarchy3"/>
    <dgm:cxn modelId="{2FE79BDC-E6FD-49F7-B0CC-16A54D06BC3F}" type="presOf" srcId="{24938651-773E-4E57-BCDA-4B6CDEB453EA}" destId="{A488764E-FBBD-4501-AEBA-07239AAC1BC1}" srcOrd="0" destOrd="0" presId="urn:microsoft.com/office/officeart/2005/8/layout/hierarchy3"/>
    <dgm:cxn modelId="{B6978FB4-305B-44A7-8EBB-AFF4DCF1FEBF}" srcId="{48129DB7-5AD5-4F1F-87B4-62B2A02B5D9A}" destId="{24938651-773E-4E57-BCDA-4B6CDEB453EA}" srcOrd="1" destOrd="0" parTransId="{1C93EB77-F523-4560-98B6-7A161A75D009}" sibTransId="{D8CAC7E5-9DCC-4AF0-839F-BC5765CB28D6}"/>
    <dgm:cxn modelId="{4FDB8995-7C33-4BA4-AC65-92A887A7315A}" srcId="{48129DB7-5AD5-4F1F-87B4-62B2A02B5D9A}" destId="{C8748FF6-3EFB-4D27-A588-A37A1DCAA43A}" srcOrd="0" destOrd="0" parTransId="{9F45DA60-61AA-4B73-AB55-09E2591FCCFE}" sibTransId="{49E1CD2E-482A-43F2-9314-6476C8844699}"/>
    <dgm:cxn modelId="{5D0EAA23-F105-4AB4-810F-9D628C4F2AE3}" type="presOf" srcId="{59380701-4815-441B-AE0A-4DDFA6B7CF17}" destId="{F31439E9-35CD-4025-B260-1EBE8C9AFCC4}" srcOrd="0" destOrd="0" presId="urn:microsoft.com/office/officeart/2005/8/layout/hierarchy3"/>
    <dgm:cxn modelId="{41706209-8A64-4E89-AB34-4AB2F080C16A}" type="presOf" srcId="{48129DB7-5AD5-4F1F-87B4-62B2A02B5D9A}" destId="{6BC30D1B-BACD-41E5-86D3-75C67FBEF502}" srcOrd="0" destOrd="0" presId="urn:microsoft.com/office/officeart/2005/8/layout/hierarchy3"/>
    <dgm:cxn modelId="{5B1CF223-CBFC-4D15-A69C-20B0121EE57B}" type="presParOf" srcId="{F45A3591-590D-49EE-ACD6-77BF4BDC2E2A}" destId="{519642FB-1C76-4D9D-B7B8-8D3B839D5F9B}" srcOrd="0" destOrd="0" presId="urn:microsoft.com/office/officeart/2005/8/layout/hierarchy3"/>
    <dgm:cxn modelId="{D212BB8E-05C4-413C-BF18-9846B41A76EE}" type="presParOf" srcId="{519642FB-1C76-4D9D-B7B8-8D3B839D5F9B}" destId="{CE4AD489-ED1A-4702-A53A-E8CACEE387B6}" srcOrd="0" destOrd="0" presId="urn:microsoft.com/office/officeart/2005/8/layout/hierarchy3"/>
    <dgm:cxn modelId="{69FD83DC-4B05-4EB2-A4DA-591964930F53}" type="presParOf" srcId="{CE4AD489-ED1A-4702-A53A-E8CACEE387B6}" destId="{6BC30D1B-BACD-41E5-86D3-75C67FBEF502}" srcOrd="0" destOrd="0" presId="urn:microsoft.com/office/officeart/2005/8/layout/hierarchy3"/>
    <dgm:cxn modelId="{645B4690-3227-4112-9744-2648F4E43A97}" type="presParOf" srcId="{CE4AD489-ED1A-4702-A53A-E8CACEE387B6}" destId="{B1CE17ED-000C-4266-BC37-815FF843F148}" srcOrd="1" destOrd="0" presId="urn:microsoft.com/office/officeart/2005/8/layout/hierarchy3"/>
    <dgm:cxn modelId="{201813A9-387C-4B37-8CAC-F9E73A150A83}" type="presParOf" srcId="{519642FB-1C76-4D9D-B7B8-8D3B839D5F9B}" destId="{2AFA3FEC-476C-401E-A22C-1DBA3B93EAAD}" srcOrd="1" destOrd="0" presId="urn:microsoft.com/office/officeart/2005/8/layout/hierarchy3"/>
    <dgm:cxn modelId="{DC185A50-8871-4294-B069-9C11B7396945}" type="presParOf" srcId="{2AFA3FEC-476C-401E-A22C-1DBA3B93EAAD}" destId="{CFCDDEEB-E1CE-473D-90B8-AE2DEB5B6318}" srcOrd="0" destOrd="0" presId="urn:microsoft.com/office/officeart/2005/8/layout/hierarchy3"/>
    <dgm:cxn modelId="{CF743B5E-9269-4ADB-80AA-ACDEA8145289}" type="presParOf" srcId="{2AFA3FEC-476C-401E-A22C-1DBA3B93EAAD}" destId="{5DBA5EBC-3789-43C5-ABC8-C416302E82A7}" srcOrd="1" destOrd="0" presId="urn:microsoft.com/office/officeart/2005/8/layout/hierarchy3"/>
    <dgm:cxn modelId="{23DEA12F-7D8C-4D59-BC5E-4DA7179DF862}" type="presParOf" srcId="{2AFA3FEC-476C-401E-A22C-1DBA3B93EAAD}" destId="{11FEDE07-2FF7-4945-801F-803AEC6EA15E}" srcOrd="2" destOrd="0" presId="urn:microsoft.com/office/officeart/2005/8/layout/hierarchy3"/>
    <dgm:cxn modelId="{D4DE30B0-F272-4B97-A405-44365676286F}" type="presParOf" srcId="{2AFA3FEC-476C-401E-A22C-1DBA3B93EAAD}" destId="{A488764E-FBBD-4501-AEBA-07239AAC1BC1}" srcOrd="3" destOrd="0" presId="urn:microsoft.com/office/officeart/2005/8/layout/hierarchy3"/>
    <dgm:cxn modelId="{A7D5395E-F1C2-4657-9A12-2BE21D0BD4B2}" type="presParOf" srcId="{2AFA3FEC-476C-401E-A22C-1DBA3B93EAAD}" destId="{402A3890-A44B-41B2-9FB7-93DD613C64A1}" srcOrd="4" destOrd="0" presId="urn:microsoft.com/office/officeart/2005/8/layout/hierarchy3"/>
    <dgm:cxn modelId="{FFF82482-7503-4222-B620-559A6CB143FC}" type="presParOf" srcId="{2AFA3FEC-476C-401E-A22C-1DBA3B93EAAD}" destId="{F31439E9-35CD-4025-B260-1EBE8C9AFCC4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EB94C-A135-45B3-B107-3C9370BD8B1A}">
      <dsp:nvSpPr>
        <dsp:cNvPr id="0" name=""/>
        <dsp:cNvSpPr/>
      </dsp:nvSpPr>
      <dsp:spPr>
        <a:xfrm>
          <a:off x="300765" y="1963"/>
          <a:ext cx="2345529" cy="54336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>
              <a:effectLst/>
              <a:latin typeface="+mn-lt"/>
              <a:ea typeface="Times New Roman" panose="02020603050405020304" pitchFamily="18" charset="0"/>
            </a:rPr>
            <a:t>European Soil Strategy </a:t>
          </a:r>
          <a:endParaRPr lang="en-GB" sz="1600" kern="1200" dirty="0">
            <a:latin typeface="+mn-lt"/>
          </a:endParaRPr>
        </a:p>
      </dsp:txBody>
      <dsp:txXfrm>
        <a:off x="316680" y="17878"/>
        <a:ext cx="2313699" cy="511534"/>
      </dsp:txXfrm>
    </dsp:sp>
    <dsp:sp modelId="{F89D7BF5-390E-49CA-83F0-BC4E15379D1D}">
      <dsp:nvSpPr>
        <dsp:cNvPr id="0" name=""/>
        <dsp:cNvSpPr/>
      </dsp:nvSpPr>
      <dsp:spPr>
        <a:xfrm>
          <a:off x="535318" y="545328"/>
          <a:ext cx="234552" cy="4075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7523"/>
              </a:lnTo>
              <a:lnTo>
                <a:pt x="234552" y="40752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3D4856-40AA-4CDD-B51E-CD0ECE5CE357}">
      <dsp:nvSpPr>
        <dsp:cNvPr id="0" name=""/>
        <dsp:cNvSpPr/>
      </dsp:nvSpPr>
      <dsp:spPr>
        <a:xfrm>
          <a:off x="769871" y="681169"/>
          <a:ext cx="2795039" cy="543364"/>
        </a:xfrm>
        <a:prstGeom prst="roundRect">
          <a:avLst>
            <a:gd name="adj" fmla="val 10000"/>
          </a:avLst>
        </a:prstGeom>
        <a:solidFill>
          <a:srgbClr val="D3E6F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>
              <a:effectLst/>
              <a:latin typeface="+mn-lt"/>
              <a:ea typeface="Calibri" panose="020F0502020204030204" pitchFamily="34" charset="0"/>
            </a:rPr>
            <a:t>Research and innovation programs of Horizon Europe</a:t>
          </a:r>
          <a:endParaRPr lang="en-GB" sz="1600" kern="1200" dirty="0">
            <a:latin typeface="+mn-lt"/>
          </a:endParaRPr>
        </a:p>
      </dsp:txBody>
      <dsp:txXfrm>
        <a:off x="785786" y="697084"/>
        <a:ext cx="2763209" cy="511534"/>
      </dsp:txXfrm>
    </dsp:sp>
    <dsp:sp modelId="{7595D3C8-7E3E-48A3-B598-BC3CE52C974C}">
      <dsp:nvSpPr>
        <dsp:cNvPr id="0" name=""/>
        <dsp:cNvSpPr/>
      </dsp:nvSpPr>
      <dsp:spPr>
        <a:xfrm>
          <a:off x="535318" y="545328"/>
          <a:ext cx="234552" cy="10867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6728"/>
              </a:lnTo>
              <a:lnTo>
                <a:pt x="234552" y="10867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CD7255-D57D-4A80-B2F9-085F88D29465}">
      <dsp:nvSpPr>
        <dsp:cNvPr id="0" name=""/>
        <dsp:cNvSpPr/>
      </dsp:nvSpPr>
      <dsp:spPr>
        <a:xfrm>
          <a:off x="769871" y="1360374"/>
          <a:ext cx="2854618" cy="543364"/>
        </a:xfrm>
        <a:prstGeom prst="roundRect">
          <a:avLst>
            <a:gd name="adj" fmla="val 10000"/>
          </a:avLst>
        </a:prstGeom>
        <a:solidFill>
          <a:srgbClr val="D3E6F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>
              <a:effectLst/>
              <a:latin typeface="+mn-lt"/>
              <a:ea typeface="Calibri" panose="020F0502020204030204" pitchFamily="34" charset="0"/>
            </a:rPr>
            <a:t>Soil health and food mission</a:t>
          </a:r>
          <a:endParaRPr lang="en-GB" sz="1600" kern="1200" dirty="0">
            <a:latin typeface="+mn-lt"/>
          </a:endParaRPr>
        </a:p>
      </dsp:txBody>
      <dsp:txXfrm>
        <a:off x="785786" y="1376289"/>
        <a:ext cx="2822788" cy="511534"/>
      </dsp:txXfrm>
    </dsp:sp>
    <dsp:sp modelId="{9BA9FCE6-EFC0-4C80-AC06-5F68F6775F5B}">
      <dsp:nvSpPr>
        <dsp:cNvPr id="0" name=""/>
        <dsp:cNvSpPr/>
      </dsp:nvSpPr>
      <dsp:spPr>
        <a:xfrm>
          <a:off x="535318" y="545328"/>
          <a:ext cx="234552" cy="17659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5933"/>
              </a:lnTo>
              <a:lnTo>
                <a:pt x="234552" y="17659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A59855-CB4D-4B68-97FD-126494D9D149}">
      <dsp:nvSpPr>
        <dsp:cNvPr id="0" name=""/>
        <dsp:cNvSpPr/>
      </dsp:nvSpPr>
      <dsp:spPr>
        <a:xfrm>
          <a:off x="769871" y="2039579"/>
          <a:ext cx="2615477" cy="543364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err="1">
              <a:latin typeface="+mn-lt"/>
            </a:rPr>
            <a:t>Soil</a:t>
          </a:r>
          <a:r>
            <a:rPr lang="it-IT" sz="1600" kern="1200" dirty="0">
              <a:latin typeface="+mn-lt"/>
            </a:rPr>
            <a:t> </a:t>
          </a:r>
          <a:r>
            <a:rPr lang="it-IT" sz="1600" kern="1200" dirty="0" err="1">
              <a:latin typeface="+mn-lt"/>
            </a:rPr>
            <a:t>literacy</a:t>
          </a:r>
          <a:endParaRPr lang="en-GB" sz="1600" kern="1200" dirty="0">
            <a:latin typeface="+mn-lt"/>
          </a:endParaRPr>
        </a:p>
      </dsp:txBody>
      <dsp:txXfrm>
        <a:off x="785786" y="2055494"/>
        <a:ext cx="2583647" cy="5115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C30D1B-BACD-41E5-86D3-75C67FBEF502}">
      <dsp:nvSpPr>
        <dsp:cNvPr id="0" name=""/>
        <dsp:cNvSpPr/>
      </dsp:nvSpPr>
      <dsp:spPr>
        <a:xfrm>
          <a:off x="2297" y="265186"/>
          <a:ext cx="2058923" cy="400606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600" kern="1200" dirty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/>
            <a:t>Global policies
</a:t>
          </a:r>
          <a:endParaRPr lang="en-GB" sz="1600" kern="1200" dirty="0"/>
        </a:p>
      </dsp:txBody>
      <dsp:txXfrm>
        <a:off x="14030" y="276919"/>
        <a:ext cx="2035457" cy="377140"/>
      </dsp:txXfrm>
    </dsp:sp>
    <dsp:sp modelId="{11FEDE07-2FF7-4945-801F-803AEC6EA15E}">
      <dsp:nvSpPr>
        <dsp:cNvPr id="0" name=""/>
        <dsp:cNvSpPr/>
      </dsp:nvSpPr>
      <dsp:spPr>
        <a:xfrm>
          <a:off x="208190" y="665793"/>
          <a:ext cx="205892" cy="3591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9148"/>
              </a:lnTo>
              <a:lnTo>
                <a:pt x="205892" y="3591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88764E-FBBD-4501-AEBA-07239AAC1BC1}">
      <dsp:nvSpPr>
        <dsp:cNvPr id="0" name=""/>
        <dsp:cNvSpPr/>
      </dsp:nvSpPr>
      <dsp:spPr>
        <a:xfrm>
          <a:off x="414082" y="745425"/>
          <a:ext cx="3307029" cy="559033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>
              <a:effectLst/>
              <a:ea typeface="Calibri" panose="020F0502020204030204" pitchFamily="34" charset="0"/>
            </a:rPr>
            <a:t>World Heritage List, </a:t>
          </a:r>
          <a:r>
            <a:rPr lang="en-GB" sz="1600" b="0" i="0" kern="1200" dirty="0"/>
            <a:t>Biosphere Reserves, Geoparks</a:t>
          </a:r>
          <a:r>
            <a:rPr lang="en-GB" sz="1600" kern="1200" dirty="0">
              <a:effectLst/>
              <a:ea typeface="Calibri" panose="020F0502020204030204" pitchFamily="34" charset="0"/>
            </a:rPr>
            <a:t> of UNESCO</a:t>
          </a:r>
          <a:endParaRPr lang="en-GB" sz="1600" kern="1200" dirty="0"/>
        </a:p>
      </dsp:txBody>
      <dsp:txXfrm>
        <a:off x="430456" y="761799"/>
        <a:ext cx="3274281" cy="526285"/>
      </dsp:txXfrm>
    </dsp:sp>
    <dsp:sp modelId="{0A1AF5E3-D5B0-4916-9B32-1CF43796FC41}">
      <dsp:nvSpPr>
        <dsp:cNvPr id="0" name=""/>
        <dsp:cNvSpPr/>
      </dsp:nvSpPr>
      <dsp:spPr>
        <a:xfrm>
          <a:off x="208190" y="665793"/>
          <a:ext cx="205892" cy="8775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7562"/>
              </a:lnTo>
              <a:lnTo>
                <a:pt x="205892" y="8775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C8D770-2759-4F3A-9F8B-815FD1E8DDDF}">
      <dsp:nvSpPr>
        <dsp:cNvPr id="0" name=""/>
        <dsp:cNvSpPr/>
      </dsp:nvSpPr>
      <dsp:spPr>
        <a:xfrm>
          <a:off x="414082" y="1384091"/>
          <a:ext cx="3805926" cy="318528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/>
            <a:t>Sustainable Development Goals</a:t>
          </a:r>
        </a:p>
      </dsp:txBody>
      <dsp:txXfrm>
        <a:off x="423411" y="1393420"/>
        <a:ext cx="3787268" cy="299870"/>
      </dsp:txXfrm>
    </dsp:sp>
    <dsp:sp modelId="{E1335DB8-CCF3-4020-A2A0-0AEEAD64D91A}">
      <dsp:nvSpPr>
        <dsp:cNvPr id="0" name=""/>
        <dsp:cNvSpPr/>
      </dsp:nvSpPr>
      <dsp:spPr>
        <a:xfrm>
          <a:off x="208190" y="665793"/>
          <a:ext cx="205892" cy="12757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5722"/>
              </a:lnTo>
              <a:lnTo>
                <a:pt x="205892" y="12757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27AC4C-3D52-4758-983B-24C467662E19}">
      <dsp:nvSpPr>
        <dsp:cNvPr id="0" name=""/>
        <dsp:cNvSpPr/>
      </dsp:nvSpPr>
      <dsp:spPr>
        <a:xfrm>
          <a:off x="414082" y="1782251"/>
          <a:ext cx="3619707" cy="318528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/>
            <a:t>FAO Sustainable </a:t>
          </a:r>
          <a:r>
            <a:rPr lang="it-IT" sz="1600" kern="1200" dirty="0" err="1"/>
            <a:t>Soil</a:t>
          </a:r>
          <a:r>
            <a:rPr lang="it-IT" sz="1600" kern="1200" dirty="0"/>
            <a:t> Management</a:t>
          </a:r>
          <a:endParaRPr lang="en-GB" sz="1600" kern="1200" dirty="0"/>
        </a:p>
      </dsp:txBody>
      <dsp:txXfrm>
        <a:off x="423411" y="1791580"/>
        <a:ext cx="3601049" cy="2998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C30D1B-BACD-41E5-86D3-75C67FBEF502}">
      <dsp:nvSpPr>
        <dsp:cNvPr id="0" name=""/>
        <dsp:cNvSpPr/>
      </dsp:nvSpPr>
      <dsp:spPr>
        <a:xfrm>
          <a:off x="8898" y="908"/>
          <a:ext cx="3714337" cy="582335"/>
        </a:xfrm>
        <a:prstGeom prst="roundRect">
          <a:avLst>
            <a:gd name="adj" fmla="val 10000"/>
          </a:avLst>
        </a:prstGeom>
        <a:solidFill>
          <a:srgbClr val="CC00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 err="1"/>
            <a:t>European</a:t>
          </a:r>
          <a:r>
            <a:rPr lang="it-IT" sz="1700" kern="1200" dirty="0"/>
            <a:t> Conventions
</a:t>
          </a:r>
          <a:endParaRPr lang="en-GB" sz="1700" kern="1200" dirty="0"/>
        </a:p>
      </dsp:txBody>
      <dsp:txXfrm>
        <a:off x="25954" y="17964"/>
        <a:ext cx="3680225" cy="548223"/>
      </dsp:txXfrm>
    </dsp:sp>
    <dsp:sp modelId="{84608EBA-0682-4C75-9E46-14676BFFE4CF}">
      <dsp:nvSpPr>
        <dsp:cNvPr id="0" name=""/>
        <dsp:cNvSpPr/>
      </dsp:nvSpPr>
      <dsp:spPr>
        <a:xfrm>
          <a:off x="380332" y="583244"/>
          <a:ext cx="371433" cy="3582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289"/>
              </a:lnTo>
              <a:lnTo>
                <a:pt x="371433" y="3582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3558CB-6FCB-468E-8FF8-865ACC3FBEFE}">
      <dsp:nvSpPr>
        <dsp:cNvPr id="0" name=""/>
        <dsp:cNvSpPr/>
      </dsp:nvSpPr>
      <dsp:spPr>
        <a:xfrm>
          <a:off x="751766" y="702674"/>
          <a:ext cx="2110909" cy="477719"/>
        </a:xfrm>
        <a:prstGeom prst="roundRect">
          <a:avLst>
            <a:gd name="adj" fmla="val 10000"/>
          </a:avLst>
        </a:prstGeom>
        <a:solidFill>
          <a:srgbClr val="FFCCFF">
            <a:alpha val="89804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err="1"/>
            <a:t>European</a:t>
          </a:r>
          <a:r>
            <a:rPr lang="it-IT" sz="1600" kern="1200" dirty="0"/>
            <a:t> </a:t>
          </a:r>
          <a:r>
            <a:rPr lang="it-IT" sz="1600" kern="1200" dirty="0" err="1"/>
            <a:t>landscape</a:t>
          </a:r>
          <a:endParaRPr lang="en-GB" sz="1600" kern="1200" dirty="0"/>
        </a:p>
      </dsp:txBody>
      <dsp:txXfrm>
        <a:off x="765758" y="716666"/>
        <a:ext cx="2082925" cy="449735"/>
      </dsp:txXfrm>
    </dsp:sp>
    <dsp:sp modelId="{398AE406-B05B-4C38-B953-CE5CEB98E997}">
      <dsp:nvSpPr>
        <dsp:cNvPr id="0" name=""/>
        <dsp:cNvSpPr/>
      </dsp:nvSpPr>
      <dsp:spPr>
        <a:xfrm>
          <a:off x="380332" y="583244"/>
          <a:ext cx="371433" cy="9554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5439"/>
              </a:lnTo>
              <a:lnTo>
                <a:pt x="371433" y="95543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FD6986-C335-4985-81B9-0129E6FB8FA7}">
      <dsp:nvSpPr>
        <dsp:cNvPr id="0" name=""/>
        <dsp:cNvSpPr/>
      </dsp:nvSpPr>
      <dsp:spPr>
        <a:xfrm>
          <a:off x="751766" y="1299823"/>
          <a:ext cx="3164591" cy="477719"/>
        </a:xfrm>
        <a:prstGeom prst="roundRect">
          <a:avLst>
            <a:gd name="adj" fmla="val 10000"/>
          </a:avLst>
        </a:prstGeom>
        <a:solidFill>
          <a:srgbClr val="FFCCFF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/>
            <a:t>Conservation of European Wildlife and Natural Habitats</a:t>
          </a:r>
        </a:p>
      </dsp:txBody>
      <dsp:txXfrm>
        <a:off x="765758" y="1313815"/>
        <a:ext cx="3136607" cy="449735"/>
      </dsp:txXfrm>
    </dsp:sp>
    <dsp:sp modelId="{91F0B5FF-2F87-472D-AD93-DCB5B095F1BB}">
      <dsp:nvSpPr>
        <dsp:cNvPr id="0" name=""/>
        <dsp:cNvSpPr/>
      </dsp:nvSpPr>
      <dsp:spPr>
        <a:xfrm>
          <a:off x="380332" y="583244"/>
          <a:ext cx="371433" cy="15525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2589"/>
              </a:lnTo>
              <a:lnTo>
                <a:pt x="371433" y="15525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FF0CF9-86D2-431E-A397-5E342DCD2B08}">
      <dsp:nvSpPr>
        <dsp:cNvPr id="0" name=""/>
        <dsp:cNvSpPr/>
      </dsp:nvSpPr>
      <dsp:spPr>
        <a:xfrm>
          <a:off x="751766" y="1896973"/>
          <a:ext cx="3027558" cy="477719"/>
        </a:xfrm>
        <a:prstGeom prst="roundRect">
          <a:avLst>
            <a:gd name="adj" fmla="val 10000"/>
          </a:avLst>
        </a:prstGeom>
        <a:solidFill>
          <a:srgbClr val="FFCCFF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>
              <a:effectLst/>
              <a:ea typeface="Calibri" panose="020F0502020204030204" pitchFamily="34" charset="0"/>
            </a:rPr>
            <a:t>Natura </a:t>
          </a:r>
          <a:r>
            <a:rPr lang="en-GB" sz="1600" kern="1200" dirty="0">
              <a:effectLst/>
              <a:ea typeface="Calibri" panose="020F0502020204030204" pitchFamily="34" charset="0"/>
            </a:rPr>
            <a:t>2000</a:t>
          </a:r>
          <a:endParaRPr lang="en-GB" sz="1600" kern="1200" dirty="0"/>
        </a:p>
      </dsp:txBody>
      <dsp:txXfrm>
        <a:off x="765758" y="1910965"/>
        <a:ext cx="2999574" cy="4497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C30D1B-BACD-41E5-86D3-75C67FBEF502}">
      <dsp:nvSpPr>
        <dsp:cNvPr id="0" name=""/>
        <dsp:cNvSpPr/>
      </dsp:nvSpPr>
      <dsp:spPr>
        <a:xfrm>
          <a:off x="163559" y="527"/>
          <a:ext cx="2742410" cy="519878"/>
        </a:xfrm>
        <a:prstGeom prst="roundRect">
          <a:avLst>
            <a:gd name="adj" fmla="val 10000"/>
          </a:avLst>
        </a:prstGeom>
        <a:solidFill>
          <a:srgbClr val="CC6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800" kern="1200" dirty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/>
            <a:t>National policies
</a:t>
          </a:r>
          <a:endParaRPr lang="en-GB" sz="1800" kern="1200" dirty="0"/>
        </a:p>
      </dsp:txBody>
      <dsp:txXfrm>
        <a:off x="178786" y="15754"/>
        <a:ext cx="2711956" cy="489424"/>
      </dsp:txXfrm>
    </dsp:sp>
    <dsp:sp modelId="{CFCDDEEB-E1CE-473D-90B8-AE2DEB5B6318}">
      <dsp:nvSpPr>
        <dsp:cNvPr id="0" name=""/>
        <dsp:cNvSpPr/>
      </dsp:nvSpPr>
      <dsp:spPr>
        <a:xfrm>
          <a:off x="437800" y="520405"/>
          <a:ext cx="253429" cy="4305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0532"/>
              </a:lnTo>
              <a:lnTo>
                <a:pt x="253429" y="4305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BA5EBC-3789-43C5-ABC8-C416302E82A7}">
      <dsp:nvSpPr>
        <dsp:cNvPr id="0" name=""/>
        <dsp:cNvSpPr/>
      </dsp:nvSpPr>
      <dsp:spPr>
        <a:xfrm>
          <a:off x="691229" y="690998"/>
          <a:ext cx="2900988" cy="519878"/>
        </a:xfrm>
        <a:prstGeom prst="roundRect">
          <a:avLst>
            <a:gd name="adj" fmla="val 10000"/>
          </a:avLst>
        </a:prstGeom>
        <a:solidFill>
          <a:srgbClr val="FFCC99">
            <a:alpha val="89804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600" kern="1200" dirty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/>
            <a:t>Cultural </a:t>
          </a:r>
          <a:r>
            <a:rPr lang="it-IT" sz="1600" kern="1200" dirty="0" err="1"/>
            <a:t>landscapes</a:t>
          </a:r>
          <a:r>
            <a:rPr lang="it-IT" sz="1600" kern="1200" dirty="0"/>
            <a:t>
</a:t>
          </a:r>
          <a:endParaRPr lang="en-GB" sz="1600" kern="1200" dirty="0"/>
        </a:p>
      </dsp:txBody>
      <dsp:txXfrm>
        <a:off x="706456" y="706225"/>
        <a:ext cx="2870534" cy="489424"/>
      </dsp:txXfrm>
    </dsp:sp>
    <dsp:sp modelId="{11FEDE07-2FF7-4945-801F-803AEC6EA15E}">
      <dsp:nvSpPr>
        <dsp:cNvPr id="0" name=""/>
        <dsp:cNvSpPr/>
      </dsp:nvSpPr>
      <dsp:spPr>
        <a:xfrm>
          <a:off x="437800" y="520405"/>
          <a:ext cx="253429" cy="10803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0380"/>
              </a:lnTo>
              <a:lnTo>
                <a:pt x="253429" y="108038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88764E-FBBD-4501-AEBA-07239AAC1BC1}">
      <dsp:nvSpPr>
        <dsp:cNvPr id="0" name=""/>
        <dsp:cNvSpPr/>
      </dsp:nvSpPr>
      <dsp:spPr>
        <a:xfrm>
          <a:off x="691229" y="1340846"/>
          <a:ext cx="2947419" cy="519878"/>
        </a:xfrm>
        <a:prstGeom prst="roundRect">
          <a:avLst>
            <a:gd name="adj" fmla="val 10000"/>
          </a:avLst>
        </a:prstGeom>
        <a:solidFill>
          <a:srgbClr val="FCCE9E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600" kern="1200" dirty="0">
            <a:effectLst/>
            <a:ea typeface="Calibri" panose="020F0502020204030204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>
              <a:effectLst/>
              <a:ea typeface="Calibri" panose="020F0502020204030204" pitchFamily="34" charset="0"/>
            </a:rPr>
            <a:t>Archaeological sites
</a:t>
          </a:r>
          <a:endParaRPr lang="en-GB" sz="1600" kern="1200" dirty="0"/>
        </a:p>
      </dsp:txBody>
      <dsp:txXfrm>
        <a:off x="706456" y="1356073"/>
        <a:ext cx="2916965" cy="489424"/>
      </dsp:txXfrm>
    </dsp:sp>
    <dsp:sp modelId="{402A3890-A44B-41B2-9FB7-93DD613C64A1}">
      <dsp:nvSpPr>
        <dsp:cNvPr id="0" name=""/>
        <dsp:cNvSpPr/>
      </dsp:nvSpPr>
      <dsp:spPr>
        <a:xfrm>
          <a:off x="437800" y="520405"/>
          <a:ext cx="274241" cy="16896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9604"/>
              </a:lnTo>
              <a:lnTo>
                <a:pt x="274241" y="16896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1439E9-35CD-4025-B260-1EBE8C9AFCC4}">
      <dsp:nvSpPr>
        <dsp:cNvPr id="0" name=""/>
        <dsp:cNvSpPr/>
      </dsp:nvSpPr>
      <dsp:spPr>
        <a:xfrm>
          <a:off x="712041" y="1950071"/>
          <a:ext cx="2715279" cy="519878"/>
        </a:xfrm>
        <a:prstGeom prst="roundRect">
          <a:avLst>
            <a:gd name="adj" fmla="val 10000"/>
          </a:avLst>
        </a:prstGeom>
        <a:solidFill>
          <a:srgbClr val="FCCE9E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600" kern="1200" dirty="0">
            <a:effectLst/>
            <a:ea typeface="Calibri" panose="020F0502020204030204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>
              <a:effectLst/>
              <a:ea typeface="Calibri" panose="020F0502020204030204" pitchFamily="34" charset="0"/>
            </a:rPr>
            <a:t>Rural landscapes
</a:t>
          </a:r>
          <a:endParaRPr lang="en-GB" sz="1600" kern="1200" dirty="0"/>
        </a:p>
      </dsp:txBody>
      <dsp:txXfrm>
        <a:off x="727268" y="1965298"/>
        <a:ext cx="2684825" cy="4894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DCFDC1F-90F8-4CA3-8C3E-AB98E9C587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CB40A-D9DE-46F1-96A2-68B384EB39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9936F-2B15-43DB-BFD4-0280BD907B15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81553A3-4943-43CE-AC9D-6593D29A7A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5B44BF-D6A1-46B1-9291-946B51E0ED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8F954-CE72-4168-838F-219E7A047D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2391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88017-E38F-4774-A957-FA9FDAC40B1F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1ED0D-16BA-47A2-AFAA-6F9AFD6EA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9712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25F8AA-8247-4A00-B9E4-726E498960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8945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AFC60-8D5F-4A82-AF26-FD62351983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29285" y="2105129"/>
            <a:ext cx="5252815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rgbClr val="00B050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B4A257-9B98-4330-9907-FEE7EEE7C5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29285" y="4772811"/>
            <a:ext cx="3389832" cy="89305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Спикер, компания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DB01016F-8C6F-4A59-BBD7-9AEA4D86A1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0150" y="1219200"/>
            <a:ext cx="4419600" cy="4419600"/>
          </a:xfrm>
        </p:spPr>
        <p:txBody>
          <a:bodyPr/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29" b="43931"/>
          <a:stretch/>
        </p:blipFill>
        <p:spPr>
          <a:xfrm>
            <a:off x="6140597" y="796707"/>
            <a:ext cx="3678520" cy="844985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02A2FD6A-605E-AD4A-A177-207FEF7B8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609" y="6281163"/>
            <a:ext cx="1120801" cy="211791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6DE55804-D118-2B4A-AD41-9C544F0DF4A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235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BAB146-60EC-41CF-BE3D-EBB689690F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0C5F6-50BC-4DA5-B9B9-E10CCDC2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35BEF3-585A-4136-8BD7-8BD60BBF9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746" y="1415427"/>
            <a:ext cx="10515600" cy="435133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accent5">
                    <a:lumMod val="75000"/>
                  </a:schemeClr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accent5">
                    <a:lumMod val="75000"/>
                  </a:schemeClr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accent5">
                    <a:lumMod val="75000"/>
                  </a:schemeClr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823EC46-CE0A-4755-8BCE-E9E5F6ABC80E}"/>
              </a:ext>
            </a:extLst>
          </p:cNvPr>
          <p:cNvCxnSpPr>
            <a:cxnSpLocks/>
          </p:cNvCxnSpPr>
          <p:nvPr userDrawn="1"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475DB0-B330-422F-83A6-238D76ECCA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2128F1DF-5FE7-4E4B-A577-0E058F7AA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21388" y="6439792"/>
            <a:ext cx="1276139" cy="28168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6DE55804-D118-2B4A-AD41-9C544F0DF4A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927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B8F587-7ABE-4157-86E9-2B0EECDC7E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8277226" y="0"/>
            <a:ext cx="3914774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34D78-36D9-4FE1-9528-238A5C1A5E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0" y="1766888"/>
            <a:ext cx="4568825" cy="285273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26E28C2C-CDF3-40B2-AEB6-3879E27445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72150" y="1181100"/>
            <a:ext cx="4486276" cy="4486276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      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9838" y="6173467"/>
            <a:ext cx="2184533" cy="49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4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F71864B0-F9B2-4529-A886-9E887997C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accent5">
                    <a:lumMod val="75000"/>
                  </a:schemeClr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accent5">
                    <a:lumMod val="75000"/>
                  </a:schemeClr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accent5">
                    <a:lumMod val="75000"/>
                  </a:schemeClr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 sz="1600">
                <a:solidFill>
                  <a:schemeClr val="accent5">
                    <a:lumMod val="75000"/>
                  </a:schemeClr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 sz="1600">
                <a:solidFill>
                  <a:schemeClr val="accent5">
                    <a:lumMod val="7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23243-798D-4487-B2F1-C3238976EB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49202E2-58F7-4361-9234-A5CD920AE7AF}"/>
              </a:ext>
            </a:extLst>
          </p:cNvPr>
          <p:cNvCxnSpPr>
            <a:cxnSpLocks/>
          </p:cNvCxnSpPr>
          <p:nvPr userDrawn="1"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7A96AB6-C006-4530-A1F7-0FC58B282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C9B2223-E7F6-4600-97D8-286378A995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21388" y="6439792"/>
            <a:ext cx="1276139" cy="28168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6DE55804-D118-2B4A-AD41-9C544F0DF4A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8D4FD349-C097-4805-8C42-4A0B4CE3092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44547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accent5">
                    <a:lumMod val="75000"/>
                  </a:schemeClr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accent5">
                    <a:lumMod val="75000"/>
                  </a:schemeClr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accent5">
                    <a:lumMod val="75000"/>
                  </a:schemeClr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 sz="1600">
                <a:solidFill>
                  <a:schemeClr val="accent5">
                    <a:lumMod val="75000"/>
                  </a:schemeClr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 sz="1600">
                <a:solidFill>
                  <a:schemeClr val="accent5">
                    <a:lumMod val="7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1437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BAB146-60EC-41CF-BE3D-EBB689690F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A49202E2-58F7-4361-9234-A5CD920AE7AF}"/>
              </a:ext>
            </a:extLst>
          </p:cNvPr>
          <p:cNvCxnSpPr>
            <a:cxnSpLocks/>
          </p:cNvCxnSpPr>
          <p:nvPr userDrawn="1"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7A96AB6-C006-4530-A1F7-0FC58B2822F1}"/>
              </a:ext>
            </a:extLst>
          </p:cNvPr>
          <p:cNvSpPr txBox="1">
            <a:spLocks/>
          </p:cNvSpPr>
          <p:nvPr userDrawn="1"/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3" name="Таблица 12"/>
          <p:cNvSpPr>
            <a:spLocks noGrp="1"/>
          </p:cNvSpPr>
          <p:nvPr>
            <p:ph type="tbl" sz="quarter" idx="10"/>
          </p:nvPr>
        </p:nvSpPr>
        <p:spPr>
          <a:xfrm>
            <a:off x="972272" y="1365250"/>
            <a:ext cx="10248177" cy="46767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55094B5-4A8B-4A87-B925-74A63A8628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21388" y="6439792"/>
            <a:ext cx="1276139" cy="28168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6DE55804-D118-2B4A-AD41-9C544F0DF4A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1054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09D89D-8705-4A9B-A1B6-2922A5A34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CA0EC68-44F9-494C-AEDA-F8D1BC31DD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69592" y="3648179"/>
            <a:ext cx="5252815" cy="90477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B31DCFC-336E-425F-BE4A-DE9A517AD209}"/>
              </a:ext>
            </a:extLst>
          </p:cNvPr>
          <p:cNvCxnSpPr>
            <a:cxnSpLocks/>
          </p:cNvCxnSpPr>
          <p:nvPr userDrawn="1"/>
        </p:nvCxnSpPr>
        <p:spPr>
          <a:xfrm>
            <a:off x="2294101" y="3153754"/>
            <a:ext cx="744855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820" y="1599077"/>
            <a:ext cx="3853112" cy="106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105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9663B-C6B9-45B3-AEDE-846D898BD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228170-FCDD-4B3B-8669-D27742649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7B9972-10A4-4B89-B093-8BABBDBA80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1B9341-EC45-4EAD-B467-9005E628DE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2A2FD6A-605E-AD4A-A177-207FEF7B8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21388" y="6439792"/>
            <a:ext cx="1276139" cy="28168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6DE55804-D118-2B4A-AD41-9C544F0DF4A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85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6" r:id="rId5"/>
    <p:sldLayoutId id="2147483655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en.unesco.org/biosphere/wnbr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unesco.org/biosphere/wnbr#collapse12" TargetMode="External"/><Relationship Id="rId3" Type="http://schemas.openxmlformats.org/officeDocument/2006/relationships/hyperlink" Target="https://en.unesco.org/biosphere/wnbr#collapse7" TargetMode="External"/><Relationship Id="rId7" Type="http://schemas.openxmlformats.org/officeDocument/2006/relationships/hyperlink" Target="https://en.unesco.org/biosphere/wnbr#collapse11" TargetMode="External"/><Relationship Id="rId2" Type="http://schemas.openxmlformats.org/officeDocument/2006/relationships/hyperlink" Target="https://en.unesco.org/biosphere/wnbr#collapse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unesco.org/biosphere/wnbr#collapse10" TargetMode="External"/><Relationship Id="rId5" Type="http://schemas.openxmlformats.org/officeDocument/2006/relationships/hyperlink" Target="https://en.unesco.org/biosphere/wnbr#collapse9" TargetMode="External"/><Relationship Id="rId4" Type="http://schemas.openxmlformats.org/officeDocument/2006/relationships/hyperlink" Target="https://en.unesco.org/biosphere/wnbr#collapse8" TargetMode="External"/><Relationship Id="rId9" Type="http://schemas.openxmlformats.org/officeDocument/2006/relationships/hyperlink" Target="https://en.unesco.org/biosphere/designation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hyperlink" Target="https://www.unesco.org/en/iggp/geoparks/proposals?hub=6781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" TargetMode="External"/><Relationship Id="rId7" Type="http://schemas.openxmlformats.org/officeDocument/2006/relationships/image" Target="../media/image12.png"/><Relationship Id="rId2" Type="http://schemas.openxmlformats.org/officeDocument/2006/relationships/hyperlink" Target="http://www.facebook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://www.twitter.com/" TargetMode="External"/><Relationship Id="rId4" Type="http://schemas.openxmlformats.org/officeDocument/2006/relationships/hyperlink" Target="http://www.youtube.com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0481B2-2342-4BFA-9609-2536CEEC1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9285" y="2096503"/>
            <a:ext cx="5252815" cy="2387600"/>
          </a:xfrm>
        </p:spPr>
        <p:txBody>
          <a:bodyPr>
            <a:normAutofit/>
          </a:bodyPr>
          <a:lstStyle/>
          <a:p>
            <a:r>
              <a:rPr lang="en-US" sz="3200" dirty="0"/>
              <a:t>Possible Policies and Actions to Protect the Soil Cultural and Natural Heritage</a:t>
            </a:r>
            <a:endParaRPr lang="ru-RU" sz="32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030BF7F-721F-4A61-ADB4-DBD6ABB905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9285" y="4919460"/>
            <a:ext cx="3389832" cy="893050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Edoardo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A.C.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Costantini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President - International Union of Soil Sciences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9B0EAD-481E-4A2F-8211-EE9FB5EE7B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2" t="1887" r="3428"/>
          <a:stretch/>
        </p:blipFill>
        <p:spPr>
          <a:xfrm>
            <a:off x="688946" y="1018816"/>
            <a:ext cx="4873925" cy="487392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F9EFD6B-990D-4B2C-92AC-05EA7D5E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7" name="Segnaposto contenuto 3">
            <a:extLst>
              <a:ext uri="{FF2B5EF4-FFF2-40B4-BE49-F238E27FC236}">
                <a16:creationId xmlns:a16="http://schemas.microsoft.com/office/drawing/2014/main" id="{51B92BFC-3632-4250-B9B7-1873E32BC57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084" y="192357"/>
            <a:ext cx="2185916" cy="146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24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5E0204-2E80-4FC7-9C37-1F8BF50DF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8BC136-B805-4AC8-A743-57009D860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9" y="7861"/>
            <a:ext cx="12192000" cy="684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03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5E0204-2E80-4FC7-9C37-1F8BF50DF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19C288AE-98DE-4B36-AF6A-F81331F0DF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79" b="9411"/>
          <a:stretch/>
        </p:blipFill>
        <p:spPr>
          <a:xfrm>
            <a:off x="20" y="10"/>
            <a:ext cx="12191979" cy="4869702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5DD627-583E-41EB-94B2-A8E2B9D14303}"/>
              </a:ext>
            </a:extLst>
          </p:cNvPr>
          <p:cNvSpPr txBox="1"/>
          <p:nvPr/>
        </p:nvSpPr>
        <p:spPr>
          <a:xfrm>
            <a:off x="1015067" y="4018327"/>
            <a:ext cx="3112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http://en.csss.org.cn/home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016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644A1-F887-4410-9D26-65C10E2BB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goal n°1: Improvement of soil awareness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5E0204-2E80-4FC7-9C37-1F8BF50DF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7" name="Segnaposto contenuto 3">
            <a:extLst>
              <a:ext uri="{FF2B5EF4-FFF2-40B4-BE49-F238E27FC236}">
                <a16:creationId xmlns:a16="http://schemas.microsoft.com/office/drawing/2014/main" id="{477FAB73-299A-4C83-A581-802648B03F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4155" y="2273318"/>
            <a:ext cx="5473135" cy="3932237"/>
          </a:xfrm>
          <a:prstGeom prst="rect">
            <a:avLst/>
          </a:prstGeom>
        </p:spPr>
      </p:pic>
      <p:pic>
        <p:nvPicPr>
          <p:cNvPr id="8" name="Immagine 4">
            <a:extLst>
              <a:ext uri="{FF2B5EF4-FFF2-40B4-BE49-F238E27FC236}">
                <a16:creationId xmlns:a16="http://schemas.microsoft.com/office/drawing/2014/main" id="{8BC2B547-7DF0-4858-83D2-833C0D458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711" y="3489569"/>
            <a:ext cx="3621314" cy="2715986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38DAB6A2-AD5B-41E9-9F80-88F4278418CE}"/>
              </a:ext>
            </a:extLst>
          </p:cNvPr>
          <p:cNvSpPr txBox="1">
            <a:spLocks/>
          </p:cNvSpPr>
          <p:nvPr/>
        </p:nvSpPr>
        <p:spPr>
          <a:xfrm>
            <a:off x="847725" y="1117091"/>
            <a:ext cx="7323624" cy="7588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altLang="it-IT" sz="24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Rights</a:t>
            </a:r>
            <a:r>
              <a:rPr lang="en-GB" altLang="it-IT" sz="2400" spc="3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GB" altLang="it-IT" sz="24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of</a:t>
            </a:r>
            <a:r>
              <a:rPr lang="en-GB" altLang="it-IT" sz="2400" spc="3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GB" altLang="it-IT" sz="24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man,</a:t>
            </a:r>
            <a:r>
              <a:rPr lang="en-GB" altLang="it-IT" sz="2400" spc="1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GB" altLang="it-IT" sz="24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animals,</a:t>
            </a:r>
            <a:r>
              <a:rPr lang="en-GB" altLang="it-IT" sz="2400" spc="2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GB" altLang="it-IT" sz="24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trees,</a:t>
            </a:r>
            <a:r>
              <a:rPr lang="en-GB" altLang="it-IT" sz="2400" spc="3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GB" altLang="it-IT" sz="24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nature…..</a:t>
            </a:r>
            <a:endParaRPr lang="en-GB" sz="2400" dirty="0">
              <a:solidFill>
                <a:srgbClr val="2F5597"/>
              </a:solidFill>
              <a:latin typeface="+mj-lt"/>
            </a:endParaRPr>
          </a:p>
        </p:txBody>
      </p:sp>
      <p:sp>
        <p:nvSpPr>
          <p:cNvPr id="10" name="CasellaDiTesto 6">
            <a:extLst>
              <a:ext uri="{FF2B5EF4-FFF2-40B4-BE49-F238E27FC236}">
                <a16:creationId xmlns:a16="http://schemas.microsoft.com/office/drawing/2014/main" id="{22F46003-0B0E-428C-B4D6-3B56E0056074}"/>
              </a:ext>
            </a:extLst>
          </p:cNvPr>
          <p:cNvSpPr txBox="1"/>
          <p:nvPr/>
        </p:nvSpPr>
        <p:spPr>
          <a:xfrm>
            <a:off x="7246711" y="2506769"/>
            <a:ext cx="43016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2400" b="1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……are</a:t>
            </a:r>
            <a:r>
              <a:rPr kumimoji="0" lang="en-GB" altLang="it-IT" sz="2400" b="1" i="0" u="none" strike="noStrike" kern="1200" cap="none" spc="10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altLang="it-IT" sz="2400" b="1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there</a:t>
            </a:r>
            <a:r>
              <a:rPr kumimoji="0" lang="en-GB" altLang="it-IT" sz="2400" b="1" i="0" u="none" strike="noStrike" kern="1200" cap="none" spc="30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altLang="it-IT" sz="2400" b="1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soil</a:t>
            </a:r>
            <a:r>
              <a:rPr kumimoji="0" lang="en-GB" altLang="it-IT" sz="2400" b="1" i="0" u="none" strike="noStrike" kern="1200" cap="none" spc="10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altLang="it-IT" sz="2400" b="1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rights?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240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5E0204-2E80-4FC7-9C37-1F8BF50DF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1B6D2981-0626-4625-A352-D0D4C18F88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62" t="999" r="22438" b="1685"/>
          <a:stretch/>
        </p:blipFill>
        <p:spPr>
          <a:xfrm>
            <a:off x="520117" y="250800"/>
            <a:ext cx="6226786" cy="60115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7B377F-7CB5-43EA-9961-4CB8FC0577C9}"/>
              </a:ext>
            </a:extLst>
          </p:cNvPr>
          <p:cNvSpPr txBox="1"/>
          <p:nvPr/>
        </p:nvSpPr>
        <p:spPr>
          <a:xfrm>
            <a:off x="7167420" y="1404183"/>
            <a:ext cx="4135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Low</a:t>
            </a:r>
            <a:r>
              <a:rPr lang="en-US" sz="2400" b="1" spc="2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impact</a:t>
            </a:r>
            <a:r>
              <a:rPr lang="en-US" sz="2400" b="1" spc="1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areas</a:t>
            </a:r>
            <a:r>
              <a:rPr lang="en-US" sz="2400" b="1" spc="2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of</a:t>
            </a:r>
            <a:r>
              <a:rPr lang="en-US" sz="2400" b="1" spc="2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the</a:t>
            </a:r>
            <a:r>
              <a:rPr lang="en-US" sz="2400" b="1" spc="1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World</a:t>
            </a:r>
            <a:r>
              <a:rPr lang="en-US" sz="2400" b="1" spc="1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are</a:t>
            </a:r>
            <a:r>
              <a:rPr lang="en-US" sz="2400" b="1" spc="1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shrinking</a:t>
            </a:r>
          </a:p>
          <a:p>
            <a:endParaRPr lang="en-US" sz="2400" dirty="0">
              <a:solidFill>
                <a:srgbClr val="2F5597"/>
              </a:solidFill>
              <a:latin typeface="+mj-lt"/>
            </a:endParaRPr>
          </a:p>
          <a:p>
            <a:endParaRPr lang="en-US" sz="2400" dirty="0">
              <a:solidFill>
                <a:srgbClr val="2F5597"/>
              </a:solidFill>
              <a:latin typeface="+mj-lt"/>
            </a:endParaRPr>
          </a:p>
          <a:p>
            <a:pPr algn="ctr"/>
            <a:r>
              <a:rPr lang="en-US" sz="24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Many</a:t>
            </a:r>
            <a:r>
              <a:rPr lang="en-US" sz="2400" spc="3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natural</a:t>
            </a:r>
            <a:r>
              <a:rPr lang="en-US" sz="2400" spc="1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soils</a:t>
            </a:r>
            <a:r>
              <a:rPr lang="en-US" sz="2400" spc="1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are</a:t>
            </a:r>
            <a:r>
              <a:rPr lang="en-US" sz="2400" spc="2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threatened</a:t>
            </a:r>
            <a:r>
              <a:rPr lang="en-US" sz="2400" spc="2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with</a:t>
            </a:r>
            <a:r>
              <a:rPr lang="en-US" sz="2400" spc="2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extinction!</a:t>
            </a:r>
            <a:r>
              <a:rPr lang="en-US" sz="2400" spc="1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69ECB2-3F63-404A-BD05-03E0C713D5FC}"/>
              </a:ext>
            </a:extLst>
          </p:cNvPr>
          <p:cNvSpPr txBox="1"/>
          <p:nvPr/>
        </p:nvSpPr>
        <p:spPr>
          <a:xfrm>
            <a:off x="7667537" y="5805182"/>
            <a:ext cx="4129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200" i="1" dirty="0">
                <a:solidFill>
                  <a:srgbClr val="222222"/>
                </a:solidFill>
                <a:latin typeface="+mj-lt"/>
              </a:rPr>
              <a:t>Jacobson</a:t>
            </a:r>
            <a:r>
              <a:rPr lang="en-US" altLang="en-US" sz="1200" i="1" spc="200" dirty="0">
                <a:solidFill>
                  <a:srgbClr val="222222"/>
                </a:solidFill>
                <a:latin typeface="+mj-lt"/>
              </a:rPr>
              <a:t> </a:t>
            </a:r>
            <a:r>
              <a:rPr lang="en-US" altLang="en-US" sz="1200" i="1" dirty="0">
                <a:solidFill>
                  <a:srgbClr val="222222"/>
                </a:solidFill>
                <a:latin typeface="+mj-lt"/>
              </a:rPr>
              <a:t>et</a:t>
            </a:r>
            <a:r>
              <a:rPr lang="en-US" altLang="en-US" sz="1200" i="1" spc="100" dirty="0">
                <a:solidFill>
                  <a:srgbClr val="222222"/>
                </a:solidFill>
                <a:latin typeface="+mj-lt"/>
              </a:rPr>
              <a:t> </a:t>
            </a:r>
            <a:r>
              <a:rPr lang="en-US" altLang="en-US" sz="1200" i="1" dirty="0">
                <a:solidFill>
                  <a:srgbClr val="222222"/>
                </a:solidFill>
                <a:latin typeface="+mj-lt"/>
              </a:rPr>
              <a:t>al,</a:t>
            </a:r>
            <a:r>
              <a:rPr lang="en-US" altLang="en-US" sz="1200" i="1" spc="200" dirty="0">
                <a:solidFill>
                  <a:srgbClr val="222222"/>
                </a:solidFill>
                <a:latin typeface="+mj-lt"/>
              </a:rPr>
              <a:t> </a:t>
            </a:r>
            <a:r>
              <a:rPr lang="en-US" altLang="en-US" sz="1200" i="1" dirty="0">
                <a:solidFill>
                  <a:srgbClr val="222222"/>
                </a:solidFill>
                <a:latin typeface="+mj-lt"/>
              </a:rPr>
              <a:t>2019.</a:t>
            </a:r>
            <a:r>
              <a:rPr lang="en-US" altLang="en-US" sz="1200" i="1" spc="100" dirty="0">
                <a:solidFill>
                  <a:srgbClr val="222222"/>
                </a:solidFill>
                <a:latin typeface="+mj-lt"/>
              </a:rPr>
              <a:t> </a:t>
            </a:r>
            <a:r>
              <a:rPr lang="en-US" altLang="en-US" sz="1200" i="1" dirty="0">
                <a:solidFill>
                  <a:srgbClr val="222222"/>
                </a:solidFill>
                <a:latin typeface="+mj-lt"/>
              </a:rPr>
              <a:t>Scientific</a:t>
            </a:r>
            <a:r>
              <a:rPr lang="en-US" altLang="en-US" sz="1200" i="1" spc="200" dirty="0">
                <a:solidFill>
                  <a:srgbClr val="222222"/>
                </a:solidFill>
                <a:latin typeface="+mj-lt"/>
              </a:rPr>
              <a:t> </a:t>
            </a:r>
            <a:r>
              <a:rPr lang="en-US" altLang="en-US" sz="1200" i="1" dirty="0">
                <a:solidFill>
                  <a:srgbClr val="222222"/>
                </a:solidFill>
                <a:latin typeface="+mj-lt"/>
              </a:rPr>
              <a:t>Reports</a:t>
            </a:r>
            <a:r>
              <a:rPr lang="en-US" altLang="en-US" sz="1200" i="1" spc="200" dirty="0">
                <a:solidFill>
                  <a:srgbClr val="222222"/>
                </a:solidFill>
                <a:latin typeface="+mj-lt"/>
              </a:rPr>
              <a:t> </a:t>
            </a:r>
            <a:r>
              <a:rPr lang="en-US" altLang="en-US" sz="1200" i="1" dirty="0">
                <a:solidFill>
                  <a:srgbClr val="222222"/>
                </a:solidFill>
                <a:latin typeface="+mj-lt"/>
              </a:rPr>
              <a:t>(Sci</a:t>
            </a:r>
            <a:r>
              <a:rPr lang="en-US" altLang="en-US" sz="1200" i="1" spc="200" dirty="0">
                <a:solidFill>
                  <a:srgbClr val="222222"/>
                </a:solidFill>
                <a:latin typeface="+mj-lt"/>
              </a:rPr>
              <a:t> </a:t>
            </a:r>
            <a:r>
              <a:rPr lang="en-US" altLang="en-US" sz="1200" i="1" dirty="0">
                <a:solidFill>
                  <a:srgbClr val="222222"/>
                </a:solidFill>
                <a:latin typeface="+mj-lt"/>
              </a:rPr>
              <a:t>Rep) ISSN 2045-2322 (online)</a:t>
            </a:r>
            <a:r>
              <a:rPr lang="en-US" altLang="en-US" sz="1200" i="1" spc="200" dirty="0">
                <a:latin typeface="+mj-lt"/>
              </a:rPr>
              <a:t> </a:t>
            </a:r>
            <a:endParaRPr lang="en-US" altLang="en-US" sz="1200" i="1" dirty="0">
              <a:latin typeface="+mj-lt"/>
            </a:endParaRPr>
          </a:p>
          <a:p>
            <a:endParaRPr lang="ru-RU" sz="12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28647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5E0204-2E80-4FC7-9C37-1F8BF50DF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F35DBABD-7404-4ACD-9188-C7840ECC1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55913"/>
            <a:ext cx="4434299" cy="813166"/>
          </a:xfrm>
        </p:spPr>
        <p:txBody>
          <a:bodyPr>
            <a:normAutofit/>
          </a:bodyPr>
          <a:lstStyle/>
          <a:p>
            <a:pPr algn="ctr"/>
            <a:r>
              <a:rPr lang="en-GB" sz="2400" b="1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Focus</a:t>
            </a:r>
            <a:r>
              <a:rPr lang="en-GB" sz="2400" b="1" spc="1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on</a:t>
            </a:r>
            <a:r>
              <a:rPr lang="en-GB" sz="2400" b="1" spc="1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the</a:t>
            </a:r>
            <a:r>
              <a:rPr lang="en-GB" sz="2400" b="1" spc="3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ability</a:t>
            </a:r>
            <a:r>
              <a:rPr lang="en-GB" sz="2400" b="1" spc="2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to</a:t>
            </a:r>
            <a:r>
              <a:rPr lang="en-GB" sz="2400" b="1" spc="3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sustain</a:t>
            </a:r>
            <a:r>
              <a:rPr lang="en-GB" sz="2400" b="1" spc="2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life
</a:t>
            </a:r>
          </a:p>
        </p:txBody>
      </p:sp>
      <p:pic>
        <p:nvPicPr>
          <p:cNvPr id="7" name="Segnaposto contenuto 7" descr="Immagine che contiene esterni, acqua, erba, segnale  Descrizione generata automaticamente">
            <a:extLst>
              <a:ext uri="{FF2B5EF4-FFF2-40B4-BE49-F238E27FC236}">
                <a16:creationId xmlns:a16="http://schemas.microsoft.com/office/drawing/2014/main" id="{ACF61DAE-181E-471A-8AD1-D738B8C2C3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299" y="1433904"/>
            <a:ext cx="3057832" cy="461980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7F692BB-9A22-48C9-B857-A31A0D9ADEF3}"/>
              </a:ext>
            </a:extLst>
          </p:cNvPr>
          <p:cNvSpPr txBox="1"/>
          <p:nvPr/>
        </p:nvSpPr>
        <p:spPr>
          <a:xfrm>
            <a:off x="201336" y="2715588"/>
            <a:ext cx="44342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2F5597"/>
                </a:solidFill>
                <a:latin typeface="+mj-lt"/>
                <a:ea typeface="Calibri" panose="020F0502020204030204" pitchFamily="34" charset="0"/>
              </a:rPr>
              <a:t>Soil</a:t>
            </a:r>
            <a:r>
              <a:rPr lang="en-GB" sz="2400" spc="200" dirty="0">
                <a:solidFill>
                  <a:srgbClr val="2F5597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  <a:ea typeface="Calibri" panose="020F0502020204030204" pitchFamily="34" charset="0"/>
              </a:rPr>
              <a:t>health:</a:t>
            </a:r>
            <a:r>
              <a:rPr lang="en-GB" sz="2400" spc="100" dirty="0">
                <a:solidFill>
                  <a:srgbClr val="2F5597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  <a:ea typeface="Calibri" panose="020F0502020204030204" pitchFamily="34" charset="0"/>
              </a:rPr>
              <a:t>the</a:t>
            </a:r>
            <a:r>
              <a:rPr lang="en-GB" sz="2400" spc="300" dirty="0">
                <a:solidFill>
                  <a:srgbClr val="2F5597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  <a:ea typeface="Calibri" panose="020F0502020204030204" pitchFamily="34" charset="0"/>
              </a:rPr>
              <a:t>continued</a:t>
            </a:r>
            <a:r>
              <a:rPr lang="en-GB" sz="2400" spc="300" dirty="0">
                <a:solidFill>
                  <a:srgbClr val="2F5597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  <a:ea typeface="Calibri" panose="020F0502020204030204" pitchFamily="34" charset="0"/>
              </a:rPr>
              <a:t>ability</a:t>
            </a:r>
            <a:r>
              <a:rPr lang="en-GB" sz="2400" spc="300" dirty="0">
                <a:solidFill>
                  <a:srgbClr val="2F5597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  <a:ea typeface="Calibri" panose="020F0502020204030204" pitchFamily="34" charset="0"/>
              </a:rPr>
              <a:t>of</a:t>
            </a:r>
            <a:r>
              <a:rPr lang="en-GB" sz="2400" spc="100" dirty="0">
                <a:solidFill>
                  <a:srgbClr val="2F5597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  <a:ea typeface="Calibri" panose="020F0502020204030204" pitchFamily="34" charset="0"/>
              </a:rPr>
              <a:t>soils</a:t>
            </a:r>
            <a:r>
              <a:rPr lang="en-GB" sz="2400" spc="300" dirty="0">
                <a:solidFill>
                  <a:srgbClr val="2F5597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  <a:ea typeface="Calibri" panose="020F0502020204030204" pitchFamily="34" charset="0"/>
              </a:rPr>
              <a:t>to</a:t>
            </a:r>
            <a:r>
              <a:rPr lang="en-GB" sz="2400" spc="300" dirty="0">
                <a:solidFill>
                  <a:srgbClr val="2F5597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  <a:ea typeface="Calibri" panose="020F0502020204030204" pitchFamily="34" charset="0"/>
              </a:rPr>
              <a:t>perform</a:t>
            </a:r>
            <a:r>
              <a:rPr lang="en-GB" sz="2400" spc="100" dirty="0">
                <a:solidFill>
                  <a:srgbClr val="2F5597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  <a:ea typeface="Calibri" panose="020F0502020204030204" pitchFamily="34" charset="0"/>
              </a:rPr>
              <a:t>ecological</a:t>
            </a:r>
            <a:r>
              <a:rPr lang="en-GB" sz="2400" spc="300" dirty="0">
                <a:solidFill>
                  <a:srgbClr val="2F5597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  <a:ea typeface="Calibri" panose="020F0502020204030204" pitchFamily="34" charset="0"/>
              </a:rPr>
              <a:t>functions</a:t>
            </a:r>
            <a:r>
              <a:rPr lang="en-GB" sz="2400" spc="300" dirty="0">
                <a:solidFill>
                  <a:srgbClr val="2F5597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  <a:ea typeface="Calibri" panose="020F0502020204030204" pitchFamily="34" charset="0"/>
              </a:rPr>
              <a:t>for</a:t>
            </a:r>
            <a:r>
              <a:rPr lang="en-GB" sz="2400" spc="100" dirty="0">
                <a:solidFill>
                  <a:srgbClr val="2F5597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  <a:ea typeface="Calibri" panose="020F0502020204030204" pitchFamily="34" charset="0"/>
              </a:rPr>
              <a:t>all</a:t>
            </a:r>
            <a:r>
              <a:rPr lang="en-GB" sz="2400" spc="100" dirty="0">
                <a:solidFill>
                  <a:srgbClr val="2F5597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  <a:ea typeface="Calibri" panose="020F0502020204030204" pitchFamily="34" charset="0"/>
              </a:rPr>
              <a:t>forms</a:t>
            </a:r>
            <a:r>
              <a:rPr lang="en-GB" sz="2400" spc="100" dirty="0">
                <a:solidFill>
                  <a:srgbClr val="2F5597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  <a:ea typeface="Calibri" panose="020F0502020204030204" pitchFamily="34" charset="0"/>
              </a:rPr>
              <a:t>of</a:t>
            </a:r>
            <a:r>
              <a:rPr lang="en-GB" sz="2400" spc="200" dirty="0">
                <a:solidFill>
                  <a:srgbClr val="2F5597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  <a:ea typeface="Calibri" panose="020F0502020204030204" pitchFamily="34" charset="0"/>
              </a:rPr>
              <a:t>life
</a:t>
            </a:r>
            <a:endParaRPr lang="en-GB" sz="2400" b="0" i="0" dirty="0">
              <a:solidFill>
                <a:srgbClr val="2F5597"/>
              </a:solidFill>
              <a:effectLst/>
              <a:latin typeface="+mj-lt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37DD735F-C1BD-470D-B1A7-FB3AFF1BEEBE}"/>
              </a:ext>
            </a:extLst>
          </p:cNvPr>
          <p:cNvSpPr txBox="1">
            <a:spLocks/>
          </p:cNvSpPr>
          <p:nvPr/>
        </p:nvSpPr>
        <p:spPr>
          <a:xfrm>
            <a:off x="7399117" y="1885161"/>
            <a:ext cx="3660754" cy="657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it-IT" sz="2400" b="1" dirty="0">
                <a:solidFill>
                  <a:srgbClr val="2F5597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Focus</a:t>
            </a:r>
            <a:r>
              <a:rPr lang="it-IT" sz="2400" b="1" spc="300" dirty="0">
                <a:solidFill>
                  <a:srgbClr val="2F5597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it-IT" sz="2400" b="1" dirty="0">
                <a:solidFill>
                  <a:srgbClr val="2F5597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on</a:t>
            </a:r>
            <a:r>
              <a:rPr lang="it-IT" sz="2400" b="1" spc="300" dirty="0">
                <a:solidFill>
                  <a:srgbClr val="2F5597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it-IT" sz="2400" b="1" dirty="0">
                <a:solidFill>
                  <a:srgbClr val="2F5597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human</a:t>
            </a:r>
            <a:r>
              <a:rPr lang="it-IT" sz="2400" b="1" spc="300" dirty="0">
                <a:solidFill>
                  <a:srgbClr val="2F5597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2F5597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needs</a:t>
            </a:r>
            <a:r>
              <a:rPr lang="it-IT" sz="2400" b="1" dirty="0">
                <a:solidFill>
                  <a:srgbClr val="2F5597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
</a:t>
            </a:r>
            <a:endParaRPr lang="en-GB" sz="2400" b="1" dirty="0">
              <a:solidFill>
                <a:srgbClr val="2F5597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" name="CasellaDiTesto 6">
            <a:extLst>
              <a:ext uri="{FF2B5EF4-FFF2-40B4-BE49-F238E27FC236}">
                <a16:creationId xmlns:a16="http://schemas.microsoft.com/office/drawing/2014/main" id="{B6679EB9-8CEB-493A-964B-15031F166586}"/>
              </a:ext>
            </a:extLst>
          </p:cNvPr>
          <p:cNvSpPr txBox="1"/>
          <p:nvPr/>
        </p:nvSpPr>
        <p:spPr>
          <a:xfrm>
            <a:off x="7464813" y="2262496"/>
            <a:ext cx="474488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provide</a:t>
            </a:r>
            <a:r>
              <a:rPr lang="en-GB" spc="3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food</a:t>
            </a:r>
            <a:r>
              <a:rPr lang="en-GB" spc="2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and</a:t>
            </a:r>
            <a:r>
              <a:rPr lang="en-GB" spc="2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biomass;
absorb,</a:t>
            </a:r>
            <a:r>
              <a:rPr lang="en-GB" spc="1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store</a:t>
            </a:r>
            <a:r>
              <a:rPr lang="en-GB" spc="2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and</a:t>
            </a:r>
            <a:r>
              <a:rPr lang="en-GB" spc="1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filter</a:t>
            </a:r>
            <a:r>
              <a:rPr lang="en-GB" spc="2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water</a:t>
            </a:r>
            <a:r>
              <a:rPr lang="en-GB" spc="2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and</a:t>
            </a:r>
            <a:r>
              <a:rPr lang="en-GB" spc="3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transform</a:t>
            </a:r>
            <a:r>
              <a:rPr lang="en-GB" spc="1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nutrients</a:t>
            </a:r>
            <a:r>
              <a:rPr lang="en-GB" spc="1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and</a:t>
            </a:r>
            <a:r>
              <a:rPr lang="en-GB" spc="3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substances,</a:t>
            </a:r>
            <a:r>
              <a:rPr lang="en-GB" spc="2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thus</a:t>
            </a:r>
            <a:r>
              <a:rPr lang="en-GB" spc="2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protecting</a:t>
            </a:r>
            <a:r>
              <a:rPr lang="en-GB" spc="3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groundwater</a:t>
            </a:r>
            <a:r>
              <a:rPr lang="en-GB" spc="3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bodies;
provide</a:t>
            </a:r>
            <a:r>
              <a:rPr lang="en-GB" spc="3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the</a:t>
            </a:r>
            <a:r>
              <a:rPr lang="en-GB" spc="2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basis</a:t>
            </a:r>
            <a:r>
              <a:rPr lang="en-GB" spc="3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for</a:t>
            </a:r>
            <a:r>
              <a:rPr lang="en-GB" spc="2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life</a:t>
            </a:r>
            <a:r>
              <a:rPr lang="en-GB" spc="1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and</a:t>
            </a:r>
            <a:r>
              <a:rPr lang="en-GB" spc="3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biodiversity,</a:t>
            </a:r>
            <a:r>
              <a:rPr lang="en-GB" spc="2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including</a:t>
            </a:r>
            <a:r>
              <a:rPr lang="en-GB" spc="3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habitats,</a:t>
            </a:r>
            <a:r>
              <a:rPr lang="en-GB" spc="3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species</a:t>
            </a:r>
            <a:r>
              <a:rPr lang="en-GB" spc="2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and</a:t>
            </a:r>
            <a:r>
              <a:rPr lang="en-GB" spc="3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genes;
act</a:t>
            </a:r>
            <a:r>
              <a:rPr lang="en-GB" spc="1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as</a:t>
            </a:r>
            <a:r>
              <a:rPr lang="en-GB" spc="1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a</a:t>
            </a:r>
            <a:r>
              <a:rPr lang="en-GB" spc="2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carbon</a:t>
            </a:r>
            <a:r>
              <a:rPr lang="en-GB" spc="3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sink;
provide</a:t>
            </a:r>
            <a:r>
              <a:rPr lang="en-GB" spc="2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cultural</a:t>
            </a:r>
            <a:r>
              <a:rPr lang="en-GB" spc="3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services</a:t>
            </a:r>
            <a:r>
              <a:rPr lang="en-GB" spc="1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for</a:t>
            </a:r>
            <a:r>
              <a:rPr lang="en-GB" spc="1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humans</a:t>
            </a:r>
            <a:r>
              <a:rPr lang="en-GB" spc="1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and</a:t>
            </a:r>
            <a:r>
              <a:rPr lang="en-GB" spc="2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a</a:t>
            </a:r>
            <a:r>
              <a:rPr lang="en-GB" spc="2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physical</a:t>
            </a:r>
            <a:r>
              <a:rPr lang="en-GB" spc="3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platform</a:t>
            </a:r>
            <a:r>
              <a:rPr lang="en-GB" spc="2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and</a:t>
            </a:r>
            <a:r>
              <a:rPr lang="en-GB" spc="3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their</a:t>
            </a:r>
            <a:r>
              <a:rPr lang="en-GB" spc="2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activities;
act</a:t>
            </a:r>
            <a:r>
              <a:rPr lang="en-GB" spc="2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as</a:t>
            </a:r>
            <a:r>
              <a:rPr lang="en-GB" spc="2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a</a:t>
            </a:r>
            <a:r>
              <a:rPr lang="en-GB" spc="3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source</a:t>
            </a:r>
            <a:r>
              <a:rPr lang="en-GB" spc="3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of</a:t>
            </a:r>
            <a:r>
              <a:rPr lang="en-GB" spc="1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raw</a:t>
            </a:r>
            <a:r>
              <a:rPr lang="en-GB" spc="2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materials;
constitute</a:t>
            </a:r>
            <a:r>
              <a:rPr lang="en-GB" spc="3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an</a:t>
            </a:r>
            <a:r>
              <a:rPr lang="en-GB" spc="2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archive</a:t>
            </a:r>
            <a:r>
              <a:rPr lang="en-GB" spc="1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of</a:t>
            </a:r>
            <a:r>
              <a:rPr lang="en-GB" spc="2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the</a:t>
            </a:r>
            <a:r>
              <a:rPr lang="en-GB" spc="1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geological,</a:t>
            </a:r>
            <a:r>
              <a:rPr lang="en-GB" spc="2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geomorphological</a:t>
            </a:r>
            <a:r>
              <a:rPr lang="en-GB" spc="1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and</a:t>
            </a:r>
            <a:r>
              <a:rPr lang="en-GB" spc="2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archaeological</a:t>
            </a:r>
            <a:r>
              <a:rPr lang="en-GB" spc="300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F5597"/>
                </a:solidFill>
                <a:latin typeface="+mj-lt"/>
                <a:ea typeface="Times New Roman" panose="02020603050405020304" pitchFamily="18" charset="0"/>
              </a:rPr>
              <a:t>heritage.</a:t>
            </a:r>
            <a:endParaRPr lang="en-GB" dirty="0">
              <a:solidFill>
                <a:srgbClr val="2F5597"/>
              </a:solidFill>
              <a:latin typeface="+mj-lt"/>
            </a:endParaRP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D80E88B9-E7D8-45A1-8319-40D7E424280F}"/>
              </a:ext>
            </a:extLst>
          </p:cNvPr>
          <p:cNvSpPr txBox="1">
            <a:spLocks/>
          </p:cNvSpPr>
          <p:nvPr/>
        </p:nvSpPr>
        <p:spPr>
          <a:xfrm>
            <a:off x="475184" y="4109155"/>
            <a:ext cx="3483929" cy="813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it-IT" sz="2400" b="1" dirty="0">
                <a:solidFill>
                  <a:srgbClr val="2F5597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/>
            </a:r>
            <a:br>
              <a:rPr lang="it-IT" sz="2400" b="1" dirty="0">
                <a:solidFill>
                  <a:srgbClr val="2F5597"/>
                </a:solidFill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lang="it-IT" sz="2400" b="1" dirty="0">
                <a:solidFill>
                  <a:srgbClr val="2F5597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EU</a:t>
            </a:r>
            <a:r>
              <a:rPr lang="it-IT" sz="2400" b="1" spc="100" dirty="0">
                <a:solidFill>
                  <a:srgbClr val="2F5597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2F5597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Soil</a:t>
            </a:r>
            <a:r>
              <a:rPr lang="it-IT" sz="2400" b="1" spc="100" dirty="0">
                <a:solidFill>
                  <a:srgbClr val="2F5597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it-IT" sz="2400" b="1" dirty="0">
                <a:solidFill>
                  <a:srgbClr val="2F5597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Mission,</a:t>
            </a:r>
            <a:r>
              <a:rPr lang="it-IT" sz="2400" b="1" spc="300" dirty="0">
                <a:solidFill>
                  <a:srgbClr val="2F5597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it-IT" sz="2400" b="1" dirty="0">
                <a:solidFill>
                  <a:srgbClr val="2F5597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2020</a:t>
            </a:r>
            <a:r>
              <a:rPr lang="it-IT" sz="2400" b="1" spc="100" dirty="0">
                <a:solidFill>
                  <a:srgbClr val="2F5597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endParaRPr lang="en-GB" sz="2400" b="1" dirty="0">
              <a:solidFill>
                <a:srgbClr val="2F5597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45B911D7-3D55-4EF7-9E4B-5F7943F86D9A}"/>
              </a:ext>
            </a:extLst>
          </p:cNvPr>
          <p:cNvSpPr txBox="1">
            <a:spLocks/>
          </p:cNvSpPr>
          <p:nvPr/>
        </p:nvSpPr>
        <p:spPr>
          <a:xfrm>
            <a:off x="7501633" y="5955815"/>
            <a:ext cx="2827183" cy="4836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it-IT" sz="1800" b="1" dirty="0">
                <a:solidFill>
                  <a:srgbClr val="2F5597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EU</a:t>
            </a:r>
            <a:r>
              <a:rPr lang="it-IT" sz="1800" b="1" spc="100" dirty="0">
                <a:solidFill>
                  <a:srgbClr val="2F5597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it-IT" sz="1800" b="1" dirty="0" err="1">
                <a:solidFill>
                  <a:srgbClr val="2F5597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Soil</a:t>
            </a:r>
            <a:r>
              <a:rPr lang="it-IT" sz="1800" b="1" spc="100" dirty="0">
                <a:solidFill>
                  <a:srgbClr val="2F5597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it-IT" sz="1800" b="1" dirty="0">
                <a:solidFill>
                  <a:srgbClr val="2F5597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Strategy,</a:t>
            </a:r>
            <a:r>
              <a:rPr lang="it-IT" sz="1800" b="1" spc="200" dirty="0">
                <a:solidFill>
                  <a:srgbClr val="2F5597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it-IT" sz="1800" b="1" dirty="0">
                <a:solidFill>
                  <a:srgbClr val="2F5597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2021</a:t>
            </a:r>
            <a:r>
              <a:rPr lang="it-IT" sz="1800" b="1" spc="300" dirty="0">
                <a:solidFill>
                  <a:srgbClr val="2F5597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endParaRPr lang="en-GB" sz="1800" b="1" dirty="0">
              <a:solidFill>
                <a:srgbClr val="2F5597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7" name="Freccia a sinistra 17">
            <a:extLst>
              <a:ext uri="{FF2B5EF4-FFF2-40B4-BE49-F238E27FC236}">
                <a16:creationId xmlns:a16="http://schemas.microsoft.com/office/drawing/2014/main" id="{26179C35-951F-48A4-A2EE-A6048D8418CC}"/>
              </a:ext>
            </a:extLst>
          </p:cNvPr>
          <p:cNvSpPr/>
          <p:nvPr/>
        </p:nvSpPr>
        <p:spPr>
          <a:xfrm rot="19804300">
            <a:off x="2392051" y="1348542"/>
            <a:ext cx="838200" cy="31245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4BF6AF3F-1FC4-4402-8CF6-725560FB15D4}"/>
              </a:ext>
            </a:extLst>
          </p:cNvPr>
          <p:cNvSpPr txBox="1">
            <a:spLocks/>
          </p:cNvSpPr>
          <p:nvPr/>
        </p:nvSpPr>
        <p:spPr>
          <a:xfrm>
            <a:off x="1777227" y="163519"/>
            <a:ext cx="10020300" cy="7588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Strategic goal n°1: Improvement of soil awareness</a:t>
            </a:r>
            <a:endParaRPr lang="ru-RU" dirty="0"/>
          </a:p>
        </p:txBody>
      </p:sp>
      <p:sp>
        <p:nvSpPr>
          <p:cNvPr id="19" name="Freccia a sinistra 18">
            <a:extLst>
              <a:ext uri="{FF2B5EF4-FFF2-40B4-BE49-F238E27FC236}">
                <a16:creationId xmlns:a16="http://schemas.microsoft.com/office/drawing/2014/main" id="{EA4D9B0A-8CC4-45A0-83F2-CD3900B4DB21}"/>
              </a:ext>
            </a:extLst>
          </p:cNvPr>
          <p:cNvSpPr/>
          <p:nvPr/>
        </p:nvSpPr>
        <p:spPr>
          <a:xfrm rot="12856593">
            <a:off x="8258069" y="1359294"/>
            <a:ext cx="803101" cy="31245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e 10">
            <a:extLst>
              <a:ext uri="{FF2B5EF4-FFF2-40B4-BE49-F238E27FC236}">
                <a16:creationId xmlns:a16="http://schemas.microsoft.com/office/drawing/2014/main" id="{27AFA07C-5101-4EC0-B859-9202E773C7C3}"/>
              </a:ext>
            </a:extLst>
          </p:cNvPr>
          <p:cNvSpPr/>
          <p:nvPr/>
        </p:nvSpPr>
        <p:spPr>
          <a:xfrm>
            <a:off x="8393412" y="3936224"/>
            <a:ext cx="1724439" cy="335301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e 9">
            <a:extLst>
              <a:ext uri="{FF2B5EF4-FFF2-40B4-BE49-F238E27FC236}">
                <a16:creationId xmlns:a16="http://schemas.microsoft.com/office/drawing/2014/main" id="{D99417FB-6BF7-4704-922C-D3ED1A9B1E8D}"/>
              </a:ext>
            </a:extLst>
          </p:cNvPr>
          <p:cNvSpPr/>
          <p:nvPr/>
        </p:nvSpPr>
        <p:spPr>
          <a:xfrm>
            <a:off x="9285573" y="4704954"/>
            <a:ext cx="2471630" cy="434733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933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5" grpId="0"/>
      <p:bldP spid="17" grpId="0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5E0204-2E80-4FC7-9C37-1F8BF50DF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E740570-DEDD-42E2-8085-8A55D417B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</p:spPr>
        <p:txBody>
          <a:bodyPr>
            <a:normAutofit fontScale="90000"/>
          </a:bodyPr>
          <a:lstStyle/>
          <a:p>
            <a:r>
              <a:rPr lang="en-US" dirty="0"/>
              <a:t>Should we consider and respect the soil not only for its services, but in itself, as one of the manifestations of nature? </a:t>
            </a:r>
            <a:endParaRPr lang="ru-RU" dirty="0"/>
          </a:p>
        </p:txBody>
      </p:sp>
      <p:pic>
        <p:nvPicPr>
          <p:cNvPr id="7" name="Immagine 34">
            <a:extLst>
              <a:ext uri="{FF2B5EF4-FFF2-40B4-BE49-F238E27FC236}">
                <a16:creationId xmlns:a16="http://schemas.microsoft.com/office/drawing/2014/main" id="{59EB3550-31CC-40A4-97EE-EE7238D60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1534515"/>
            <a:ext cx="5910841" cy="44331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asellaDiTesto 3">
            <a:extLst>
              <a:ext uri="{FF2B5EF4-FFF2-40B4-BE49-F238E27FC236}">
                <a16:creationId xmlns:a16="http://schemas.microsoft.com/office/drawing/2014/main" id="{EF866D98-6453-48ED-9CD0-DD3A54C47411}"/>
              </a:ext>
            </a:extLst>
          </p:cNvPr>
          <p:cNvSpPr txBox="1"/>
          <p:nvPr/>
        </p:nvSpPr>
        <p:spPr>
          <a:xfrm>
            <a:off x="7122097" y="5670629"/>
            <a:ext cx="3464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Zanella</a:t>
            </a:r>
            <a:r>
              <a:rPr kumimoji="0" lang="it-IT" sz="1200" b="0" i="1" u="none" strike="noStrike" kern="1200" cap="none" spc="20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it-IT" sz="1200" b="0" i="1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A.</a:t>
            </a:r>
            <a:r>
              <a:rPr kumimoji="0" lang="it-IT" sz="1200" b="0" i="1" u="none" strike="noStrike" kern="1200" cap="none" spc="20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it-IT" sz="1200" b="0" i="1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et</a:t>
            </a:r>
            <a:r>
              <a:rPr kumimoji="0" lang="it-IT" sz="1200" b="0" i="1" u="none" strike="noStrike" kern="1200" cap="none" spc="10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it-IT" sz="1200" b="0" i="1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al.,</a:t>
            </a:r>
            <a:r>
              <a:rPr kumimoji="0" lang="it-IT" sz="1200" b="0" i="1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it-IT" sz="1200" b="0" i="1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2018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CasellaDiTesto 5">
            <a:extLst>
              <a:ext uri="{FF2B5EF4-FFF2-40B4-BE49-F238E27FC236}">
                <a16:creationId xmlns:a16="http://schemas.microsoft.com/office/drawing/2014/main" id="{DE7EDFE3-A010-4DB8-999E-0136D253A618}"/>
              </a:ext>
            </a:extLst>
          </p:cNvPr>
          <p:cNvSpPr txBox="1"/>
          <p:nvPr/>
        </p:nvSpPr>
        <p:spPr>
          <a:xfrm>
            <a:off x="7015577" y="1523780"/>
            <a:ext cx="463673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The</a:t>
            </a:r>
            <a:r>
              <a:rPr kumimoji="0" lang="en-GB" sz="2400" b="0" i="0" u="none" strike="noStrike" kern="1200" cap="none" spc="10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soil</a:t>
            </a:r>
            <a:r>
              <a:rPr kumimoji="0" lang="en-GB" sz="2400" b="0" i="0" u="none" strike="noStrike" kern="1200" cap="none" spc="10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as</a:t>
            </a:r>
            <a:r>
              <a:rPr kumimoji="0" lang="en-GB" sz="2400" b="0" i="0" u="none" strike="noStrike" kern="1200" cap="none" spc="30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a</a:t>
            </a:r>
            <a:r>
              <a:rPr kumimoji="0" lang="en-GB" sz="2400" b="0" i="0" u="none" strike="noStrike" kern="1200" cap="none" spc="20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natural</a:t>
            </a:r>
            <a:r>
              <a:rPr kumimoji="0" lang="en-GB" sz="2400" b="0" i="0" u="none" strike="noStrike" kern="1200" cap="none" spc="20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body,</a:t>
            </a:r>
            <a:r>
              <a:rPr kumimoji="0" lang="en-GB" sz="2400" b="0" i="0" u="none" strike="noStrike" kern="1200" cap="none" spc="20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capable</a:t>
            </a:r>
            <a:r>
              <a:rPr kumimoji="0" lang="en-GB" sz="2400" b="0" i="0" u="none" strike="noStrike" kern="1200" cap="none" spc="20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of</a:t>
            </a:r>
            <a:r>
              <a:rPr kumimoji="0" lang="en-GB" sz="2400" b="0" i="0" u="none" strike="noStrike" kern="1200" cap="none" spc="20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self-organization,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result</a:t>
            </a:r>
            <a:r>
              <a:rPr kumimoji="0" lang="en-GB" sz="2400" b="0" i="0" u="none" strike="noStrike" kern="1200" cap="none" spc="20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of</a:t>
            </a:r>
            <a:r>
              <a:rPr kumimoji="0" lang="en-GB" sz="2400" b="0" i="0" u="none" strike="noStrike" kern="1200" cap="none" spc="10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forming</a:t>
            </a:r>
            <a:r>
              <a:rPr kumimoji="0" lang="en-GB" sz="2400" b="0" i="0" u="none" strike="noStrike" kern="1200" cap="none" spc="20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processes</a:t>
            </a:r>
            <a:r>
              <a:rPr kumimoji="0" lang="en-GB" sz="2400" b="0" i="0" u="none" strike="noStrike" kern="1200" cap="none" spc="30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deriving</a:t>
            </a:r>
            <a:r>
              <a:rPr kumimoji="0" lang="en-GB" sz="2400" b="0" i="0" u="none" strike="noStrike" kern="1200" cap="none" spc="10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from</a:t>
            </a:r>
            <a:r>
              <a:rPr kumimoji="0" lang="en-GB" sz="2400" b="0" i="0" u="none" strike="noStrike" kern="1200" cap="none" spc="10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external</a:t>
            </a:r>
            <a:r>
              <a:rPr kumimoji="0" lang="en-GB" sz="2400" b="0" i="0" u="none" strike="noStrike" kern="1200" cap="none" spc="10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and</a:t>
            </a:r>
            <a:r>
              <a:rPr kumimoji="0" lang="en-GB" sz="2400" b="0" i="0" u="none" strike="noStrike" kern="1200" cap="none" spc="30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internal</a:t>
            </a:r>
            <a:r>
              <a:rPr kumimoji="0" lang="en-GB" sz="2400" b="0" i="0" u="none" strike="noStrike" kern="1200" cap="none" spc="20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factors</a:t>
            </a:r>
            <a:r>
              <a:rPr kumimoji="0" lang="en-GB" sz="2400" b="1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
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91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5E0204-2E80-4FC7-9C37-1F8BF50DF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9168B5F8-2E3F-46F0-9704-1922432C8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667" y="119388"/>
            <a:ext cx="4584699" cy="101965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2F5597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Should we protect soils with limited ecological services?</a:t>
            </a:r>
            <a:endParaRPr lang="en-GB" sz="2400" dirty="0">
              <a:solidFill>
                <a:srgbClr val="2F5597"/>
              </a:solidFill>
              <a:latin typeface="+mj-lt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7" name="Immagine 6" descr="Immagine che contiene edificio, mattone, pietra  Descrizione generata automaticamente">
            <a:extLst>
              <a:ext uri="{FF2B5EF4-FFF2-40B4-BE49-F238E27FC236}">
                <a16:creationId xmlns:a16="http://schemas.microsoft.com/office/drawing/2014/main" id="{42871502-A3C5-4F74-8516-BBDFBDB8A57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79" y="1401525"/>
            <a:ext cx="3017145" cy="4396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magine 2" descr="Immagine che contiene valle, esterni, natura, erba  Descrizione generata automaticamente">
            <a:extLst>
              <a:ext uri="{FF2B5EF4-FFF2-40B4-BE49-F238E27FC236}">
                <a16:creationId xmlns:a16="http://schemas.microsoft.com/office/drawing/2014/main" id="{C9A1C1FA-2B7E-45E0-B70A-47170545E6A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574" y="1401525"/>
            <a:ext cx="5861883" cy="4396412"/>
          </a:xfrm>
          <a:prstGeom prst="rect">
            <a:avLst/>
          </a:prstGeom>
        </p:spPr>
      </p:pic>
      <p:sp>
        <p:nvSpPr>
          <p:cNvPr id="9" name="CasellaDiTesto 5">
            <a:extLst>
              <a:ext uri="{FF2B5EF4-FFF2-40B4-BE49-F238E27FC236}">
                <a16:creationId xmlns:a16="http://schemas.microsoft.com/office/drawing/2014/main" id="{67460990-A259-48FE-B306-8B42D8F4F408}"/>
              </a:ext>
            </a:extLst>
          </p:cNvPr>
          <p:cNvSpPr txBox="1"/>
          <p:nvPr/>
        </p:nvSpPr>
        <p:spPr>
          <a:xfrm>
            <a:off x="6252278" y="392787"/>
            <a:ext cx="50898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Or</a:t>
            </a:r>
            <a:r>
              <a:rPr kumimoji="0" lang="en-GB" sz="2400" b="1" i="0" u="none" strike="noStrike" kern="1200" cap="none" spc="20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sz="2400" b="1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soils</a:t>
            </a:r>
            <a:r>
              <a:rPr kumimoji="0" lang="en-GB" sz="2400" b="1" i="0" u="none" strike="noStrike" kern="1200" cap="none" spc="20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sz="2400" b="1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that</a:t>
            </a:r>
            <a:r>
              <a:rPr kumimoji="0" lang="en-GB" sz="2400" b="1" i="0" u="none" strike="noStrike" kern="1200" cap="none" spc="30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sz="2400" b="1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can</a:t>
            </a:r>
            <a:r>
              <a:rPr kumimoji="0" lang="en-GB" sz="2400" b="1" i="0" u="none" strike="noStrike" kern="1200" cap="none" spc="10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sz="2400" b="1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no</a:t>
            </a:r>
            <a:r>
              <a:rPr kumimoji="0" lang="en-GB" sz="2400" b="1" i="0" u="none" strike="noStrike" kern="1200" cap="none" spc="10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sz="2400" b="1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longer</a:t>
            </a:r>
            <a:r>
              <a:rPr kumimoji="0" lang="en-GB" sz="2400" b="1" i="0" u="none" strike="noStrike" kern="1200" cap="none" spc="10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sz="2400" b="1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stand</a:t>
            </a:r>
            <a:r>
              <a:rPr kumimoji="0" lang="en-GB" sz="2400" b="1" i="0" u="none" strike="noStrike" kern="1200" cap="none" spc="10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sz="2400" b="1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current</a:t>
            </a:r>
            <a:r>
              <a:rPr kumimoji="0" lang="en-GB" sz="2400" b="1" i="0" u="none" strike="noStrike" kern="1200" cap="none" spc="20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sz="2400" b="1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forms</a:t>
            </a:r>
            <a:r>
              <a:rPr kumimoji="0" lang="en-GB" sz="2400" b="1" i="0" u="none" strike="noStrike" kern="1200" cap="none" spc="10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sz="2400" b="1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of</a:t>
            </a:r>
            <a:r>
              <a:rPr kumimoji="0" lang="en-GB" sz="2400" b="1" i="0" u="none" strike="noStrike" kern="1200" cap="none" spc="10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sz="2400" b="1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life?
</a:t>
            </a:r>
          </a:p>
        </p:txBody>
      </p:sp>
    </p:spTree>
    <p:extLst>
      <p:ext uri="{BB962C8B-B14F-4D97-AF65-F5344CB8AC3E}">
        <p14:creationId xmlns:p14="http://schemas.microsoft.com/office/powerpoint/2010/main" val="295304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5E0204-2E80-4FC7-9C37-1F8BF50DF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E740570-DEDD-42E2-8085-8A55D417B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</p:spPr>
        <p:txBody>
          <a:bodyPr>
            <a:normAutofit/>
          </a:bodyPr>
          <a:lstStyle/>
          <a:p>
            <a:r>
              <a:rPr lang="en-US" dirty="0"/>
              <a:t>Should we protect soils that provide non-material values?</a:t>
            </a:r>
          </a:p>
        </p:txBody>
      </p:sp>
      <p:pic>
        <p:nvPicPr>
          <p:cNvPr id="10" name="Segnaposto contenuto 8" descr="Immagine che contiene oggetto da esterni  Descrizione generata automaticamente">
            <a:extLst>
              <a:ext uri="{FF2B5EF4-FFF2-40B4-BE49-F238E27FC236}">
                <a16:creationId xmlns:a16="http://schemas.microsoft.com/office/drawing/2014/main" id="{7FAD2955-8D73-4333-BB09-0C0DECBBA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460" y="1303351"/>
            <a:ext cx="3717779" cy="49570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magine 12">
            <a:extLst>
              <a:ext uri="{FF2B5EF4-FFF2-40B4-BE49-F238E27FC236}">
                <a16:creationId xmlns:a16="http://schemas.microsoft.com/office/drawing/2014/main" id="{9D19736A-BF9D-40DE-9625-1495D14DE2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5" y="1303351"/>
            <a:ext cx="3787311" cy="50497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8169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5E0204-2E80-4FC7-9C37-1F8BF50DF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E740570-DEDD-42E2-8085-8A55D417B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</p:spPr>
        <p:txBody>
          <a:bodyPr>
            <a:normAutofit fontScale="90000"/>
          </a:bodyPr>
          <a:lstStyle/>
          <a:p>
            <a:r>
              <a:rPr lang="en-US" dirty="0"/>
              <a:t>The 8 Criteria for highlighting the cultural and natural value of a </a:t>
            </a:r>
            <a:r>
              <a:rPr lang="en-US" dirty="0" err="1"/>
              <a:t>pedosite</a:t>
            </a:r>
            <a:r>
              <a:rPr lang="en-US" dirty="0"/>
              <a:t> (soil profile or </a:t>
            </a:r>
            <a:r>
              <a:rPr lang="en-US" dirty="0" err="1"/>
              <a:t>pedolandscape</a:t>
            </a:r>
            <a:r>
              <a:rPr lang="en-US" dirty="0"/>
              <a:t>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94ED33-C42C-4D40-B09C-2C9CE81B8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scientific evidence of past environments, as provided by paleosols; </a:t>
            </a:r>
          </a:p>
          <a:p>
            <a:r>
              <a:rPr lang="en-US" dirty="0"/>
              <a:t>didactic interest, namely, soil classification, representing the main taxonomic units, the benchmarks of the main regional types, soils that exemplify rare natural or anthropogenic processes, pedological evolution models, including </a:t>
            </a:r>
            <a:r>
              <a:rPr lang="en-US" dirty="0" err="1"/>
              <a:t>toposequences</a:t>
            </a:r>
            <a:r>
              <a:rPr lang="en-US" dirty="0"/>
              <a:t> or ‘‘</a:t>
            </a:r>
            <a:r>
              <a:rPr lang="en-US" dirty="0" err="1"/>
              <a:t>catenas</a:t>
            </a:r>
            <a:r>
              <a:rPr lang="en-US" dirty="0"/>
              <a:t>’’;</a:t>
            </a:r>
          </a:p>
          <a:p>
            <a:r>
              <a:rPr lang="en-US" dirty="0"/>
              <a:t>archive of geological, geomorphological, paleontological, and archaeological heritage; </a:t>
            </a:r>
          </a:p>
          <a:p>
            <a:r>
              <a:rPr lang="en-US" dirty="0"/>
              <a:t>ecological value of soils in a delicate environmental balance, such as soils that contribute to the outliving of fragile ecosystems, relic situations, wildlife refuges, and biotopes;</a:t>
            </a:r>
          </a:p>
          <a:p>
            <a:r>
              <a:rPr lang="en-US" dirty="0"/>
              <a:t>historical and cultural interest, such as that of soils </a:t>
            </a:r>
            <a:r>
              <a:rPr lang="en-US" dirty="0" err="1"/>
              <a:t>characterising</a:t>
            </a:r>
            <a:r>
              <a:rPr lang="en-US" dirty="0"/>
              <a:t> a well-defined agricultural landscape, like soils of human terraced landscapes; </a:t>
            </a:r>
          </a:p>
          <a:p>
            <a:r>
              <a:rPr lang="en-US" dirty="0"/>
              <a:t>social and economic, for instance, when it is possible to attribute to a specific soil the production of excellence and peculiar food, such as the wine produced in an outstanding ‘‘terroir’’; </a:t>
            </a:r>
          </a:p>
          <a:p>
            <a:r>
              <a:rPr lang="en-US" dirty="0"/>
              <a:t>recreational, scenic and aesthetic values, including soils that contribute to the amenity of the landscape with their </a:t>
            </a:r>
            <a:r>
              <a:rPr lang="en-US" dirty="0" err="1"/>
              <a:t>colours</a:t>
            </a:r>
            <a:r>
              <a:rPr lang="en-US" dirty="0"/>
              <a:t>; </a:t>
            </a:r>
          </a:p>
          <a:p>
            <a:r>
              <a:rPr lang="en-US" dirty="0"/>
              <a:t>inspirational, religious, identity, ethnical and ethical relevance.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B4E614-C47D-47EF-AEE7-1219A7B5C5BF}"/>
              </a:ext>
            </a:extLst>
          </p:cNvPr>
          <p:cNvSpPr txBox="1"/>
          <p:nvPr/>
        </p:nvSpPr>
        <p:spPr>
          <a:xfrm>
            <a:off x="8313490" y="5931017"/>
            <a:ext cx="1736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(</a:t>
            </a:r>
            <a:r>
              <a:rPr lang="en-US" sz="1200" i="1" dirty="0" err="1"/>
              <a:t>Costantini</a:t>
            </a:r>
            <a:r>
              <a:rPr lang="en-US" sz="1200" i="1" dirty="0"/>
              <a:t>, 2022)</a:t>
            </a:r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986927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5E0204-2E80-4FC7-9C37-1F8BF50DF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E740570-DEDD-42E2-8085-8A55D417B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</p:spPr>
        <p:txBody>
          <a:bodyPr>
            <a:normAutofit fontScale="90000"/>
          </a:bodyPr>
          <a:lstStyle/>
          <a:p>
            <a:r>
              <a:rPr lang="en-US" dirty="0"/>
              <a:t>Policies for the conservation of the cultural and natural heritage of soil</a:t>
            </a:r>
          </a:p>
        </p:txBody>
      </p:sp>
      <p:graphicFrame>
        <p:nvGraphicFramePr>
          <p:cNvPr id="7" name="Diagramma 4">
            <a:extLst>
              <a:ext uri="{FF2B5EF4-FFF2-40B4-BE49-F238E27FC236}">
                <a16:creationId xmlns:a16="http://schemas.microsoft.com/office/drawing/2014/main" id="{355A1492-68F9-4C11-BE54-A0479702E92C}"/>
              </a:ext>
            </a:extLst>
          </p:cNvPr>
          <p:cNvGraphicFramePr/>
          <p:nvPr/>
        </p:nvGraphicFramePr>
        <p:xfrm>
          <a:off x="8160003" y="1349123"/>
          <a:ext cx="3925256" cy="258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ma 6">
            <a:extLst>
              <a:ext uri="{FF2B5EF4-FFF2-40B4-BE49-F238E27FC236}">
                <a16:creationId xmlns:a16="http://schemas.microsoft.com/office/drawing/2014/main" id="{A2BD2B40-14D6-4D32-8F1E-FDB45BA71B59}"/>
              </a:ext>
            </a:extLst>
          </p:cNvPr>
          <p:cNvGraphicFramePr/>
          <p:nvPr/>
        </p:nvGraphicFramePr>
        <p:xfrm>
          <a:off x="177861" y="1184741"/>
          <a:ext cx="4222307" cy="2365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Diagramma 7">
            <a:extLst>
              <a:ext uri="{FF2B5EF4-FFF2-40B4-BE49-F238E27FC236}">
                <a16:creationId xmlns:a16="http://schemas.microsoft.com/office/drawing/2014/main" id="{30E0C0F0-3E98-4371-BF96-EDF1FA60F589}"/>
              </a:ext>
            </a:extLst>
          </p:cNvPr>
          <p:cNvGraphicFramePr/>
          <p:nvPr/>
        </p:nvGraphicFramePr>
        <p:xfrm>
          <a:off x="217634" y="3823588"/>
          <a:ext cx="3925256" cy="2375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0" name="Diagramma 8">
            <a:extLst>
              <a:ext uri="{FF2B5EF4-FFF2-40B4-BE49-F238E27FC236}">
                <a16:creationId xmlns:a16="http://schemas.microsoft.com/office/drawing/2014/main" id="{3F63A882-789D-459C-BA18-093BCC9671A3}"/>
              </a:ext>
            </a:extLst>
          </p:cNvPr>
          <p:cNvGraphicFramePr/>
          <p:nvPr/>
        </p:nvGraphicFramePr>
        <p:xfrm>
          <a:off x="4706722" y="3550708"/>
          <a:ext cx="3823020" cy="2470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289880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  <p:bldGraphic spid="9" grpId="0">
        <p:bldAsOne/>
      </p:bldGraphic>
      <p:bldGraphic spid="10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644A1-F887-4410-9D26-65C10E2BB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IUSS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60AFF3-D523-4BFB-87A2-1F3D99EC3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/>
            <a:r>
              <a:rPr lang="en-US" dirty="0">
                <a:solidFill>
                  <a:srgbClr val="2F5597"/>
                </a:solidFill>
              </a:rPr>
              <a:t>The International Union of Soil Sciences (IUSS) is the global union of soil scientists.</a:t>
            </a:r>
          </a:p>
          <a:p>
            <a:pPr marL="457200"/>
            <a:r>
              <a:rPr lang="en-US" dirty="0">
                <a:solidFill>
                  <a:srgbClr val="2F5597"/>
                </a:solidFill>
              </a:rPr>
              <a:t>The objectives of the IUSS are to promote all branches of soil science, and to support all soil scientists across the world in the pursuit of their activities.</a:t>
            </a:r>
          </a:p>
          <a:p>
            <a:pPr marL="457200"/>
            <a:r>
              <a:rPr lang="en-US" dirty="0">
                <a:solidFill>
                  <a:srgbClr val="2F5597"/>
                </a:solidFill>
              </a:rPr>
              <a:t>The IUSS aims to promote the recognition of soil as a vital resource, in need of sustainable management and conservation. </a:t>
            </a:r>
          </a:p>
          <a:p>
            <a:pPr marL="457200"/>
            <a:r>
              <a:rPr lang="en-US" dirty="0">
                <a:solidFill>
                  <a:srgbClr val="2F5597"/>
                </a:solidFill>
              </a:rPr>
              <a:t> The IUSS is a free and autonomous organization, financed primarily by member contributions, providing a reputation for soil scientists and a collaborative space.</a:t>
            </a:r>
          </a:p>
          <a:p>
            <a:pPr marL="457200"/>
            <a:r>
              <a:rPr lang="en-US" dirty="0">
                <a:solidFill>
                  <a:srgbClr val="2F5597"/>
                </a:solidFill>
              </a:rPr>
              <a:t>The IUSS is based on two pillars: </a:t>
            </a:r>
            <a:r>
              <a:rPr lang="ru-RU" dirty="0">
                <a:solidFill>
                  <a:srgbClr val="2F5597"/>
                </a:solidFill>
              </a:rPr>
              <a:t/>
            </a:r>
            <a:br>
              <a:rPr lang="ru-RU" dirty="0">
                <a:solidFill>
                  <a:srgbClr val="2F5597"/>
                </a:solidFill>
              </a:rPr>
            </a:br>
            <a:r>
              <a:rPr lang="ru-RU" dirty="0">
                <a:solidFill>
                  <a:srgbClr val="2F5597"/>
                </a:solidFill>
              </a:rPr>
              <a:t>- </a:t>
            </a:r>
            <a:r>
              <a:rPr lang="en-US" dirty="0">
                <a:solidFill>
                  <a:srgbClr val="2F5597"/>
                </a:solidFill>
              </a:rPr>
              <a:t>it is a union of national societies or academies (the Full members) </a:t>
            </a:r>
            <a:r>
              <a:rPr lang="ru-RU" dirty="0">
                <a:solidFill>
                  <a:srgbClr val="2F5597"/>
                </a:solidFill>
              </a:rPr>
              <a:t/>
            </a:r>
            <a:br>
              <a:rPr lang="ru-RU" dirty="0">
                <a:solidFill>
                  <a:srgbClr val="2F5597"/>
                </a:solidFill>
              </a:rPr>
            </a:br>
            <a:r>
              <a:rPr lang="ru-RU" dirty="0">
                <a:solidFill>
                  <a:srgbClr val="2F5597"/>
                </a:solidFill>
              </a:rPr>
              <a:t>- </a:t>
            </a:r>
            <a:r>
              <a:rPr lang="en-US" dirty="0">
                <a:solidFill>
                  <a:srgbClr val="2F5597"/>
                </a:solidFill>
              </a:rPr>
              <a:t>it is an organization of soil scientists (individual members).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5E0204-2E80-4FC7-9C37-1F8BF50DF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3026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5E0204-2E80-4FC7-9C37-1F8BF50DF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E740570-DEDD-42E2-8085-8A55D417B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</p:spPr>
        <p:txBody>
          <a:bodyPr>
            <a:normAutofit/>
          </a:bodyPr>
          <a:lstStyle/>
          <a:p>
            <a:r>
              <a:rPr lang="en-US" dirty="0"/>
              <a:t>World Heritage Sites of UNESCO, The terroirs of Burgundy</a:t>
            </a:r>
          </a:p>
        </p:txBody>
      </p:sp>
      <p:pic>
        <p:nvPicPr>
          <p:cNvPr id="7" name="Segnaposto contenuto 12" descr="Immagine che contiene testo, esterni, terra, segnale  Descrizione generata automaticamente">
            <a:extLst>
              <a:ext uri="{FF2B5EF4-FFF2-40B4-BE49-F238E27FC236}">
                <a16:creationId xmlns:a16="http://schemas.microsoft.com/office/drawing/2014/main" id="{51AA5980-EFB9-4264-ADC2-43DD7B37E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414" y="2973608"/>
            <a:ext cx="4571784" cy="30296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magine 10">
            <a:extLst>
              <a:ext uri="{FF2B5EF4-FFF2-40B4-BE49-F238E27FC236}">
                <a16:creationId xmlns:a16="http://schemas.microsoft.com/office/drawing/2014/main" id="{454E06AA-3879-427C-845A-B9A46C2AA2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58" t="16172" r="41349" b="2104"/>
          <a:stretch/>
        </p:blipFill>
        <p:spPr>
          <a:xfrm>
            <a:off x="1015067" y="1464252"/>
            <a:ext cx="2747203" cy="4599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magine 14" descr="Immagine che contiene albero, esterni, pianta  Descrizione generata automaticamente">
            <a:extLst>
              <a:ext uri="{FF2B5EF4-FFF2-40B4-BE49-F238E27FC236}">
                <a16:creationId xmlns:a16="http://schemas.microsoft.com/office/drawing/2014/main" id="{635C6C98-7349-4B06-A52B-4AEF4071F44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342" y="1572241"/>
            <a:ext cx="2877185" cy="43832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8658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5E0204-2E80-4FC7-9C37-1F8BF50DF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E740570-DEDD-42E2-8085-8A55D417B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</p:spPr>
        <p:txBody>
          <a:bodyPr>
            <a:normAutofit/>
          </a:bodyPr>
          <a:lstStyle/>
          <a:p>
            <a:r>
              <a:rPr lang="en-US" dirty="0"/>
              <a:t>World Heritage Sites of UNESCO, tentative list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03C3D12-E290-4592-B5F0-C04D20092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58094"/>
            <a:ext cx="4090827" cy="3064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magine 11">
            <a:extLst>
              <a:ext uri="{FF2B5EF4-FFF2-40B4-BE49-F238E27FC236}">
                <a16:creationId xmlns:a16="http://schemas.microsoft.com/office/drawing/2014/main" id="{641429DB-9B4F-4B98-81DF-0B486E9BA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133" y="2258094"/>
            <a:ext cx="4077795" cy="3064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1E9ACC-142A-4A5B-AA7B-885E1737A79C}"/>
              </a:ext>
            </a:extLst>
          </p:cNvPr>
          <p:cNvSpPr txBox="1"/>
          <p:nvPr/>
        </p:nvSpPr>
        <p:spPr>
          <a:xfrm>
            <a:off x="1066800" y="5679347"/>
            <a:ext cx="9801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F5597"/>
                </a:solidFill>
                <a:latin typeface="+mj-lt"/>
              </a:rPr>
              <a:t>Typical Chernozems of the Balti Steppe in the Republic of Moldova</a:t>
            </a:r>
            <a:endParaRPr lang="ru-RU" sz="2400" dirty="0">
              <a:solidFill>
                <a:srgbClr val="2F559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2506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5E0204-2E80-4FC7-9C37-1F8BF50DF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E740570-DEDD-42E2-8085-8A55D417B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</p:spPr>
        <p:txBody>
          <a:bodyPr>
            <a:normAutofit/>
          </a:bodyPr>
          <a:lstStyle/>
          <a:p>
            <a:r>
              <a:rPr lang="en-US" dirty="0"/>
              <a:t>Biosphere Reserves (UNESCO)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94ED33-C42C-4D40-B09C-2C9CE81B8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The </a:t>
            </a:r>
            <a:r>
              <a:rPr lang="en-US" sz="1800" dirty="0">
                <a:hlinkClick r:id="rId2"/>
              </a:rPr>
              <a:t>World Network of Biosphere Reserves</a:t>
            </a:r>
            <a:r>
              <a:rPr lang="en-US" sz="1800" dirty="0"/>
              <a:t> covers all major representative natural and semi-natural ecosystems</a:t>
            </a:r>
          </a:p>
          <a:p>
            <a:r>
              <a:rPr lang="en-US" sz="1800" dirty="0"/>
              <a:t>It spans over a surface of more than 7,442,000 km² in 134 countries. It's almost the size of Australia.</a:t>
            </a:r>
          </a:p>
          <a:p>
            <a:r>
              <a:rPr lang="en-US" sz="1800" dirty="0"/>
              <a:t>They are under the sovereign jurisdiction of the states where they are located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BE2D1E50-98D4-4460-96A3-C72B675F1A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8" t="3333" r="8984" b="47639"/>
          <a:stretch/>
        </p:blipFill>
        <p:spPr>
          <a:xfrm>
            <a:off x="1090567" y="2918349"/>
            <a:ext cx="6838027" cy="340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03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5E0204-2E80-4FC7-9C37-1F8BF50DF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E740570-DEDD-42E2-8085-8A55D417B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</p:spPr>
        <p:txBody>
          <a:bodyPr>
            <a:normAutofit/>
          </a:bodyPr>
          <a:lstStyle/>
          <a:p>
            <a:r>
              <a:rPr lang="en-US" dirty="0"/>
              <a:t>Learning places for sustainable development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94ED33-C42C-4D40-B09C-2C9CE81B8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>
                <a:solidFill>
                  <a:srgbClr val="2F5597"/>
                </a:solidFill>
              </a:rPr>
              <a:t>Ecosystem-specific</a:t>
            </a:r>
            <a:r>
              <a:rPr lang="en-GB" sz="1800" spc="200" dirty="0">
                <a:solidFill>
                  <a:srgbClr val="2F5597"/>
                </a:solidFill>
              </a:rPr>
              <a:t> </a:t>
            </a:r>
            <a:r>
              <a:rPr lang="en-GB" sz="1800" dirty="0">
                <a:solidFill>
                  <a:srgbClr val="2F5597"/>
                </a:solidFill>
              </a:rPr>
              <a:t>networks</a:t>
            </a:r>
          </a:p>
          <a:p>
            <a:r>
              <a:rPr lang="en-GB" sz="1800" dirty="0">
                <a:solidFill>
                  <a:srgbClr val="2F5597"/>
                </a:solidFill>
              </a:rPr>
              <a:t>Ecosystem</a:t>
            </a:r>
            <a:r>
              <a:rPr lang="en-GB" sz="1800" spc="100" dirty="0">
                <a:solidFill>
                  <a:srgbClr val="2F5597"/>
                </a:solidFill>
              </a:rPr>
              <a:t> </a:t>
            </a:r>
            <a:r>
              <a:rPr lang="en-GB" sz="1800" dirty="0">
                <a:solidFill>
                  <a:srgbClr val="2F5597"/>
                </a:solidFill>
              </a:rPr>
              <a:t>and</a:t>
            </a:r>
            <a:r>
              <a:rPr lang="en-GB" sz="1800" spc="300" dirty="0">
                <a:solidFill>
                  <a:srgbClr val="2F5597"/>
                </a:solidFill>
              </a:rPr>
              <a:t> </a:t>
            </a:r>
            <a:r>
              <a:rPr lang="en-GB" sz="1800" dirty="0">
                <a:solidFill>
                  <a:srgbClr val="2F5597"/>
                </a:solidFill>
              </a:rPr>
              <a:t>theme-specific</a:t>
            </a:r>
            <a:r>
              <a:rPr lang="en-GB" sz="1800" spc="200" dirty="0">
                <a:solidFill>
                  <a:srgbClr val="2F5597"/>
                </a:solidFill>
              </a:rPr>
              <a:t> </a:t>
            </a:r>
            <a:r>
              <a:rPr lang="en-GB" sz="1800" dirty="0">
                <a:solidFill>
                  <a:srgbClr val="2F5597"/>
                </a:solidFill>
              </a:rPr>
              <a:t>networks</a:t>
            </a:r>
            <a:r>
              <a:rPr lang="en-GB" sz="1800" spc="300" dirty="0">
                <a:solidFill>
                  <a:srgbClr val="2F5597"/>
                </a:solidFill>
              </a:rPr>
              <a:t> </a:t>
            </a:r>
            <a:r>
              <a:rPr lang="en-GB" sz="1800" dirty="0">
                <a:solidFill>
                  <a:srgbClr val="2F5597"/>
                </a:solidFill>
              </a:rPr>
              <a:t>provide</a:t>
            </a:r>
            <a:r>
              <a:rPr lang="en-GB" sz="1800" spc="300" dirty="0">
                <a:solidFill>
                  <a:srgbClr val="2F5597"/>
                </a:solidFill>
              </a:rPr>
              <a:t> </a:t>
            </a:r>
            <a:r>
              <a:rPr lang="en-GB" sz="1800" dirty="0">
                <a:solidFill>
                  <a:srgbClr val="2F5597"/>
                </a:solidFill>
              </a:rPr>
              <a:t>valuable</a:t>
            </a:r>
            <a:r>
              <a:rPr lang="en-GB" sz="1800" spc="200" dirty="0">
                <a:solidFill>
                  <a:srgbClr val="2F5597"/>
                </a:solidFill>
              </a:rPr>
              <a:t> </a:t>
            </a:r>
            <a:r>
              <a:rPr lang="en-GB" sz="1800" dirty="0">
                <a:solidFill>
                  <a:srgbClr val="2F5597"/>
                </a:solidFill>
              </a:rPr>
              <a:t>insights</a:t>
            </a:r>
            <a:r>
              <a:rPr lang="en-GB" sz="1800" spc="100" dirty="0">
                <a:solidFill>
                  <a:srgbClr val="2F5597"/>
                </a:solidFill>
              </a:rPr>
              <a:t> </a:t>
            </a:r>
            <a:r>
              <a:rPr lang="en-GB" sz="1800" dirty="0">
                <a:solidFill>
                  <a:srgbClr val="2F5597"/>
                </a:solidFill>
              </a:rPr>
              <a:t>into</a:t>
            </a:r>
            <a:r>
              <a:rPr lang="en-GB" sz="1800" spc="100" dirty="0">
                <a:solidFill>
                  <a:srgbClr val="2F5597"/>
                </a:solidFill>
              </a:rPr>
              <a:t> </a:t>
            </a:r>
            <a:r>
              <a:rPr lang="en-GB" sz="1800" dirty="0">
                <a:solidFill>
                  <a:srgbClr val="2F5597"/>
                </a:solidFill>
              </a:rPr>
              <a:t>sustainable</a:t>
            </a:r>
            <a:r>
              <a:rPr lang="en-GB" sz="1800" spc="300" dirty="0">
                <a:solidFill>
                  <a:srgbClr val="2F5597"/>
                </a:solidFill>
              </a:rPr>
              <a:t> </a:t>
            </a:r>
            <a:r>
              <a:rPr lang="en-GB" sz="1800" dirty="0">
                <a:solidFill>
                  <a:srgbClr val="2F5597"/>
                </a:solidFill>
              </a:rPr>
              <a:t>development</a:t>
            </a:r>
            <a:r>
              <a:rPr lang="en-GB" sz="1800" spc="200" dirty="0">
                <a:solidFill>
                  <a:srgbClr val="2F5597"/>
                </a:solidFill>
              </a:rPr>
              <a:t> </a:t>
            </a:r>
            <a:r>
              <a:rPr lang="en-GB" sz="1800" dirty="0">
                <a:solidFill>
                  <a:srgbClr val="2F5597"/>
                </a:solidFill>
              </a:rPr>
              <a:t>models</a:t>
            </a:r>
            <a:r>
              <a:rPr lang="en-GB" sz="1800" spc="300" dirty="0">
                <a:solidFill>
                  <a:srgbClr val="2F5597"/>
                </a:solidFill>
              </a:rPr>
              <a:t> </a:t>
            </a:r>
            <a:r>
              <a:rPr lang="en-GB" sz="1800" dirty="0">
                <a:solidFill>
                  <a:srgbClr val="2F5597"/>
                </a:solidFill>
              </a:rPr>
              <a:t>and</a:t>
            </a:r>
            <a:r>
              <a:rPr lang="en-GB" sz="1800" spc="300" dirty="0">
                <a:solidFill>
                  <a:srgbClr val="2F5597"/>
                </a:solidFill>
              </a:rPr>
              <a:t> </a:t>
            </a:r>
            <a:r>
              <a:rPr lang="en-GB" sz="1800" dirty="0">
                <a:solidFill>
                  <a:srgbClr val="2F5597"/>
                </a:solidFill>
              </a:rPr>
              <a:t>climate</a:t>
            </a:r>
            <a:r>
              <a:rPr lang="en-GB" sz="1800" spc="100" dirty="0">
                <a:solidFill>
                  <a:srgbClr val="2F5597"/>
                </a:solidFill>
              </a:rPr>
              <a:t> </a:t>
            </a:r>
            <a:r>
              <a:rPr lang="en-GB" sz="1800" dirty="0">
                <a:solidFill>
                  <a:srgbClr val="2F5597"/>
                </a:solidFill>
              </a:rPr>
              <a:t>change</a:t>
            </a:r>
            <a:r>
              <a:rPr lang="en-GB" sz="1800" spc="200" dirty="0">
                <a:solidFill>
                  <a:srgbClr val="2F5597"/>
                </a:solidFill>
              </a:rPr>
              <a:t> </a:t>
            </a:r>
            <a:r>
              <a:rPr lang="en-GB" sz="1800" dirty="0">
                <a:solidFill>
                  <a:srgbClr val="2F5597"/>
                </a:solidFill>
              </a:rPr>
              <a:t>mitigation</a:t>
            </a:r>
            <a:r>
              <a:rPr lang="en-GB" sz="1800" spc="200" dirty="0">
                <a:solidFill>
                  <a:srgbClr val="2F5597"/>
                </a:solidFill>
              </a:rPr>
              <a:t> </a:t>
            </a:r>
            <a:r>
              <a:rPr lang="en-GB" sz="1800" dirty="0">
                <a:solidFill>
                  <a:srgbClr val="2F5597"/>
                </a:solidFill>
              </a:rPr>
              <a:t>and</a:t>
            </a:r>
            <a:r>
              <a:rPr lang="en-GB" sz="1800" spc="100" dirty="0">
                <a:solidFill>
                  <a:srgbClr val="2F5597"/>
                </a:solidFill>
              </a:rPr>
              <a:t> </a:t>
            </a:r>
            <a:r>
              <a:rPr lang="en-GB" sz="1800" dirty="0">
                <a:solidFill>
                  <a:srgbClr val="2F5597"/>
                </a:solidFill>
              </a:rPr>
              <a:t>adaptation</a:t>
            </a:r>
            <a:r>
              <a:rPr lang="en-GB" sz="1800" spc="100" dirty="0">
                <a:solidFill>
                  <a:srgbClr val="2F5597"/>
                </a:solidFill>
              </a:rPr>
              <a:t> </a:t>
            </a:r>
            <a:r>
              <a:rPr lang="en-GB" sz="1800" dirty="0">
                <a:solidFill>
                  <a:srgbClr val="2F5597"/>
                </a:solidFill>
              </a:rPr>
              <a:t>possibilities.</a:t>
            </a:r>
            <a:r>
              <a:rPr lang="en-GB" sz="1800" spc="300" dirty="0">
                <a:solidFill>
                  <a:srgbClr val="2F5597"/>
                </a:solidFill>
              </a:rPr>
              <a:t> </a:t>
            </a:r>
            <a:r>
              <a:rPr lang="en-GB" sz="1800" dirty="0">
                <a:solidFill>
                  <a:srgbClr val="2F5597"/>
                </a:solidFill>
              </a:rPr>
              <a:t>They</a:t>
            </a:r>
            <a:r>
              <a:rPr lang="en-GB" sz="1800" spc="300" dirty="0">
                <a:solidFill>
                  <a:srgbClr val="2F5597"/>
                </a:solidFill>
              </a:rPr>
              <a:t> </a:t>
            </a:r>
            <a:r>
              <a:rPr lang="en-GB" sz="1800" dirty="0">
                <a:solidFill>
                  <a:srgbClr val="2F5597"/>
                </a:solidFill>
              </a:rPr>
              <a:t>include</a:t>
            </a:r>
            <a:r>
              <a:rPr lang="en-GB" sz="1800" spc="200" dirty="0">
                <a:solidFill>
                  <a:srgbClr val="2F5597"/>
                </a:solidFill>
              </a:rPr>
              <a:t> </a:t>
            </a:r>
            <a:r>
              <a:rPr lang="en-GB" sz="1800" dirty="0">
                <a:solidFill>
                  <a:srgbClr val="2F5597"/>
                </a:solidFill>
              </a:rPr>
              <a:t>networks</a:t>
            </a:r>
            <a:r>
              <a:rPr lang="en-GB" sz="1800" spc="300" dirty="0">
                <a:solidFill>
                  <a:srgbClr val="2F5597"/>
                </a:solidFill>
              </a:rPr>
              <a:t> </a:t>
            </a:r>
            <a:r>
              <a:rPr lang="en-GB" sz="1800" dirty="0">
                <a:solidFill>
                  <a:srgbClr val="2F5597"/>
                </a:solidFill>
              </a:rPr>
              <a:t>and</a:t>
            </a:r>
            <a:r>
              <a:rPr lang="en-GB" sz="1800" spc="100" dirty="0">
                <a:solidFill>
                  <a:srgbClr val="2F5597"/>
                </a:solidFill>
              </a:rPr>
              <a:t> </a:t>
            </a:r>
            <a:r>
              <a:rPr lang="en-GB" sz="1800" dirty="0">
                <a:solidFill>
                  <a:srgbClr val="2F5597"/>
                </a:solidFill>
              </a:rPr>
              <a:t>research,</a:t>
            </a:r>
            <a:r>
              <a:rPr lang="en-GB" sz="1800" spc="100" dirty="0">
                <a:solidFill>
                  <a:srgbClr val="2F5597"/>
                </a:solidFill>
              </a:rPr>
              <a:t> </a:t>
            </a:r>
            <a:r>
              <a:rPr lang="en-GB" sz="1800" dirty="0">
                <a:solidFill>
                  <a:srgbClr val="2F5597"/>
                </a:solidFill>
              </a:rPr>
              <a:t>capacity</a:t>
            </a:r>
            <a:r>
              <a:rPr lang="en-GB" sz="1800" spc="100" dirty="0">
                <a:solidFill>
                  <a:srgbClr val="2F5597"/>
                </a:solidFill>
              </a:rPr>
              <a:t> </a:t>
            </a:r>
            <a:r>
              <a:rPr lang="en-GB" sz="1800" dirty="0">
                <a:solidFill>
                  <a:srgbClr val="2F5597"/>
                </a:solidFill>
              </a:rPr>
              <a:t>building</a:t>
            </a:r>
            <a:r>
              <a:rPr lang="en-GB" sz="1800" spc="100" dirty="0">
                <a:solidFill>
                  <a:srgbClr val="2F5597"/>
                </a:solidFill>
              </a:rPr>
              <a:t> </a:t>
            </a:r>
            <a:r>
              <a:rPr lang="en-GB" sz="1800" dirty="0">
                <a:solidFill>
                  <a:srgbClr val="2F5597"/>
                </a:solidFill>
              </a:rPr>
              <a:t>and</a:t>
            </a:r>
            <a:r>
              <a:rPr lang="en-GB" sz="1800" spc="300" dirty="0">
                <a:solidFill>
                  <a:srgbClr val="2F5597"/>
                </a:solidFill>
              </a:rPr>
              <a:t> </a:t>
            </a:r>
            <a:r>
              <a:rPr lang="en-GB" sz="1800" dirty="0">
                <a:solidFill>
                  <a:srgbClr val="2F5597"/>
                </a:solidFill>
              </a:rPr>
              <a:t>educational</a:t>
            </a:r>
            <a:r>
              <a:rPr lang="en-GB" sz="1800" spc="300" dirty="0">
                <a:solidFill>
                  <a:srgbClr val="2F5597"/>
                </a:solidFill>
              </a:rPr>
              <a:t> </a:t>
            </a:r>
            <a:r>
              <a:rPr lang="en-GB" sz="1800" dirty="0">
                <a:solidFill>
                  <a:srgbClr val="2F5597"/>
                </a:solidFill>
              </a:rPr>
              <a:t>collaborations</a:t>
            </a:r>
            <a:r>
              <a:rPr lang="en-GB" sz="1800" spc="300" dirty="0">
                <a:solidFill>
                  <a:srgbClr val="2F5597"/>
                </a:solidFill>
              </a:rPr>
              <a:t> </a:t>
            </a:r>
            <a:r>
              <a:rPr lang="en-GB" sz="1800" dirty="0">
                <a:solidFill>
                  <a:srgbClr val="2F5597"/>
                </a:solidFill>
              </a:rPr>
              <a:t>on:</a:t>
            </a:r>
          </a:p>
          <a:p>
            <a:r>
              <a:rPr lang="en-GB" sz="1800" b="1" dirty="0">
                <a:solidFill>
                  <a:srgbClr val="2F5597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Drylands</a:t>
            </a:r>
            <a:endParaRPr lang="en-GB" sz="1800" dirty="0">
              <a:solidFill>
                <a:srgbClr val="2F5597"/>
              </a:solidFill>
            </a:endParaRPr>
          </a:p>
          <a:p>
            <a:r>
              <a:rPr lang="en-GB" sz="1800" b="1" dirty="0">
                <a:solidFill>
                  <a:srgbClr val="2F559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Mangroves</a:t>
            </a:r>
            <a:endParaRPr lang="en-GB" sz="1800" dirty="0">
              <a:solidFill>
                <a:srgbClr val="2F5597"/>
              </a:solidFill>
            </a:endParaRPr>
          </a:p>
          <a:p>
            <a:r>
              <a:rPr lang="en-GB" sz="1800" b="1" dirty="0">
                <a:solidFill>
                  <a:srgbClr val="2F5597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Marine,</a:t>
            </a:r>
            <a:r>
              <a:rPr lang="en-GB" sz="1800" b="1" spc="200" dirty="0">
                <a:solidFill>
                  <a:srgbClr val="2F5597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GB" sz="1800" b="1" dirty="0">
                <a:solidFill>
                  <a:srgbClr val="2F5597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Coastal</a:t>
            </a:r>
            <a:r>
              <a:rPr lang="en-GB" sz="1800" b="1" spc="300" dirty="0">
                <a:solidFill>
                  <a:srgbClr val="2F5597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GB" sz="1800" b="1" dirty="0">
                <a:solidFill>
                  <a:srgbClr val="2F5597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and</a:t>
            </a:r>
            <a:r>
              <a:rPr lang="en-GB" sz="1800" b="1" spc="300" dirty="0">
                <a:solidFill>
                  <a:srgbClr val="2F5597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GB" sz="1800" b="1" dirty="0">
                <a:solidFill>
                  <a:srgbClr val="2F5597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Island</a:t>
            </a:r>
            <a:r>
              <a:rPr lang="en-GB" sz="1800" b="1" spc="100" dirty="0">
                <a:solidFill>
                  <a:srgbClr val="2F5597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GB" sz="1800" b="1" dirty="0">
                <a:solidFill>
                  <a:srgbClr val="2F5597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Areas</a:t>
            </a:r>
            <a:endParaRPr lang="en-GB" sz="1800" dirty="0">
              <a:solidFill>
                <a:srgbClr val="2F5597"/>
              </a:solidFill>
            </a:endParaRPr>
          </a:p>
          <a:p>
            <a:r>
              <a:rPr lang="en-GB" sz="1800" b="1" dirty="0">
                <a:solidFill>
                  <a:srgbClr val="2F5597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Mountains</a:t>
            </a:r>
            <a:endParaRPr lang="en-GB" sz="1800" dirty="0">
              <a:solidFill>
                <a:srgbClr val="2F5597"/>
              </a:solidFill>
            </a:endParaRPr>
          </a:p>
          <a:p>
            <a:r>
              <a:rPr lang="en-GB" sz="1800" b="1" dirty="0">
                <a:solidFill>
                  <a:srgbClr val="2F5597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Savannahs</a:t>
            </a:r>
            <a:endParaRPr lang="en-GB" sz="1800" dirty="0">
              <a:solidFill>
                <a:srgbClr val="2F5597"/>
              </a:solidFill>
            </a:endParaRPr>
          </a:p>
          <a:p>
            <a:r>
              <a:rPr lang="en-GB" sz="1800" b="1" dirty="0">
                <a:solidFill>
                  <a:srgbClr val="2F5597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Tropical</a:t>
            </a:r>
            <a:r>
              <a:rPr lang="en-GB" sz="1800" b="1" spc="100" dirty="0">
                <a:solidFill>
                  <a:srgbClr val="2F5597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GB" sz="1800" b="1" dirty="0">
                <a:solidFill>
                  <a:srgbClr val="2F5597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Forest</a:t>
            </a:r>
            <a:endParaRPr lang="en-GB" sz="1800" dirty="0">
              <a:solidFill>
                <a:srgbClr val="2F5597"/>
              </a:solidFill>
            </a:endParaRPr>
          </a:p>
          <a:p>
            <a:r>
              <a:rPr lang="en-GB" sz="1800" b="1" dirty="0">
                <a:solidFill>
                  <a:srgbClr val="2F5597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Wetlands</a:t>
            </a:r>
            <a:endParaRPr lang="en-GB" sz="1800" dirty="0">
              <a:solidFill>
                <a:srgbClr val="2F5597"/>
              </a:solidFill>
            </a:endParaRPr>
          </a:p>
          <a:p>
            <a:endParaRPr lang="en-GB" sz="1800" dirty="0">
              <a:solidFill>
                <a:srgbClr val="2F5597"/>
              </a:solidFill>
            </a:endParaRPr>
          </a:p>
          <a:p>
            <a:endParaRPr lang="en-GB" sz="1800" dirty="0">
              <a:solidFill>
                <a:srgbClr val="2F5597"/>
              </a:solidFill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5D34DC0E-792B-4CB0-ABE7-51F0F5563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9056" y="5918612"/>
            <a:ext cx="44528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Garamond" pitchFamily="18" charset="0"/>
              <a:buNone/>
              <a:tabLst/>
              <a:defRPr/>
            </a:pPr>
            <a:r>
              <a:rPr kumimoji="0" lang="en-US" altLang="en-US" sz="1800" b="1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Designation</a:t>
            </a:r>
            <a:r>
              <a:rPr kumimoji="0" lang="en-US" altLang="en-US" sz="1800" b="1" i="0" u="none" strike="noStrike" kern="1200" cap="none" spc="20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kumimoji="0" lang="en-US" altLang="en-US" sz="1800" b="1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and</a:t>
            </a:r>
            <a:r>
              <a:rPr kumimoji="0" lang="en-US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kumimoji="0" lang="en-US" altLang="en-US" sz="1800" b="1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Review</a:t>
            </a:r>
            <a:r>
              <a:rPr kumimoji="0" lang="en-US" altLang="en-US" sz="1800" b="1" i="0" u="none" strike="noStrike" kern="1200" cap="none" spc="30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kumimoji="0" lang="en-US" altLang="en-US" sz="1800" b="1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Process</a:t>
            </a:r>
            <a:r>
              <a:rPr kumimoji="0" lang="en-US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kumimoji="0" lang="en-US" altLang="en-US" sz="1800" b="1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(unesco.org)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829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5E0204-2E80-4FC7-9C37-1F8BF50DF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E740570-DEDD-42E2-8085-8A55D417B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</p:spPr>
        <p:txBody>
          <a:bodyPr>
            <a:normAutofit fontScale="90000"/>
          </a:bodyPr>
          <a:lstStyle/>
          <a:p>
            <a:r>
              <a:rPr lang="en-US" dirty="0"/>
              <a:t>International Geoscience and Geoparks </a:t>
            </a:r>
            <a:r>
              <a:rPr lang="en-US" dirty="0" err="1"/>
              <a:t>Programme</a:t>
            </a:r>
            <a:r>
              <a:rPr lang="en-US" dirty="0"/>
              <a:t> (UNESCO) 195 geoparks in 48 countries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5EC8CB77-9109-4044-88A0-434D74A52E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48" t="3195" r="9980" b="42639"/>
          <a:stretch/>
        </p:blipFill>
        <p:spPr>
          <a:xfrm>
            <a:off x="847725" y="1355377"/>
            <a:ext cx="8619237" cy="48529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61686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5E0204-2E80-4FC7-9C37-1F8BF50DF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E740570-DEDD-42E2-8085-8A55D417B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</p:spPr>
        <p:txBody>
          <a:bodyPr>
            <a:normAutofit fontScale="90000"/>
          </a:bodyPr>
          <a:lstStyle/>
          <a:p>
            <a:r>
              <a:rPr lang="en-US" dirty="0"/>
              <a:t>Sites and landscapes of international geological significance, managed for protection, education and sustainable development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2227DBB-10BB-4E0F-B84B-E5B015D5BB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963150" y="5379416"/>
            <a:ext cx="544668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F5597"/>
                </a:solidFill>
                <a:effectLst/>
              </a:rPr>
              <a:t/>
            </a:r>
            <a:b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F5597"/>
                </a:solidFill>
                <a:effectLst/>
              </a:rPr>
            </a:b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rgbClr val="2F5597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F5597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Submit</a:t>
            </a:r>
            <a:r>
              <a:rPr kumimoji="0" lang="en-US" altLang="en-US" sz="1800" b="1" i="0" u="none" strike="noStrike" cap="none" spc="200" normalizeH="0" baseline="0" dirty="0">
                <a:ln>
                  <a:noFill/>
                </a:ln>
                <a:solidFill>
                  <a:srgbClr val="2F5597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F5597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</a:t>
            </a:r>
            <a:r>
              <a:rPr kumimoji="0" lang="en-US" altLang="en-US" sz="1800" b="1" i="0" u="none" strike="noStrike" cap="none" spc="200" normalizeH="0" baseline="0" dirty="0">
                <a:ln>
                  <a:noFill/>
                </a:ln>
                <a:solidFill>
                  <a:srgbClr val="2F5597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F5597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UNESCO</a:t>
            </a:r>
            <a:r>
              <a:rPr kumimoji="0" lang="en-US" altLang="en-US" sz="1800" b="1" i="0" u="none" strike="noStrike" cap="none" spc="100" normalizeH="0" baseline="0" dirty="0">
                <a:ln>
                  <a:noFill/>
                </a:ln>
                <a:solidFill>
                  <a:srgbClr val="2F5597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F5597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Global</a:t>
            </a:r>
            <a:r>
              <a:rPr kumimoji="0" lang="en-US" altLang="en-US" sz="1800" b="1" i="0" u="none" strike="noStrike" cap="none" spc="200" normalizeH="0" baseline="0" dirty="0">
                <a:ln>
                  <a:noFill/>
                </a:ln>
                <a:solidFill>
                  <a:srgbClr val="2F5597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F5597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Geopark</a:t>
            </a:r>
            <a:r>
              <a:rPr kumimoji="0" lang="en-US" altLang="en-US" sz="1800" b="1" i="0" u="none" strike="noStrike" cap="none" spc="300" normalizeH="0" baseline="0" dirty="0">
                <a:ln>
                  <a:noFill/>
                </a:ln>
                <a:solidFill>
                  <a:srgbClr val="2F5597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F5597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proposal</a:t>
            </a:r>
            <a:r>
              <a:rPr kumimoji="0" lang="en-US" altLang="en-US" sz="1800" b="1" i="0" u="none" strike="noStrike" cap="none" spc="100" normalizeH="0" baseline="0" dirty="0">
                <a:ln>
                  <a:noFill/>
                </a:ln>
                <a:solidFill>
                  <a:srgbClr val="2F5597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F5597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|</a:t>
            </a:r>
            <a:r>
              <a:rPr kumimoji="0" lang="en-US" altLang="en-US" sz="1800" b="1" i="0" u="none" strike="noStrike" cap="none" spc="300" normalizeH="0" baseline="0" dirty="0">
                <a:ln>
                  <a:noFill/>
                </a:ln>
                <a:solidFill>
                  <a:srgbClr val="2F5597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F5597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UNESCO</a:t>
            </a:r>
            <a:r>
              <a:rPr kumimoji="0" lang="en-US" altLang="en-US" sz="1800" b="1" i="0" u="none" strike="noStrike" cap="none" spc="300" normalizeH="0" baseline="0" dirty="0">
                <a:ln>
                  <a:noFill/>
                </a:ln>
                <a:solidFill>
                  <a:srgbClr val="2F5597"/>
                </a:solidFill>
                <a:effectLst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61138B-7722-4DA5-89CB-671F9C1532D5}"/>
              </a:ext>
            </a:extLst>
          </p:cNvPr>
          <p:cNvSpPr txBox="1"/>
          <p:nvPr/>
        </p:nvSpPr>
        <p:spPr>
          <a:xfrm>
            <a:off x="963150" y="1227465"/>
            <a:ext cx="2193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Key</a:t>
            </a:r>
            <a:r>
              <a:rPr kumimoji="0" lang="it-IT" sz="1800" b="0" i="0" u="none" strike="noStrike" kern="1200" cap="none" spc="10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point:</a:t>
            </a:r>
            <a:r>
              <a:rPr kumimoji="0" lang="it-IT" sz="1800" b="0" i="0" u="none" strike="noStrike" kern="1200" cap="none" spc="10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normalizeH="0" baseline="0" noProof="0" dirty="0" err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visibility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498283-E862-4BB4-BC20-9D358BDCE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50" y="1647307"/>
            <a:ext cx="3297925" cy="4276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D9E39076-CB89-4D55-B016-A17D3A20E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379" y="1647307"/>
            <a:ext cx="3167454" cy="4276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62655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5E0204-2E80-4FC7-9C37-1F8BF50DF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E740570-DEDD-42E2-8085-8A55D417B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</p:spPr>
        <p:txBody>
          <a:bodyPr>
            <a:normAutofit/>
          </a:bodyPr>
          <a:lstStyle/>
          <a:p>
            <a:r>
              <a:rPr lang="en-US" dirty="0"/>
              <a:t>European policies: the objectives of the European Soil Mission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186B3C42-6A1A-40AC-83DE-3A75058E9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Reducing soil degradation linked to desertification</a:t>
            </a:r>
          </a:p>
          <a:p>
            <a:r>
              <a:rPr lang="en-US" dirty="0"/>
              <a:t>Conserving and increasing soil organic carbon stocks</a:t>
            </a:r>
          </a:p>
          <a:p>
            <a:r>
              <a:rPr lang="en-US" dirty="0"/>
              <a:t>No net soil sealing and increased urban land reuse</a:t>
            </a:r>
          </a:p>
          <a:p>
            <a:r>
              <a:rPr lang="en-US" dirty="0"/>
              <a:t>Reduce soil pollution and improve restoration</a:t>
            </a:r>
          </a:p>
          <a:p>
            <a:r>
              <a:rPr lang="en-US" dirty="0"/>
              <a:t>Prevent erosion</a:t>
            </a:r>
          </a:p>
          <a:p>
            <a:r>
              <a:rPr lang="en-US" dirty="0"/>
              <a:t>Improving soil structure</a:t>
            </a:r>
          </a:p>
          <a:p>
            <a:r>
              <a:rPr lang="en-US" dirty="0"/>
              <a:t>Reducing the EU's global soil footprint</a:t>
            </a:r>
          </a:p>
          <a:p>
            <a:r>
              <a:rPr lang="en-US" b="1" dirty="0"/>
              <a:t>Increasing soil literacy in society in all Member States</a:t>
            </a:r>
            <a:r>
              <a:rPr lang="en-US" dirty="0"/>
              <a:t>: Have the basic tools needed to think about soils, soil processes and soil relevance in broader terms than merely utilitarian. </a:t>
            </a:r>
          </a:p>
          <a:p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5802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5E0204-2E80-4FC7-9C37-1F8BF50DF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E740570-DEDD-42E2-8085-8A55D417B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</p:spPr>
        <p:txBody>
          <a:bodyPr>
            <a:normAutofit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186B3C42-6A1A-40AC-83DE-3A75058E9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There are no specific actions for the protection of cultural and natural values of soil at European and international level</a:t>
            </a:r>
          </a:p>
          <a:p>
            <a:r>
              <a:rPr lang="en-US" sz="1800" dirty="0"/>
              <a:t>The importance of soil characteristics is reported in several cases present in the inventories of natural and cultural heritage</a:t>
            </a:r>
          </a:p>
          <a:p>
            <a:r>
              <a:rPr lang="en-US" sz="1800" dirty="0"/>
              <a:t>Making explicit the cultural and natural value of a soil improves soil awareness, soil literacy, and gives greater interest and motivation to the protection of the landscape </a:t>
            </a:r>
          </a:p>
          <a:p>
            <a:r>
              <a:rPr lang="en-US" sz="1800" dirty="0"/>
              <a:t>We must try to include soil cultural and natural values in policies already set up for the protection of the natural and rural landscape at </a:t>
            </a:r>
            <a:r>
              <a:rPr lang="en-US" sz="1800" b="1" dirty="0"/>
              <a:t>global</a:t>
            </a:r>
            <a:r>
              <a:rPr lang="en-US" sz="1800" dirty="0"/>
              <a:t>, </a:t>
            </a:r>
            <a:r>
              <a:rPr lang="en-US" sz="1800" b="1" dirty="0"/>
              <a:t>European</a:t>
            </a:r>
            <a:r>
              <a:rPr lang="en-US" sz="1800" dirty="0"/>
              <a:t> and national level. </a:t>
            </a:r>
          </a:p>
          <a:p>
            <a:pPr marL="0" indent="0">
              <a:buNone/>
            </a:pPr>
            <a:endParaRPr lang="en-US" sz="1800" dirty="0"/>
          </a:p>
          <a:p>
            <a:endParaRPr lang="ru-RU" sz="1800" dirty="0"/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23C90694-DADC-4F22-A80B-CCB083921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7" t="26524" r="8455" b="-9"/>
          <a:stretch/>
        </p:blipFill>
        <p:spPr>
          <a:xfrm>
            <a:off x="961104" y="3894413"/>
            <a:ext cx="6152720" cy="2827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521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C2B2F576-AC39-4863-817A-D0DB1F888E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Thank you!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4373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644A1-F887-4410-9D26-65C10E2BB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IUSS Full an Individual Members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60AFF3-D523-4BFB-87A2-1F3D99EC3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/>
            <a:r>
              <a:rPr lang="en-US" dirty="0">
                <a:solidFill>
                  <a:srgbClr val="2F5597"/>
                </a:solidFill>
              </a:rPr>
              <a:t>The Full members of the IUSS are 79 National Soil Science Societies or Academia.</a:t>
            </a:r>
          </a:p>
          <a:p>
            <a:pPr marL="457200"/>
            <a:r>
              <a:rPr lang="en-US" dirty="0">
                <a:solidFill>
                  <a:srgbClr val="2F5597"/>
                </a:solidFill>
              </a:rPr>
              <a:t>The estimated Individual members (through the National Soil Science Societies) is about 50,000</a:t>
            </a:r>
          </a:p>
          <a:p>
            <a:pPr marL="457200"/>
            <a:r>
              <a:rPr lang="en-US" dirty="0">
                <a:solidFill>
                  <a:srgbClr val="2F5597"/>
                </a:solidFill>
              </a:rPr>
              <a:t>The IUSS holds relationships with 8 regional societies: </a:t>
            </a:r>
            <a:r>
              <a:rPr lang="ru-RU" dirty="0">
                <a:solidFill>
                  <a:srgbClr val="2F5597"/>
                </a:solidFill>
              </a:rPr>
              <a:t/>
            </a:r>
            <a:br>
              <a:rPr lang="ru-RU" dirty="0">
                <a:solidFill>
                  <a:srgbClr val="2F5597"/>
                </a:solidFill>
              </a:rPr>
            </a:br>
            <a:r>
              <a:rPr lang="ru-RU" dirty="0">
                <a:solidFill>
                  <a:srgbClr val="2F5597"/>
                </a:solidFill>
              </a:rPr>
              <a:t>- </a:t>
            </a:r>
            <a:r>
              <a:rPr lang="en-US" dirty="0">
                <a:solidFill>
                  <a:srgbClr val="2F5597"/>
                </a:solidFill>
              </a:rPr>
              <a:t>African Soil Science Society (ASSS) </a:t>
            </a:r>
            <a:r>
              <a:rPr lang="ru-RU" dirty="0">
                <a:solidFill>
                  <a:srgbClr val="2F5597"/>
                </a:solidFill>
              </a:rPr>
              <a:t/>
            </a:r>
            <a:br>
              <a:rPr lang="ru-RU" dirty="0">
                <a:solidFill>
                  <a:srgbClr val="2F5597"/>
                </a:solidFill>
              </a:rPr>
            </a:br>
            <a:r>
              <a:rPr lang="ru-RU" dirty="0">
                <a:solidFill>
                  <a:srgbClr val="2F5597"/>
                </a:solidFill>
              </a:rPr>
              <a:t>- </a:t>
            </a:r>
            <a:r>
              <a:rPr lang="en-US" dirty="0">
                <a:solidFill>
                  <a:srgbClr val="2F5597"/>
                </a:solidFill>
              </a:rPr>
              <a:t>East and Southeast Asia Federation of Soil Science Societies (ESAFS) </a:t>
            </a:r>
            <a:r>
              <a:rPr lang="ru-RU" dirty="0">
                <a:solidFill>
                  <a:srgbClr val="2F5597"/>
                </a:solidFill>
              </a:rPr>
              <a:t/>
            </a:r>
            <a:br>
              <a:rPr lang="ru-RU" dirty="0">
                <a:solidFill>
                  <a:srgbClr val="2F5597"/>
                </a:solidFill>
              </a:rPr>
            </a:br>
            <a:r>
              <a:rPr lang="ru-RU" dirty="0">
                <a:solidFill>
                  <a:srgbClr val="2F5597"/>
                </a:solidFill>
              </a:rPr>
              <a:t>- </a:t>
            </a:r>
            <a:r>
              <a:rPr lang="en-US" dirty="0">
                <a:solidFill>
                  <a:srgbClr val="2F5597"/>
                </a:solidFill>
              </a:rPr>
              <a:t>European Confederation of Soil Science Societies (ECSSS) </a:t>
            </a:r>
            <a:r>
              <a:rPr lang="ru-RU" dirty="0">
                <a:solidFill>
                  <a:srgbClr val="2F5597"/>
                </a:solidFill>
              </a:rPr>
              <a:t/>
            </a:r>
            <a:br>
              <a:rPr lang="ru-RU" dirty="0">
                <a:solidFill>
                  <a:srgbClr val="2F5597"/>
                </a:solidFill>
              </a:rPr>
            </a:br>
            <a:r>
              <a:rPr lang="ru-RU" dirty="0">
                <a:solidFill>
                  <a:srgbClr val="2F5597"/>
                </a:solidFill>
              </a:rPr>
              <a:t>- </a:t>
            </a:r>
            <a:r>
              <a:rPr lang="en-US" dirty="0">
                <a:solidFill>
                  <a:srgbClr val="2F5597"/>
                </a:solidFill>
              </a:rPr>
              <a:t>Federation of Eurasian Soil Science Societies (FESSS)</a:t>
            </a:r>
            <a:r>
              <a:rPr lang="ru-RU" dirty="0">
                <a:solidFill>
                  <a:srgbClr val="2F5597"/>
                </a:solidFill>
              </a:rPr>
              <a:t/>
            </a:r>
            <a:br>
              <a:rPr lang="ru-RU" dirty="0">
                <a:solidFill>
                  <a:srgbClr val="2F5597"/>
                </a:solidFill>
              </a:rPr>
            </a:br>
            <a:r>
              <a:rPr lang="ru-RU" dirty="0">
                <a:solidFill>
                  <a:srgbClr val="2F5597"/>
                </a:solidFill>
              </a:rPr>
              <a:t>- </a:t>
            </a:r>
            <a:r>
              <a:rPr lang="en-US" dirty="0">
                <a:solidFill>
                  <a:srgbClr val="2F5597"/>
                </a:solidFill>
              </a:rPr>
              <a:t>Latin American Soil Science Society (SLCS) </a:t>
            </a:r>
            <a:r>
              <a:rPr lang="ru-RU" dirty="0">
                <a:solidFill>
                  <a:srgbClr val="2F5597"/>
                </a:solidFill>
              </a:rPr>
              <a:t/>
            </a:r>
            <a:br>
              <a:rPr lang="ru-RU" dirty="0">
                <a:solidFill>
                  <a:srgbClr val="2F5597"/>
                </a:solidFill>
              </a:rPr>
            </a:br>
            <a:r>
              <a:rPr lang="ru-RU" dirty="0">
                <a:solidFill>
                  <a:srgbClr val="2F5597"/>
                </a:solidFill>
              </a:rPr>
              <a:t>- </a:t>
            </a:r>
            <a:r>
              <a:rPr lang="en-US" dirty="0">
                <a:solidFill>
                  <a:srgbClr val="2F5597"/>
                </a:solidFill>
              </a:rPr>
              <a:t>Soil Science Society of East Africa (SSSEA) </a:t>
            </a:r>
            <a:r>
              <a:rPr lang="ru-RU" dirty="0">
                <a:solidFill>
                  <a:srgbClr val="2F5597"/>
                </a:solidFill>
              </a:rPr>
              <a:t/>
            </a:r>
            <a:br>
              <a:rPr lang="ru-RU" dirty="0">
                <a:solidFill>
                  <a:srgbClr val="2F5597"/>
                </a:solidFill>
              </a:rPr>
            </a:br>
            <a:r>
              <a:rPr lang="ru-RU" dirty="0">
                <a:solidFill>
                  <a:srgbClr val="2F5597"/>
                </a:solidFill>
              </a:rPr>
              <a:t>- </a:t>
            </a:r>
            <a:r>
              <a:rPr lang="en-US" dirty="0">
                <a:solidFill>
                  <a:srgbClr val="2F5597"/>
                </a:solidFill>
              </a:rPr>
              <a:t>Pacific Regional Society of Soil Science (PRSSS) </a:t>
            </a:r>
            <a:r>
              <a:rPr lang="ru-RU" dirty="0">
                <a:solidFill>
                  <a:srgbClr val="2F5597"/>
                </a:solidFill>
              </a:rPr>
              <a:t/>
            </a:r>
            <a:br>
              <a:rPr lang="ru-RU" dirty="0">
                <a:solidFill>
                  <a:srgbClr val="2F5597"/>
                </a:solidFill>
              </a:rPr>
            </a:br>
            <a:r>
              <a:rPr lang="ru-RU" dirty="0">
                <a:solidFill>
                  <a:srgbClr val="2F5597"/>
                </a:solidFill>
              </a:rPr>
              <a:t>- </a:t>
            </a:r>
            <a:r>
              <a:rPr lang="en-US" dirty="0">
                <a:solidFill>
                  <a:srgbClr val="2F5597"/>
                </a:solidFill>
              </a:rPr>
              <a:t>Central Asian Soil Science Society (CASSS)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5E0204-2E80-4FC7-9C37-1F8BF50DF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8308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644A1-F887-4410-9D26-65C10E2BB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IUSS Structure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60AFF3-D523-4BFB-87A2-1F3D99EC3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/>
            <a:r>
              <a:rPr lang="en-US" dirty="0">
                <a:solidFill>
                  <a:srgbClr val="2F5597"/>
                </a:solidFill>
              </a:rPr>
              <a:t>Governance: the Council, the Executive and President's Committees, the Secretariat, responsible for management.</a:t>
            </a:r>
            <a:endParaRPr lang="ru-RU" dirty="0">
              <a:solidFill>
                <a:srgbClr val="2F5597"/>
              </a:solidFill>
            </a:endParaRPr>
          </a:p>
          <a:p>
            <a:pPr marL="457200"/>
            <a:r>
              <a:rPr lang="en-US" dirty="0">
                <a:solidFill>
                  <a:srgbClr val="2F5597"/>
                </a:solidFill>
              </a:rPr>
              <a:t>Science: 4 Divisions, 21 Commissions, 17 WGs, and the Forum</a:t>
            </a:r>
            <a:endParaRPr lang="ru-RU" dirty="0">
              <a:solidFill>
                <a:srgbClr val="2F5597"/>
              </a:solidFill>
            </a:endParaRPr>
          </a:p>
          <a:p>
            <a:pPr marL="457200"/>
            <a:endParaRPr lang="en-US" dirty="0">
              <a:solidFill>
                <a:srgbClr val="2F5597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5E0204-2E80-4FC7-9C37-1F8BF50DF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Rettangolo 7">
            <a:extLst>
              <a:ext uri="{FF2B5EF4-FFF2-40B4-BE49-F238E27FC236}">
                <a16:creationId xmlns:a16="http://schemas.microsoft.com/office/drawing/2014/main" id="{52B41B61-E6F0-4AA2-A914-8004F01546FE}"/>
              </a:ext>
            </a:extLst>
          </p:cNvPr>
          <p:cNvSpPr/>
          <p:nvPr/>
        </p:nvSpPr>
        <p:spPr>
          <a:xfrm>
            <a:off x="1311852" y="2669946"/>
            <a:ext cx="4358514" cy="3671598"/>
          </a:xfrm>
          <a:prstGeom prst="rect">
            <a:avLst/>
          </a:prstGeom>
          <a:ln>
            <a:solidFill>
              <a:srgbClr val="2F559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0"/>
              </a:spcBef>
            </a:pPr>
            <a:r>
              <a:rPr lang="en-GB" sz="2400" b="1" dirty="0">
                <a:solidFill>
                  <a:srgbClr val="2F5597"/>
                </a:solidFill>
                <a:latin typeface="+mj-lt"/>
              </a:rPr>
              <a:t>Division</a:t>
            </a:r>
            <a:r>
              <a:rPr lang="en-GB" sz="2400" b="1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</a:rPr>
              <a:t>1</a:t>
            </a:r>
            <a:r>
              <a:rPr lang="en-GB" sz="2400" b="1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</a:rPr>
              <a:t>–</a:t>
            </a:r>
            <a:r>
              <a:rPr lang="en-GB" sz="2400" b="1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</a:rPr>
              <a:t>Soils</a:t>
            </a:r>
            <a:r>
              <a:rPr lang="en-GB" sz="2400" b="1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</a:rPr>
              <a:t>in</a:t>
            </a:r>
            <a:r>
              <a:rPr lang="en-GB" sz="2400" b="1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</a:rPr>
              <a:t>Space</a:t>
            </a:r>
            <a:r>
              <a:rPr lang="en-GB" sz="2400" b="1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</a:rPr>
              <a:t>and</a:t>
            </a:r>
            <a:r>
              <a:rPr lang="en-GB" sz="2400" b="1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</a:rPr>
              <a:t>Time</a:t>
            </a:r>
          </a:p>
          <a:p>
            <a:pPr>
              <a:spcBef>
                <a:spcPts val="0"/>
              </a:spcBef>
            </a:pPr>
            <a:endParaRPr lang="en-GB" sz="2400" dirty="0">
              <a:solidFill>
                <a:srgbClr val="2F5597"/>
              </a:solidFill>
              <a:latin typeface="+mj-lt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GB" sz="2400" dirty="0">
                <a:solidFill>
                  <a:srgbClr val="2F5597"/>
                </a:solidFill>
                <a:latin typeface="+mj-lt"/>
              </a:rPr>
              <a:t>C1.1</a:t>
            </a:r>
            <a:r>
              <a:rPr lang="en-GB" sz="2400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Soil</a:t>
            </a:r>
            <a:r>
              <a:rPr lang="en-GB" sz="2400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morphology</a:t>
            </a:r>
            <a:r>
              <a:rPr lang="en-GB" sz="2400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and</a:t>
            </a:r>
            <a:r>
              <a:rPr lang="en-GB" sz="2400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micromorphology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GB" sz="2400" dirty="0">
                <a:solidFill>
                  <a:srgbClr val="2F5597"/>
                </a:solidFill>
                <a:latin typeface="+mj-lt"/>
              </a:rPr>
              <a:t>C1.2</a:t>
            </a:r>
            <a:r>
              <a:rPr lang="en-GB" sz="2400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Soil</a:t>
            </a:r>
            <a:r>
              <a:rPr lang="en-GB" sz="2400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geography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GB" sz="2400" dirty="0">
                <a:solidFill>
                  <a:srgbClr val="2F5597"/>
                </a:solidFill>
                <a:latin typeface="+mj-lt"/>
              </a:rPr>
              <a:t>C1.3</a:t>
            </a:r>
            <a:r>
              <a:rPr lang="en-GB" sz="2400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Soil</a:t>
            </a:r>
            <a:r>
              <a:rPr lang="en-GB" sz="2400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genesis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GB" sz="2400" dirty="0">
                <a:solidFill>
                  <a:srgbClr val="2F5597"/>
                </a:solidFill>
                <a:latin typeface="+mj-lt"/>
              </a:rPr>
              <a:t>C1.4</a:t>
            </a:r>
            <a:r>
              <a:rPr lang="en-GB" sz="2400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Soil</a:t>
            </a:r>
            <a:r>
              <a:rPr lang="en-GB" sz="2400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classification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GB" sz="2400" dirty="0">
                <a:solidFill>
                  <a:srgbClr val="2F5597"/>
                </a:solidFill>
                <a:latin typeface="+mj-lt"/>
              </a:rPr>
              <a:t>C1.5</a:t>
            </a:r>
            <a:r>
              <a:rPr lang="en-GB" sz="2400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srgbClr val="2F5597"/>
                </a:solidFill>
                <a:latin typeface="+mj-lt"/>
              </a:rPr>
              <a:t>Pedometrics</a:t>
            </a:r>
            <a:endParaRPr lang="en-GB" sz="2400" dirty="0">
              <a:solidFill>
                <a:srgbClr val="2F5597"/>
              </a:solidFill>
              <a:latin typeface="+mj-lt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GB" sz="2400" dirty="0">
                <a:solidFill>
                  <a:srgbClr val="2F5597"/>
                </a:solidFill>
                <a:latin typeface="+mj-lt"/>
              </a:rPr>
              <a:t>C1.6</a:t>
            </a:r>
            <a:r>
              <a:rPr lang="en-GB" sz="2400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srgbClr val="2F5597"/>
                </a:solidFill>
                <a:latin typeface="+mj-lt"/>
              </a:rPr>
              <a:t>Paleopedology</a:t>
            </a:r>
            <a:endParaRPr lang="en-GB" sz="2400" dirty="0">
              <a:solidFill>
                <a:srgbClr val="2F5597"/>
              </a:solidFill>
              <a:latin typeface="+mj-lt"/>
            </a:endParaRPr>
          </a:p>
        </p:txBody>
      </p:sp>
      <p:sp>
        <p:nvSpPr>
          <p:cNvPr id="6" name="Rettangolo 4">
            <a:extLst>
              <a:ext uri="{FF2B5EF4-FFF2-40B4-BE49-F238E27FC236}">
                <a16:creationId xmlns:a16="http://schemas.microsoft.com/office/drawing/2014/main" id="{E2E326B7-929C-4F3C-AD04-C8FDA37335ED}"/>
              </a:ext>
            </a:extLst>
          </p:cNvPr>
          <p:cNvSpPr/>
          <p:nvPr/>
        </p:nvSpPr>
        <p:spPr>
          <a:xfrm>
            <a:off x="6509512" y="2669946"/>
            <a:ext cx="4358513" cy="3671598"/>
          </a:xfrm>
          <a:prstGeom prst="rect">
            <a:avLst/>
          </a:prstGeom>
          <a:ln>
            <a:solidFill>
              <a:srgbClr val="2F559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0"/>
              </a:spcBef>
            </a:pPr>
            <a:r>
              <a:rPr lang="en-GB" sz="2400" b="1" dirty="0">
                <a:solidFill>
                  <a:srgbClr val="2F5597"/>
                </a:solidFill>
                <a:latin typeface="+mj-lt"/>
              </a:rPr>
              <a:t>Division</a:t>
            </a:r>
            <a:r>
              <a:rPr lang="en-GB" sz="2400" b="1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</a:rPr>
              <a:t>2</a:t>
            </a:r>
            <a:r>
              <a:rPr lang="en-GB" sz="2400" b="1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</a:rPr>
              <a:t>–</a:t>
            </a:r>
            <a:r>
              <a:rPr lang="en-GB" sz="2400" b="1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</a:rPr>
              <a:t>Soil</a:t>
            </a:r>
            <a:r>
              <a:rPr lang="en-GB" sz="2400" b="1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</a:rPr>
              <a:t>Properties</a:t>
            </a:r>
            <a:r>
              <a:rPr lang="en-GB" sz="2400" b="1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</a:rPr>
              <a:t>and</a:t>
            </a:r>
            <a:r>
              <a:rPr lang="en-GB" sz="2400" b="1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</a:rPr>
              <a:t>Processes</a:t>
            </a:r>
          </a:p>
          <a:p>
            <a:pPr>
              <a:spcBef>
                <a:spcPts val="0"/>
              </a:spcBef>
            </a:pPr>
            <a:endParaRPr lang="en-GB" sz="2000" b="1" dirty="0">
              <a:solidFill>
                <a:srgbClr val="2F5597"/>
              </a:solidFill>
              <a:latin typeface="+mj-lt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GB" sz="2400" dirty="0">
                <a:solidFill>
                  <a:srgbClr val="2F5597"/>
                </a:solidFill>
                <a:latin typeface="+mj-lt"/>
              </a:rPr>
              <a:t>C2.1</a:t>
            </a:r>
            <a:r>
              <a:rPr lang="en-GB" sz="2400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Soil</a:t>
            </a:r>
            <a:r>
              <a:rPr lang="en-GB" sz="2400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physics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GB" sz="2400" dirty="0">
                <a:solidFill>
                  <a:srgbClr val="2F5597"/>
                </a:solidFill>
                <a:latin typeface="+mj-lt"/>
              </a:rPr>
              <a:t>C2.2</a:t>
            </a:r>
            <a:r>
              <a:rPr lang="en-GB" sz="2400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Soil</a:t>
            </a:r>
            <a:r>
              <a:rPr lang="en-GB" sz="2400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chemistry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GB" sz="2400" dirty="0">
                <a:solidFill>
                  <a:srgbClr val="2F5597"/>
                </a:solidFill>
                <a:latin typeface="+mj-lt"/>
              </a:rPr>
              <a:t>C2.3</a:t>
            </a:r>
            <a:r>
              <a:rPr lang="en-GB" sz="2400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Soil</a:t>
            </a:r>
            <a:r>
              <a:rPr lang="en-GB" sz="2400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biology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GB" sz="2400" dirty="0">
                <a:solidFill>
                  <a:srgbClr val="2F5597"/>
                </a:solidFill>
                <a:latin typeface="+mj-lt"/>
              </a:rPr>
              <a:t>C2.4</a:t>
            </a:r>
            <a:r>
              <a:rPr lang="en-GB" sz="2400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Soil</a:t>
            </a:r>
            <a:r>
              <a:rPr lang="en-GB" sz="2400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mineralogy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GB" sz="2400" dirty="0">
                <a:solidFill>
                  <a:srgbClr val="2F5597"/>
                </a:solidFill>
                <a:latin typeface="+mj-lt"/>
              </a:rPr>
              <a:t>C2.5</a:t>
            </a:r>
            <a:r>
              <a:rPr lang="en-GB" sz="2400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Soil</a:t>
            </a:r>
            <a:r>
              <a:rPr lang="en-GB" sz="2400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chemical,</a:t>
            </a:r>
            <a:r>
              <a:rPr lang="en-GB" sz="2400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physical</a:t>
            </a:r>
            <a:r>
              <a:rPr lang="en-GB" sz="2400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and</a:t>
            </a:r>
            <a:r>
              <a:rPr lang="en-GB" sz="2400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biological</a:t>
            </a:r>
            <a:r>
              <a:rPr lang="en-GB" sz="2400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interfacial</a:t>
            </a:r>
            <a:r>
              <a:rPr lang="en-GB" sz="2400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reactions</a:t>
            </a:r>
          </a:p>
        </p:txBody>
      </p:sp>
    </p:spTree>
    <p:extLst>
      <p:ext uri="{BB962C8B-B14F-4D97-AF65-F5344CB8AC3E}">
        <p14:creationId xmlns:p14="http://schemas.microsoft.com/office/powerpoint/2010/main" val="55362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644A1-F887-4410-9D26-65C10E2BB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IUSS Structure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5E0204-2E80-4FC7-9C37-1F8BF50DF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Rettangolo 3">
            <a:extLst>
              <a:ext uri="{FF2B5EF4-FFF2-40B4-BE49-F238E27FC236}">
                <a16:creationId xmlns:a16="http://schemas.microsoft.com/office/drawing/2014/main" id="{95D2F8EF-33AD-4851-8052-BC15EC9A6525}"/>
              </a:ext>
            </a:extLst>
          </p:cNvPr>
          <p:cNvSpPr/>
          <p:nvPr/>
        </p:nvSpPr>
        <p:spPr>
          <a:xfrm>
            <a:off x="847725" y="1397847"/>
            <a:ext cx="5209310" cy="4062306"/>
          </a:xfrm>
          <a:prstGeom prst="rect">
            <a:avLst/>
          </a:prstGeom>
          <a:ln>
            <a:solidFill>
              <a:srgbClr val="2F559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2F5597"/>
                </a:solidFill>
                <a:latin typeface="+mj-lt"/>
              </a:rPr>
              <a:t>Division</a:t>
            </a:r>
            <a:r>
              <a:rPr lang="en-GB" sz="2400" b="1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</a:rPr>
              <a:t>3</a:t>
            </a:r>
            <a:r>
              <a:rPr lang="en-GB" sz="2400" b="1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</a:rPr>
              <a:t>–</a:t>
            </a:r>
            <a:r>
              <a:rPr lang="en-GB" sz="2400" b="1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</a:rPr>
              <a:t>Soil</a:t>
            </a:r>
            <a:r>
              <a:rPr lang="en-GB" sz="2400" b="1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</a:rPr>
              <a:t>Use</a:t>
            </a:r>
            <a:r>
              <a:rPr lang="en-GB" sz="2400" b="1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</a:rPr>
              <a:t>and</a:t>
            </a:r>
            <a:r>
              <a:rPr lang="en-GB" sz="2400" b="1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</a:rPr>
              <a:t>Management</a:t>
            </a:r>
            <a:br>
              <a:rPr lang="en-GB" sz="2400" b="1" dirty="0">
                <a:solidFill>
                  <a:srgbClr val="2F5597"/>
                </a:solidFill>
                <a:latin typeface="+mj-lt"/>
              </a:rPr>
            </a:br>
            <a:endParaRPr lang="en-GB" sz="2400" dirty="0">
              <a:solidFill>
                <a:srgbClr val="2F5597"/>
              </a:solidFill>
              <a:latin typeface="+mj-lt"/>
            </a:endParaRPr>
          </a:p>
          <a:p>
            <a:pPr algn="just"/>
            <a:r>
              <a:rPr lang="en-GB" sz="2400" dirty="0">
                <a:solidFill>
                  <a:srgbClr val="2F5597"/>
                </a:solidFill>
                <a:latin typeface="+mj-lt"/>
              </a:rPr>
              <a:t>C3.1</a:t>
            </a:r>
            <a:r>
              <a:rPr lang="en-GB" sz="2400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Soil</a:t>
            </a:r>
            <a:r>
              <a:rPr lang="en-GB" sz="2400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evaluation</a:t>
            </a:r>
            <a:r>
              <a:rPr lang="en-GB" sz="2400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and</a:t>
            </a:r>
            <a:r>
              <a:rPr lang="en-GB" sz="2400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land</a:t>
            </a:r>
            <a:r>
              <a:rPr lang="en-GB" sz="2400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use</a:t>
            </a:r>
            <a:r>
              <a:rPr lang="en-GB" sz="2400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planning</a:t>
            </a:r>
          </a:p>
          <a:p>
            <a:pPr algn="just"/>
            <a:r>
              <a:rPr lang="en-GB" sz="2400" dirty="0">
                <a:solidFill>
                  <a:srgbClr val="2F5597"/>
                </a:solidFill>
                <a:latin typeface="+mj-lt"/>
              </a:rPr>
              <a:t>C3.2</a:t>
            </a:r>
            <a:r>
              <a:rPr lang="en-GB" sz="2400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Soil</a:t>
            </a:r>
            <a:r>
              <a:rPr lang="en-GB" sz="2400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and</a:t>
            </a:r>
            <a:r>
              <a:rPr lang="en-GB" sz="2400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water</a:t>
            </a:r>
            <a:r>
              <a:rPr lang="en-GB" sz="2400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conservation</a:t>
            </a:r>
          </a:p>
          <a:p>
            <a:pPr algn="just"/>
            <a:r>
              <a:rPr lang="en-GB" sz="2400" dirty="0">
                <a:solidFill>
                  <a:srgbClr val="2F5597"/>
                </a:solidFill>
                <a:latin typeface="+mj-lt"/>
              </a:rPr>
              <a:t>C3.3</a:t>
            </a:r>
            <a:r>
              <a:rPr lang="en-GB" sz="2400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Soil</a:t>
            </a:r>
            <a:r>
              <a:rPr lang="en-GB" sz="2400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fertility</a:t>
            </a:r>
            <a:r>
              <a:rPr lang="en-GB" sz="2400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and</a:t>
            </a:r>
            <a:r>
              <a:rPr lang="en-GB" sz="2400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plant</a:t>
            </a:r>
            <a:r>
              <a:rPr lang="en-GB" sz="2400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nutrition</a:t>
            </a:r>
          </a:p>
          <a:p>
            <a:pPr algn="just"/>
            <a:r>
              <a:rPr lang="en-GB" sz="2400" dirty="0">
                <a:solidFill>
                  <a:srgbClr val="2F5597"/>
                </a:solidFill>
                <a:latin typeface="+mj-lt"/>
              </a:rPr>
              <a:t>C3.4</a:t>
            </a:r>
            <a:r>
              <a:rPr lang="en-GB" sz="2400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Soil</a:t>
            </a:r>
            <a:r>
              <a:rPr lang="en-GB" sz="2400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engineering</a:t>
            </a:r>
            <a:r>
              <a:rPr lang="en-GB" sz="2400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and</a:t>
            </a:r>
            <a:r>
              <a:rPr lang="en-GB" sz="2400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technology</a:t>
            </a:r>
          </a:p>
          <a:p>
            <a:pPr algn="just"/>
            <a:r>
              <a:rPr lang="en-GB" sz="2400" dirty="0">
                <a:solidFill>
                  <a:srgbClr val="2F5597"/>
                </a:solidFill>
                <a:latin typeface="+mj-lt"/>
              </a:rPr>
              <a:t>C3.5</a:t>
            </a:r>
            <a:r>
              <a:rPr lang="en-GB" sz="2400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Soil</a:t>
            </a:r>
            <a:r>
              <a:rPr lang="en-GB" sz="2400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degradation</a:t>
            </a:r>
            <a:r>
              <a:rPr lang="en-GB" sz="2400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control,</a:t>
            </a:r>
            <a:r>
              <a:rPr lang="en-GB" sz="2400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remediation,</a:t>
            </a:r>
            <a:r>
              <a:rPr lang="en-GB" sz="2400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and</a:t>
            </a:r>
            <a:r>
              <a:rPr lang="en-GB" sz="2400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reclamation</a:t>
            </a:r>
          </a:p>
          <a:p>
            <a:pPr algn="just"/>
            <a:r>
              <a:rPr lang="en-GB" sz="2400" dirty="0">
                <a:solidFill>
                  <a:srgbClr val="2F5597"/>
                </a:solidFill>
                <a:latin typeface="+mj-lt"/>
              </a:rPr>
              <a:t>C3.6</a:t>
            </a:r>
            <a:r>
              <a:rPr lang="en-GB" sz="2400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Salt-affected</a:t>
            </a:r>
            <a:r>
              <a:rPr lang="en-GB" sz="2400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soils</a:t>
            </a:r>
          </a:p>
        </p:txBody>
      </p:sp>
      <p:sp>
        <p:nvSpPr>
          <p:cNvPr id="6" name="Rettangolo 4">
            <a:extLst>
              <a:ext uri="{FF2B5EF4-FFF2-40B4-BE49-F238E27FC236}">
                <a16:creationId xmlns:a16="http://schemas.microsoft.com/office/drawing/2014/main" id="{473C7218-5A81-4FAA-BF7E-991E9CBF9223}"/>
              </a:ext>
            </a:extLst>
          </p:cNvPr>
          <p:cNvSpPr/>
          <p:nvPr/>
        </p:nvSpPr>
        <p:spPr>
          <a:xfrm>
            <a:off x="6395689" y="1397847"/>
            <a:ext cx="5209310" cy="4062306"/>
          </a:xfrm>
          <a:prstGeom prst="rect">
            <a:avLst/>
          </a:prstGeom>
          <a:ln>
            <a:solidFill>
              <a:srgbClr val="2F559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2F5597"/>
                </a:solidFill>
                <a:latin typeface="+mj-lt"/>
              </a:rPr>
              <a:t>Division</a:t>
            </a:r>
            <a:r>
              <a:rPr lang="en-GB" sz="2400" b="1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</a:rPr>
              <a:t>4</a:t>
            </a:r>
            <a:r>
              <a:rPr lang="en-GB" sz="2400" b="1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</a:rPr>
              <a:t>–</a:t>
            </a:r>
            <a:r>
              <a:rPr lang="en-GB" sz="2400" b="1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</a:rPr>
              <a:t>The</a:t>
            </a:r>
            <a:r>
              <a:rPr lang="en-GB" sz="2400" b="1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</a:rPr>
              <a:t>Role</a:t>
            </a:r>
            <a:r>
              <a:rPr lang="en-GB" sz="2400" b="1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</a:rPr>
              <a:t>of</a:t>
            </a:r>
            <a:r>
              <a:rPr lang="en-GB" sz="2400" b="1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</a:rPr>
              <a:t>Soils</a:t>
            </a:r>
            <a:r>
              <a:rPr lang="en-GB" sz="2400" b="1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</a:rPr>
              <a:t>in</a:t>
            </a:r>
            <a:r>
              <a:rPr lang="en-GB" sz="2400" b="1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</a:rPr>
              <a:t>Sustaining</a:t>
            </a:r>
            <a:r>
              <a:rPr lang="en-GB" sz="2400" b="1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</a:rPr>
              <a:t>Society</a:t>
            </a:r>
            <a:r>
              <a:rPr lang="en-GB" sz="2400" b="1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</a:rPr>
              <a:t>and</a:t>
            </a:r>
            <a:r>
              <a:rPr lang="en-GB" sz="2400" b="1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</a:rPr>
              <a:t>the</a:t>
            </a:r>
            <a:r>
              <a:rPr lang="en-GB" sz="2400" b="1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b="1" dirty="0">
                <a:solidFill>
                  <a:srgbClr val="2F5597"/>
                </a:solidFill>
                <a:latin typeface="+mj-lt"/>
              </a:rPr>
              <a:t>Environment</a:t>
            </a:r>
            <a:br>
              <a:rPr lang="en-GB" sz="2400" b="1" dirty="0">
                <a:solidFill>
                  <a:srgbClr val="2F5597"/>
                </a:solidFill>
                <a:latin typeface="+mj-lt"/>
              </a:rPr>
            </a:br>
            <a:endParaRPr lang="en-GB" sz="2400" dirty="0">
              <a:solidFill>
                <a:srgbClr val="2F5597"/>
              </a:solidFill>
              <a:latin typeface="+mj-lt"/>
            </a:endParaRPr>
          </a:p>
          <a:p>
            <a:pPr algn="just"/>
            <a:r>
              <a:rPr lang="en-GB" sz="2400" dirty="0">
                <a:solidFill>
                  <a:srgbClr val="2F5597"/>
                </a:solidFill>
                <a:latin typeface="+mj-lt"/>
              </a:rPr>
              <a:t>C4.1</a:t>
            </a:r>
            <a:r>
              <a:rPr lang="en-GB" sz="2400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Soil</a:t>
            </a:r>
            <a:r>
              <a:rPr lang="en-GB" sz="2400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and</a:t>
            </a:r>
            <a:r>
              <a:rPr lang="en-GB" sz="2400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the</a:t>
            </a:r>
            <a:r>
              <a:rPr lang="en-GB" sz="2400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environment</a:t>
            </a:r>
          </a:p>
          <a:p>
            <a:pPr algn="just"/>
            <a:r>
              <a:rPr lang="en-GB" sz="2400" dirty="0">
                <a:solidFill>
                  <a:srgbClr val="2F5597"/>
                </a:solidFill>
                <a:latin typeface="+mj-lt"/>
              </a:rPr>
              <a:t>C4.2</a:t>
            </a:r>
            <a:r>
              <a:rPr lang="en-GB" sz="2400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Soil,</a:t>
            </a:r>
            <a:r>
              <a:rPr lang="en-GB" sz="2400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food</a:t>
            </a:r>
            <a:r>
              <a:rPr lang="en-GB" sz="2400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security,</a:t>
            </a:r>
            <a:r>
              <a:rPr lang="en-GB" sz="2400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and</a:t>
            </a:r>
            <a:r>
              <a:rPr lang="en-GB" sz="2400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human</a:t>
            </a:r>
            <a:r>
              <a:rPr lang="en-GB" sz="2400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health</a:t>
            </a:r>
          </a:p>
          <a:p>
            <a:pPr algn="just"/>
            <a:r>
              <a:rPr lang="en-GB" sz="2400" dirty="0">
                <a:solidFill>
                  <a:srgbClr val="2F5597"/>
                </a:solidFill>
                <a:latin typeface="+mj-lt"/>
              </a:rPr>
              <a:t>C4.3</a:t>
            </a:r>
            <a:r>
              <a:rPr lang="en-GB" sz="2400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Soil</a:t>
            </a:r>
            <a:r>
              <a:rPr lang="en-GB" sz="2400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and</a:t>
            </a:r>
            <a:r>
              <a:rPr lang="en-GB" sz="2400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land</a:t>
            </a:r>
            <a:r>
              <a:rPr lang="en-GB" sz="2400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use</a:t>
            </a:r>
            <a:r>
              <a:rPr lang="en-GB" sz="2400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change</a:t>
            </a:r>
          </a:p>
          <a:p>
            <a:pPr algn="just"/>
            <a:r>
              <a:rPr lang="en-GB" sz="2400" dirty="0">
                <a:solidFill>
                  <a:srgbClr val="2F5597"/>
                </a:solidFill>
                <a:latin typeface="+mj-lt"/>
              </a:rPr>
              <a:t>C4.4</a:t>
            </a:r>
            <a:r>
              <a:rPr lang="en-GB" sz="2400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Soil</a:t>
            </a:r>
            <a:r>
              <a:rPr lang="en-GB" sz="2400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education</a:t>
            </a:r>
            <a:r>
              <a:rPr lang="en-GB" sz="2400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and</a:t>
            </a:r>
            <a:r>
              <a:rPr lang="en-GB" sz="2400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public</a:t>
            </a:r>
            <a:r>
              <a:rPr lang="en-GB" sz="2400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awareness</a:t>
            </a:r>
          </a:p>
          <a:p>
            <a:pPr algn="just"/>
            <a:r>
              <a:rPr lang="en-GB" sz="2400" dirty="0">
                <a:solidFill>
                  <a:srgbClr val="2F5597"/>
                </a:solidFill>
                <a:latin typeface="+mj-lt"/>
              </a:rPr>
              <a:t>C4.5</a:t>
            </a:r>
            <a:r>
              <a:rPr lang="en-GB" sz="2400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History,</a:t>
            </a:r>
            <a:r>
              <a:rPr lang="en-GB" sz="2400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philosophy,</a:t>
            </a:r>
            <a:r>
              <a:rPr lang="en-GB" sz="2400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and</a:t>
            </a:r>
            <a:r>
              <a:rPr lang="en-GB" sz="2400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sociology</a:t>
            </a:r>
            <a:r>
              <a:rPr lang="en-GB" sz="2400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of</a:t>
            </a:r>
            <a:r>
              <a:rPr lang="en-GB" sz="2400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soil</a:t>
            </a:r>
            <a:r>
              <a:rPr lang="en-GB" sz="2400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2F5597"/>
                </a:solidFill>
                <a:latin typeface="+mj-lt"/>
              </a:rPr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2124820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644A1-F887-4410-9D26-65C10E2BB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IUSS WGs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5E0204-2E80-4FC7-9C37-1F8BF50DF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7" name="Rettangolo 3">
            <a:extLst>
              <a:ext uri="{FF2B5EF4-FFF2-40B4-BE49-F238E27FC236}">
                <a16:creationId xmlns:a16="http://schemas.microsoft.com/office/drawing/2014/main" id="{FB7E4A4C-2E5E-4960-A508-587A41672C93}"/>
              </a:ext>
            </a:extLst>
          </p:cNvPr>
          <p:cNvSpPr/>
          <p:nvPr/>
        </p:nvSpPr>
        <p:spPr>
          <a:xfrm>
            <a:off x="886690" y="1458791"/>
            <a:ext cx="3920202" cy="4641022"/>
          </a:xfrm>
          <a:prstGeom prst="rect">
            <a:avLst/>
          </a:prstGeom>
          <a:ln>
            <a:solidFill>
              <a:srgbClr val="2F559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GB" sz="2400" b="1" i="0" dirty="0">
                <a:solidFill>
                  <a:srgbClr val="2F5597"/>
                </a:solidFill>
                <a:effectLst/>
                <a:latin typeface="+mj-lt"/>
              </a:rPr>
              <a:t>Division</a:t>
            </a:r>
            <a:r>
              <a:rPr lang="en-GB" sz="2400" b="1" i="0" spc="3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1" i="0" dirty="0">
                <a:solidFill>
                  <a:srgbClr val="2F5597"/>
                </a:solidFill>
                <a:effectLst/>
                <a:latin typeface="+mj-lt"/>
              </a:rPr>
              <a:t>1</a:t>
            </a:r>
            <a:endParaRPr lang="en-GB" sz="2400" b="0" i="0" dirty="0">
              <a:solidFill>
                <a:srgbClr val="2F5597"/>
              </a:solidFill>
              <a:effectLst/>
              <a:latin typeface="+mj-lt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GB" sz="2400" b="0" i="0" dirty="0" err="1">
                <a:solidFill>
                  <a:srgbClr val="2F5597"/>
                </a:solidFill>
                <a:effectLst/>
                <a:latin typeface="+mj-lt"/>
              </a:rPr>
              <a:t>Cryosols</a:t>
            </a:r>
            <a:endParaRPr lang="en-GB" sz="2400" b="0" i="0" dirty="0">
              <a:solidFill>
                <a:srgbClr val="2F5597"/>
              </a:solidFill>
              <a:effectLst/>
              <a:latin typeface="+mj-lt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Digital</a:t>
            </a:r>
            <a:r>
              <a:rPr lang="en-GB" sz="2400" b="0" i="0" spc="3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Soil</a:t>
            </a:r>
            <a:r>
              <a:rPr lang="en-GB" sz="2400" b="0" i="0" spc="2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Mapping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Digital</a:t>
            </a:r>
            <a:r>
              <a:rPr lang="en-GB" sz="2400" b="0" i="0" spc="3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Soil</a:t>
            </a:r>
            <a:r>
              <a:rPr lang="en-GB" sz="2400" b="0" i="0" spc="2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Morphometrics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Global</a:t>
            </a:r>
            <a:r>
              <a:rPr lang="en-GB" sz="2400" b="0" i="0" spc="2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Soil</a:t>
            </a:r>
            <a:r>
              <a:rPr lang="en-GB" sz="2400" b="0" i="0" spc="3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Map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Proximal</a:t>
            </a:r>
            <a:r>
              <a:rPr lang="en-GB" sz="2400" b="0" i="0" spc="3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Soil</a:t>
            </a:r>
            <a:r>
              <a:rPr lang="en-GB" sz="2400" b="0" i="0" spc="2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Sensing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Soil</a:t>
            </a:r>
            <a:r>
              <a:rPr lang="en-GB" sz="2400" b="0" i="0" spc="3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Information</a:t>
            </a:r>
            <a:r>
              <a:rPr lang="en-GB" sz="2400" b="0" i="0" spc="1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Standards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Soil</a:t>
            </a:r>
            <a:r>
              <a:rPr lang="en-GB" sz="2400" b="0" i="0" spc="3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Monitoring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Universal</a:t>
            </a:r>
            <a:r>
              <a:rPr lang="en-GB" sz="2400" b="0" i="0" spc="1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Soil</a:t>
            </a:r>
            <a:r>
              <a:rPr lang="en-GB" sz="2400" b="0" i="0" spc="1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Classification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World</a:t>
            </a:r>
            <a:r>
              <a:rPr lang="en-GB" sz="2400" b="0" i="0" spc="3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Reference</a:t>
            </a:r>
            <a:r>
              <a:rPr lang="en-GB" sz="2400" b="0" i="0" spc="2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Base</a:t>
            </a:r>
          </a:p>
        </p:txBody>
      </p:sp>
      <p:sp>
        <p:nvSpPr>
          <p:cNvPr id="8" name="Rettangolo 4">
            <a:extLst>
              <a:ext uri="{FF2B5EF4-FFF2-40B4-BE49-F238E27FC236}">
                <a16:creationId xmlns:a16="http://schemas.microsoft.com/office/drawing/2014/main" id="{5325AA7C-F293-49C2-AE32-C1161F6C8BAA}"/>
              </a:ext>
            </a:extLst>
          </p:cNvPr>
          <p:cNvSpPr/>
          <p:nvPr/>
        </p:nvSpPr>
        <p:spPr>
          <a:xfrm>
            <a:off x="5343788" y="1458791"/>
            <a:ext cx="5612234" cy="4641022"/>
          </a:xfrm>
          <a:prstGeom prst="rect">
            <a:avLst/>
          </a:prstGeom>
          <a:ln>
            <a:solidFill>
              <a:srgbClr val="2F559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en-GB" sz="2400" b="1" i="0" dirty="0">
              <a:solidFill>
                <a:srgbClr val="2F5597"/>
              </a:solidFill>
              <a:effectLst/>
              <a:latin typeface="+mj-lt"/>
            </a:endParaRPr>
          </a:p>
          <a:p>
            <a:pPr algn="l"/>
            <a:r>
              <a:rPr lang="en-GB" sz="2400" b="1" i="0" dirty="0">
                <a:solidFill>
                  <a:srgbClr val="2F5597"/>
                </a:solidFill>
                <a:effectLst/>
                <a:latin typeface="+mj-lt"/>
              </a:rPr>
              <a:t>Division</a:t>
            </a:r>
            <a:r>
              <a:rPr lang="en-GB" sz="2400" b="1" i="0" spc="1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1" i="0" dirty="0">
                <a:solidFill>
                  <a:srgbClr val="2F5597"/>
                </a:solidFill>
                <a:effectLst/>
                <a:latin typeface="+mj-lt"/>
              </a:rPr>
              <a:t>2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Hydropedology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International</a:t>
            </a:r>
            <a:r>
              <a:rPr lang="en-GB" sz="2400" b="0" i="0" spc="1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Soil</a:t>
            </a:r>
            <a:r>
              <a:rPr lang="en-GB" sz="2400" b="0" i="0" spc="1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2F5597"/>
                </a:solidFill>
                <a:effectLst/>
                <a:latin typeface="+mj-lt"/>
              </a:rPr>
              <a:t>Modeling</a:t>
            </a:r>
            <a:r>
              <a:rPr lang="en-GB" sz="2400" b="0" i="0" spc="3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Consortium</a:t>
            </a:r>
            <a:endParaRPr lang="en-GB" sz="2400" dirty="0">
              <a:solidFill>
                <a:srgbClr val="2F5597"/>
              </a:solidFill>
              <a:latin typeface="+mj-lt"/>
            </a:endParaRPr>
          </a:p>
          <a:p>
            <a:pPr algn="l"/>
            <a:r>
              <a:rPr lang="en-GB" sz="2400" b="1" i="0" dirty="0">
                <a:solidFill>
                  <a:srgbClr val="2F5597"/>
                </a:solidFill>
                <a:effectLst/>
                <a:latin typeface="+mj-lt"/>
              </a:rPr>
              <a:t>Division</a:t>
            </a:r>
            <a:r>
              <a:rPr lang="en-GB" sz="2400" b="1" i="0" spc="1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1" i="0" dirty="0">
                <a:solidFill>
                  <a:srgbClr val="2F5597"/>
                </a:solidFill>
                <a:effectLst/>
                <a:latin typeface="+mj-lt"/>
              </a:rPr>
              <a:t>3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Acid</a:t>
            </a:r>
            <a:r>
              <a:rPr lang="en-GB" sz="2400" b="0" i="0" spc="1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Sulphate</a:t>
            </a:r>
            <a:r>
              <a:rPr lang="en-GB" sz="2400" b="0" i="0" spc="2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Soils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Forest</a:t>
            </a:r>
            <a:r>
              <a:rPr lang="en-GB" sz="2400" b="0" i="0" spc="3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Soils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Paddy</a:t>
            </a:r>
            <a:r>
              <a:rPr lang="en-GB" sz="2400" b="0" i="0" spc="1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Soils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Soils</a:t>
            </a:r>
            <a:r>
              <a:rPr lang="en-GB" sz="2400" b="0" i="0" spc="3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of</a:t>
            </a:r>
            <a:r>
              <a:rPr lang="en-GB" sz="2400" b="0" i="0" spc="2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Urban,</a:t>
            </a:r>
            <a:r>
              <a:rPr lang="en-GB" sz="2400" b="0" i="0" spc="1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Industrial,</a:t>
            </a:r>
            <a:r>
              <a:rPr lang="en-GB" sz="2400" b="0" i="0" spc="1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Traffic,</a:t>
            </a:r>
            <a:r>
              <a:rPr lang="en-GB" sz="2400" b="0" i="0" spc="1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Mining</a:t>
            </a:r>
            <a:r>
              <a:rPr lang="en-GB" sz="2400" b="0" i="0" spc="3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and</a:t>
            </a:r>
            <a:r>
              <a:rPr lang="en-GB" sz="2400" b="0" i="0" spc="2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Military</a:t>
            </a:r>
            <a:r>
              <a:rPr lang="en-GB" sz="2400" b="0" i="0" spc="1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Areas</a:t>
            </a:r>
            <a:r>
              <a:rPr lang="en-GB" sz="2400" b="0" i="0" spc="3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(SUITMA)</a:t>
            </a:r>
            <a:endParaRPr lang="en-GB" sz="2400" dirty="0">
              <a:solidFill>
                <a:srgbClr val="2F5597"/>
              </a:solidFill>
              <a:latin typeface="+mj-lt"/>
            </a:endParaRPr>
          </a:p>
          <a:p>
            <a:pPr algn="l"/>
            <a:r>
              <a:rPr lang="en-GB" sz="2400" b="1" i="0" dirty="0">
                <a:solidFill>
                  <a:srgbClr val="2F5597"/>
                </a:solidFill>
                <a:effectLst/>
                <a:latin typeface="+mj-lt"/>
              </a:rPr>
              <a:t>Division</a:t>
            </a:r>
            <a:r>
              <a:rPr lang="en-GB" sz="2400" b="1" i="0" spc="3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1" i="0" dirty="0">
                <a:solidFill>
                  <a:srgbClr val="2F5597"/>
                </a:solidFill>
                <a:effectLst/>
                <a:latin typeface="+mj-lt"/>
              </a:rPr>
              <a:t>4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Cultural</a:t>
            </a:r>
            <a:r>
              <a:rPr lang="en-GB" sz="2400" b="0" i="0" spc="2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Patterns</a:t>
            </a:r>
            <a:r>
              <a:rPr lang="en-GB" sz="2400" b="0" i="0" spc="3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of</a:t>
            </a:r>
            <a:r>
              <a:rPr lang="en-GB" sz="2400" b="0" i="0" spc="1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Soil</a:t>
            </a:r>
            <a:r>
              <a:rPr lang="en-GB" sz="2400" b="0" i="0" spc="2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Understanding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Young</a:t>
            </a:r>
            <a:r>
              <a:rPr lang="en-GB" sz="2400" b="0" i="0" spc="1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and</a:t>
            </a:r>
            <a:r>
              <a:rPr lang="en-GB" sz="2400" b="0" i="0" spc="3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Early</a:t>
            </a:r>
            <a:r>
              <a:rPr lang="en-GB" sz="2400" b="0" i="0" spc="2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Career</a:t>
            </a:r>
            <a:r>
              <a:rPr lang="en-GB" sz="2400" b="0" i="0" spc="200" dirty="0">
                <a:solidFill>
                  <a:srgbClr val="2F5597"/>
                </a:solidFill>
                <a:effectLst/>
                <a:latin typeface="+mj-lt"/>
              </a:rPr>
              <a:t> </a:t>
            </a:r>
            <a:r>
              <a:rPr lang="en-GB" sz="2400" b="0" i="0" dirty="0">
                <a:solidFill>
                  <a:srgbClr val="2F5597"/>
                </a:solidFill>
                <a:effectLst/>
                <a:latin typeface="+mj-lt"/>
              </a:rPr>
              <a:t>Scientists</a:t>
            </a:r>
          </a:p>
          <a:p>
            <a:pPr marL="457200" indent="-457200" algn="l">
              <a:buFont typeface="+mj-lt"/>
              <a:buAutoNum type="arabicPeriod"/>
            </a:pPr>
            <a:endParaRPr lang="en-GB" sz="2400" b="0" i="0" dirty="0">
              <a:solidFill>
                <a:srgbClr val="2F5597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6627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644A1-F887-4410-9D26-65C10E2BB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IUSS main outputs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5E0204-2E80-4FC7-9C37-1F8BF50DF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07BF9932-D8F3-4118-80E1-3C5066AD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746" y="1415427"/>
            <a:ext cx="10335780" cy="4351338"/>
          </a:xfrm>
        </p:spPr>
        <p:txBody>
          <a:bodyPr>
            <a:normAutofit fontScale="92500" lnSpcReduction="20000"/>
          </a:bodyPr>
          <a:lstStyle/>
          <a:p>
            <a:pPr marL="457200"/>
            <a:r>
              <a:rPr lang="en-US" dirty="0">
                <a:solidFill>
                  <a:srgbClr val="2F5597"/>
                </a:solidFill>
              </a:rPr>
              <a:t> WCSS every 4 years + 1 inter-congress + special congress: Centennial</a:t>
            </a:r>
          </a:p>
          <a:p>
            <a:pPr marL="457200"/>
            <a:r>
              <a:rPr lang="en-US" dirty="0">
                <a:solidFill>
                  <a:srgbClr val="2F5597"/>
                </a:solidFill>
              </a:rPr>
              <a:t>Every year:</a:t>
            </a:r>
            <a:br>
              <a:rPr lang="en-US" dirty="0">
                <a:solidFill>
                  <a:srgbClr val="2F5597"/>
                </a:solidFill>
              </a:rPr>
            </a:br>
            <a:r>
              <a:rPr lang="en-US" dirty="0">
                <a:solidFill>
                  <a:srgbClr val="2F5597"/>
                </a:solidFill>
              </a:rPr>
              <a:t>- 40-80 main scientific events organized by Divisions, Commissions and WGs </a:t>
            </a:r>
            <a:br>
              <a:rPr lang="en-US" dirty="0">
                <a:solidFill>
                  <a:srgbClr val="2F5597"/>
                </a:solidFill>
              </a:rPr>
            </a:br>
            <a:r>
              <a:rPr lang="en-US" dirty="0">
                <a:solidFill>
                  <a:srgbClr val="2F5597"/>
                </a:solidFill>
              </a:rPr>
              <a:t>- Over 2000 events organized for the World Soil Day on the 5th of December every year, in collaboration with the FAO</a:t>
            </a:r>
            <a:br>
              <a:rPr lang="en-US" dirty="0">
                <a:solidFill>
                  <a:srgbClr val="2F5597"/>
                </a:solidFill>
              </a:rPr>
            </a:br>
            <a:r>
              <a:rPr lang="en-US" dirty="0">
                <a:solidFill>
                  <a:srgbClr val="2F5597"/>
                </a:solidFill>
              </a:rPr>
              <a:t>- 2 Bulletin and 12 Alert</a:t>
            </a:r>
            <a:br>
              <a:rPr lang="en-US" dirty="0">
                <a:solidFill>
                  <a:srgbClr val="2F5597"/>
                </a:solidFill>
              </a:rPr>
            </a:br>
            <a:r>
              <a:rPr lang="en-US" dirty="0">
                <a:solidFill>
                  <a:srgbClr val="2F5597"/>
                </a:solidFill>
              </a:rPr>
              <a:t>- 1-2 Books, also open source</a:t>
            </a:r>
          </a:p>
          <a:p>
            <a:pPr marL="457200"/>
            <a:r>
              <a:rPr lang="en-US" dirty="0">
                <a:solidFill>
                  <a:srgbClr val="2F5597"/>
                </a:solidFill>
              </a:rPr>
              <a:t>Awards and prizes:</a:t>
            </a:r>
            <a:br>
              <a:rPr lang="en-US" dirty="0">
                <a:solidFill>
                  <a:srgbClr val="2F5597"/>
                </a:solidFill>
              </a:rPr>
            </a:br>
            <a:r>
              <a:rPr lang="en-US" dirty="0">
                <a:solidFill>
                  <a:srgbClr val="2F5597"/>
                </a:solidFill>
              </a:rPr>
              <a:t>- the </a:t>
            </a:r>
            <a:r>
              <a:rPr lang="en-US" dirty="0" err="1">
                <a:solidFill>
                  <a:srgbClr val="2F5597"/>
                </a:solidFill>
              </a:rPr>
              <a:t>Dokuchaev</a:t>
            </a:r>
            <a:r>
              <a:rPr lang="en-US" dirty="0">
                <a:solidFill>
                  <a:srgbClr val="2F5597"/>
                </a:solidFill>
              </a:rPr>
              <a:t> and Von Liebig Award, for basic and applied researches</a:t>
            </a:r>
            <a:br>
              <a:rPr lang="en-US" dirty="0">
                <a:solidFill>
                  <a:srgbClr val="2F5597"/>
                </a:solidFill>
              </a:rPr>
            </a:br>
            <a:r>
              <a:rPr lang="en-US" dirty="0">
                <a:solidFill>
                  <a:srgbClr val="2F5597"/>
                </a:solidFill>
              </a:rPr>
              <a:t>- the </a:t>
            </a:r>
            <a:r>
              <a:rPr lang="en-US" dirty="0" err="1">
                <a:solidFill>
                  <a:srgbClr val="2F5597"/>
                </a:solidFill>
              </a:rPr>
              <a:t>Jeju</a:t>
            </a:r>
            <a:r>
              <a:rPr lang="en-US" dirty="0">
                <a:solidFill>
                  <a:srgbClr val="2F5597"/>
                </a:solidFill>
              </a:rPr>
              <a:t> Award for young and mid-career soil scientist </a:t>
            </a:r>
            <a:br>
              <a:rPr lang="en-US" dirty="0">
                <a:solidFill>
                  <a:srgbClr val="2F5597"/>
                </a:solidFill>
              </a:rPr>
            </a:br>
            <a:r>
              <a:rPr lang="en-US" dirty="0">
                <a:solidFill>
                  <a:srgbClr val="2F5597"/>
                </a:solidFill>
              </a:rPr>
              <a:t>- the IUSS Distinguished Service Medal, for outstanding world soil leaders who have translated soil science into action;</a:t>
            </a:r>
          </a:p>
          <a:p>
            <a:pPr marL="457200"/>
            <a:r>
              <a:rPr lang="en-US" dirty="0">
                <a:solidFill>
                  <a:srgbClr val="2F5597"/>
                </a:solidFill>
              </a:rPr>
              <a:t>Honorary members</a:t>
            </a:r>
          </a:p>
          <a:p>
            <a:pPr marL="457200"/>
            <a:r>
              <a:rPr lang="en-US" dirty="0">
                <a:solidFill>
                  <a:srgbClr val="2F5597"/>
                </a:solidFill>
              </a:rPr>
              <a:t>Promotion of individual member by other scientific organization, such as the ISC</a:t>
            </a:r>
          </a:p>
          <a:p>
            <a:pPr marL="457200"/>
            <a:r>
              <a:rPr lang="en-US" dirty="0">
                <a:solidFill>
                  <a:srgbClr val="2F5597"/>
                </a:solidFill>
              </a:rPr>
              <a:t>IUSS Stimulus Fund and projects</a:t>
            </a:r>
          </a:p>
        </p:txBody>
      </p:sp>
    </p:spTree>
    <p:extLst>
      <p:ext uri="{BB962C8B-B14F-4D97-AF65-F5344CB8AC3E}">
        <p14:creationId xmlns:p14="http://schemas.microsoft.com/office/powerpoint/2010/main" val="480646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644A1-F887-4410-9D26-65C10E2BB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IUSS Website and Social Media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5E0204-2E80-4FC7-9C37-1F8BF50DF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5DE4EFC1-DD32-4B44-B6A5-E22E07DC7E67}"/>
              </a:ext>
            </a:extLst>
          </p:cNvPr>
          <p:cNvSpPr txBox="1">
            <a:spLocks/>
          </p:cNvSpPr>
          <p:nvPr/>
        </p:nvSpPr>
        <p:spPr>
          <a:xfrm>
            <a:off x="847725" y="4007133"/>
            <a:ext cx="6053210" cy="1814947"/>
          </a:xfrm>
          <a:prstGeom prst="rect">
            <a:avLst/>
          </a:prstGeom>
          <a:ln w="38100">
            <a:solidFill>
              <a:srgbClr val="2F5597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algn="just"/>
            <a:r>
              <a:rPr lang="it-IT" b="1" dirty="0">
                <a:solidFill>
                  <a:srgbClr val="2F5597"/>
                </a:solidFill>
                <a:latin typeface="+mj-lt"/>
              </a:rPr>
              <a:t>Facebook</a:t>
            </a:r>
            <a:r>
              <a:rPr lang="it-IT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it-IT" dirty="0">
                <a:solidFill>
                  <a:srgbClr val="2F5597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www.facebook.com</a:t>
            </a:r>
            <a:endParaRPr lang="it-IT" dirty="0">
              <a:solidFill>
                <a:srgbClr val="2F5597"/>
              </a:solidFill>
              <a:latin typeface="+mj-lt"/>
            </a:endParaRPr>
          </a:p>
          <a:p>
            <a:pPr marL="342900" lvl="1" indent="-342900" algn="just"/>
            <a:r>
              <a:rPr lang="it-IT" b="1" dirty="0">
                <a:solidFill>
                  <a:srgbClr val="2F5597"/>
                </a:solidFill>
                <a:latin typeface="+mj-lt"/>
              </a:rPr>
              <a:t>LinkedIn</a:t>
            </a:r>
            <a:r>
              <a:rPr lang="it-IT" spc="300" dirty="0">
                <a:solidFill>
                  <a:srgbClr val="2F5597"/>
                </a:solidFill>
                <a:latin typeface="+mj-lt"/>
              </a:rPr>
              <a:t>  </a:t>
            </a:r>
            <a:r>
              <a:rPr lang="it-IT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it-IT" dirty="0">
                <a:solidFill>
                  <a:srgbClr val="2F5597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www.linkedin.com</a:t>
            </a:r>
            <a:endParaRPr lang="it-IT" dirty="0">
              <a:solidFill>
                <a:srgbClr val="2F5597"/>
              </a:solidFill>
              <a:latin typeface="+mj-lt"/>
            </a:endParaRPr>
          </a:p>
          <a:p>
            <a:pPr marL="342900" lvl="1" indent="-342900" algn="just"/>
            <a:r>
              <a:rPr lang="it-IT" b="1" dirty="0">
                <a:solidFill>
                  <a:srgbClr val="2F5597"/>
                </a:solidFill>
                <a:latin typeface="+mj-lt"/>
              </a:rPr>
              <a:t>Youtube</a:t>
            </a:r>
            <a:r>
              <a:rPr lang="it-IT" spc="200" dirty="0">
                <a:solidFill>
                  <a:srgbClr val="2F5597"/>
                </a:solidFill>
                <a:latin typeface="+mj-lt"/>
              </a:rPr>
              <a:t> </a:t>
            </a:r>
            <a:r>
              <a:rPr lang="it-IT" spc="300" dirty="0">
                <a:solidFill>
                  <a:srgbClr val="2F5597"/>
                </a:solidFill>
                <a:latin typeface="+mj-lt"/>
              </a:rPr>
              <a:t>  </a:t>
            </a:r>
            <a:r>
              <a:rPr lang="it-IT" dirty="0">
                <a:solidFill>
                  <a:srgbClr val="2F5597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www.youtube.com</a:t>
            </a:r>
            <a:endParaRPr lang="it-IT" dirty="0">
              <a:solidFill>
                <a:srgbClr val="2F5597"/>
              </a:solidFill>
              <a:latin typeface="+mj-lt"/>
            </a:endParaRPr>
          </a:p>
          <a:p>
            <a:pPr marL="342900" lvl="1" indent="-342900" algn="just"/>
            <a:r>
              <a:rPr lang="it-IT" b="1" dirty="0">
                <a:solidFill>
                  <a:srgbClr val="2F5597"/>
                </a:solidFill>
                <a:latin typeface="+mj-lt"/>
              </a:rPr>
              <a:t>Twitter</a:t>
            </a:r>
            <a:r>
              <a:rPr lang="it-IT" b="1" spc="100" dirty="0">
                <a:solidFill>
                  <a:srgbClr val="2F5597"/>
                </a:solidFill>
                <a:latin typeface="+mj-lt"/>
              </a:rPr>
              <a:t> </a:t>
            </a:r>
            <a:r>
              <a:rPr lang="it-IT" spc="200" dirty="0">
                <a:solidFill>
                  <a:srgbClr val="2F5597"/>
                </a:solidFill>
                <a:latin typeface="+mj-lt"/>
              </a:rPr>
              <a:t>   </a:t>
            </a:r>
            <a:r>
              <a:rPr lang="it-IT" spc="300" dirty="0">
                <a:solidFill>
                  <a:srgbClr val="2F5597"/>
                </a:solidFill>
                <a:latin typeface="+mj-lt"/>
              </a:rPr>
              <a:t> </a:t>
            </a:r>
            <a:r>
              <a:rPr lang="it-IT" dirty="0">
                <a:solidFill>
                  <a:srgbClr val="2F5597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www.twitter.com</a:t>
            </a:r>
            <a:endParaRPr lang="it-IT" dirty="0">
              <a:solidFill>
                <a:srgbClr val="2F5597"/>
              </a:solidFill>
              <a:latin typeface="+mj-lt"/>
            </a:endParaRPr>
          </a:p>
          <a:p>
            <a:pPr marL="0" lvl="1" algn="just"/>
            <a:endParaRPr lang="it-IT" dirty="0">
              <a:solidFill>
                <a:srgbClr val="2F5597"/>
              </a:solidFill>
              <a:latin typeface="+mj-lt"/>
            </a:endParaRPr>
          </a:p>
          <a:p>
            <a:endParaRPr lang="it-IT" sz="2400" dirty="0">
              <a:solidFill>
                <a:srgbClr val="2F5597"/>
              </a:solidFill>
              <a:latin typeface="+mj-lt"/>
            </a:endParaRPr>
          </a:p>
          <a:p>
            <a:endParaRPr lang="it-IT" sz="2400" dirty="0">
              <a:solidFill>
                <a:srgbClr val="2F5597"/>
              </a:solidFill>
              <a:latin typeface="+mj-lt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EC594EC-F11D-4B32-9468-4C1D772253E9}"/>
              </a:ext>
            </a:extLst>
          </p:cNvPr>
          <p:cNvGrpSpPr/>
          <p:nvPr/>
        </p:nvGrpSpPr>
        <p:grpSpPr>
          <a:xfrm>
            <a:off x="7279496" y="4007133"/>
            <a:ext cx="4157504" cy="1814947"/>
            <a:chOff x="7505999" y="4044810"/>
            <a:chExt cx="4157504" cy="1814947"/>
          </a:xfrm>
        </p:grpSpPr>
        <p:sp>
          <p:nvSpPr>
            <p:cNvPr id="8" name="Rettangolo 6">
              <a:extLst>
                <a:ext uri="{FF2B5EF4-FFF2-40B4-BE49-F238E27FC236}">
                  <a16:creationId xmlns:a16="http://schemas.microsoft.com/office/drawing/2014/main" id="{4D8B6528-4BA4-49F8-9D0F-53A53C0EE6DC}"/>
                </a:ext>
              </a:extLst>
            </p:cNvPr>
            <p:cNvSpPr/>
            <p:nvPr/>
          </p:nvSpPr>
          <p:spPr>
            <a:xfrm>
              <a:off x="7505999" y="4044810"/>
              <a:ext cx="4157504" cy="1814947"/>
            </a:xfrm>
            <a:prstGeom prst="rect">
              <a:avLst/>
            </a:prstGeom>
            <a:ln w="38100">
              <a:solidFill>
                <a:srgbClr val="2F559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Grafik 1" descr="Immagine che contiene testo, Carattere, schermata, design  Descrizione generata automaticamente">
              <a:extLst>
                <a:ext uri="{FF2B5EF4-FFF2-40B4-BE49-F238E27FC236}">
                  <a16:creationId xmlns:a16="http://schemas.microsoft.com/office/drawing/2014/main" id="{D3216A99-7CFF-42F6-BFAE-DE8C58438ED5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7112" y="4115399"/>
              <a:ext cx="3655279" cy="1633771"/>
            </a:xfrm>
            <a:prstGeom prst="rect">
              <a:avLst/>
            </a:prstGeom>
            <a:noFill/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7E0D0B2-54C8-4402-97BB-5D9D63912F69}"/>
              </a:ext>
            </a:extLst>
          </p:cNvPr>
          <p:cNvSpPr txBox="1"/>
          <p:nvPr/>
        </p:nvSpPr>
        <p:spPr>
          <a:xfrm>
            <a:off x="784371" y="1397427"/>
            <a:ext cx="6097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2F5597"/>
                </a:solidFill>
                <a:latin typeface="+mj-lt"/>
              </a:rPr>
              <a:t>https://www.iuss.org/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B3C289C9-A993-4996-A3CF-0B0020BB90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615" r="1573" b="56743"/>
          <a:stretch/>
        </p:blipFill>
        <p:spPr>
          <a:xfrm>
            <a:off x="847725" y="1984941"/>
            <a:ext cx="11273987" cy="1705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9174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644A1-F887-4410-9D26-65C10E2BB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IUSS 2021-2030 Strategic Plan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5E0204-2E80-4FC7-9C37-1F8BF50DF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07BF9932-D8F3-4118-80E1-3C5066AD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746" y="1415427"/>
            <a:ext cx="10335780" cy="4351338"/>
          </a:xfrm>
        </p:spPr>
        <p:txBody>
          <a:bodyPr>
            <a:normAutofit fontScale="92500" lnSpcReduction="20000"/>
          </a:bodyPr>
          <a:lstStyle/>
          <a:p>
            <a:pPr indent="0">
              <a:buNone/>
            </a:pPr>
            <a:r>
              <a:rPr lang="en-US" b="1" dirty="0">
                <a:solidFill>
                  <a:srgbClr val="2F5597"/>
                </a:solidFill>
              </a:rPr>
              <a:t>Our strategic goals</a:t>
            </a:r>
          </a:p>
          <a:p>
            <a:pPr marL="457200"/>
            <a:r>
              <a:rPr lang="en-US" dirty="0">
                <a:solidFill>
                  <a:srgbClr val="2F5597"/>
                </a:solidFill>
              </a:rPr>
              <a:t>Improvement of soil consciousness.</a:t>
            </a:r>
          </a:p>
          <a:p>
            <a:pPr marL="457200"/>
            <a:r>
              <a:rPr lang="en-US" dirty="0">
                <a:solidFill>
                  <a:srgbClr val="2F5597"/>
                </a:solidFill>
              </a:rPr>
              <a:t>Increasing participation of the IUSS members.</a:t>
            </a:r>
          </a:p>
          <a:p>
            <a:pPr marL="457200"/>
            <a:r>
              <a:rPr lang="en-US" dirty="0">
                <a:solidFill>
                  <a:srgbClr val="2F5597"/>
                </a:solidFill>
              </a:rPr>
              <a:t>Raising stakeholder engagement and strengthened linkages with international scientific organizations.</a:t>
            </a:r>
          </a:p>
          <a:p>
            <a:pPr marL="457200"/>
            <a:r>
              <a:rPr lang="en-US" dirty="0">
                <a:solidFill>
                  <a:srgbClr val="2F5597"/>
                </a:solidFill>
              </a:rPr>
              <a:t>Fostering scientific publications with higher impact.</a:t>
            </a:r>
          </a:p>
          <a:p>
            <a:pPr marL="457200"/>
            <a:r>
              <a:rPr lang="en-US" dirty="0">
                <a:solidFill>
                  <a:srgbClr val="2F5597"/>
                </a:solidFill>
              </a:rPr>
              <a:t>Boosting communication of scientific results, promoting public understanding, recognition, esteem, and engagement in soil science.</a:t>
            </a:r>
          </a:p>
          <a:p>
            <a:pPr marL="457200"/>
            <a:r>
              <a:rPr lang="en-US" dirty="0">
                <a:solidFill>
                  <a:srgbClr val="2F5597"/>
                </a:solidFill>
              </a:rPr>
              <a:t>Enhancing education, awareness and outreach at all levels. </a:t>
            </a:r>
          </a:p>
          <a:p>
            <a:pPr marL="457200"/>
            <a:r>
              <a:rPr lang="en-US" dirty="0">
                <a:solidFill>
                  <a:srgbClr val="2F5597"/>
                </a:solidFill>
              </a:rPr>
              <a:t>Supporting awards, prizes, and medals.</a:t>
            </a:r>
          </a:p>
          <a:p>
            <a:pPr marL="457200"/>
            <a:r>
              <a:rPr lang="en-US" dirty="0">
                <a:solidFill>
                  <a:srgbClr val="2F5597"/>
                </a:solidFill>
              </a:rPr>
              <a:t>Improved allocation and evaluation of economic resources.</a:t>
            </a:r>
          </a:p>
          <a:p>
            <a:pPr marL="457200"/>
            <a:r>
              <a:rPr lang="en-US" dirty="0">
                <a:solidFill>
                  <a:srgbClr val="2F5597"/>
                </a:solidFill>
              </a:rPr>
              <a:t>Adoption of an equality and equity policy and their internal practice.</a:t>
            </a:r>
          </a:p>
        </p:txBody>
      </p:sp>
    </p:spTree>
    <p:extLst>
      <p:ext uri="{BB962C8B-B14F-4D97-AF65-F5344CB8AC3E}">
        <p14:creationId xmlns:p14="http://schemas.microsoft.com/office/powerpoint/2010/main" val="26726119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1750</TotalTime>
  <Words>1769</Words>
  <Application>Microsoft Office PowerPoint</Application>
  <PresentationFormat>Широкоэкранный</PresentationFormat>
  <Paragraphs>213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MS PGothic</vt:lpstr>
      <vt:lpstr>Arial</vt:lpstr>
      <vt:lpstr>Calibri</vt:lpstr>
      <vt:lpstr>Calibri Light</vt:lpstr>
      <vt:lpstr>Garamond</vt:lpstr>
      <vt:lpstr>Times New Roman</vt:lpstr>
      <vt:lpstr>Тема Office</vt:lpstr>
      <vt:lpstr>Possible Policies and Actions to Protect the Soil Cultural and Natural Heritage</vt:lpstr>
      <vt:lpstr>The IUSS</vt:lpstr>
      <vt:lpstr>The IUSS Full an Individual Members</vt:lpstr>
      <vt:lpstr>The IUSS Structure</vt:lpstr>
      <vt:lpstr>The IUSS Structure</vt:lpstr>
      <vt:lpstr>The IUSS WGs</vt:lpstr>
      <vt:lpstr>The IUSS main outputs</vt:lpstr>
      <vt:lpstr>The IUSS Website and Social Media</vt:lpstr>
      <vt:lpstr>The IUSS 2021-2030 Strategic Plan</vt:lpstr>
      <vt:lpstr>Презентация PowerPoint</vt:lpstr>
      <vt:lpstr>Презентация PowerPoint</vt:lpstr>
      <vt:lpstr>Strategic goal n°1: Improvement of soil awareness</vt:lpstr>
      <vt:lpstr>Презентация PowerPoint</vt:lpstr>
      <vt:lpstr>Focus on the ability to sustain life
</vt:lpstr>
      <vt:lpstr>Should we consider and respect the soil not only for its services, but in itself, as one of the manifestations of nature? </vt:lpstr>
      <vt:lpstr>Should we protect soils with limited ecological services?</vt:lpstr>
      <vt:lpstr>Should we protect soils that provide non-material values?</vt:lpstr>
      <vt:lpstr>The 8 Criteria for highlighting the cultural and natural value of a pedosite (soil profile or pedolandscape)</vt:lpstr>
      <vt:lpstr>Policies for the conservation of the cultural and natural heritage of soil</vt:lpstr>
      <vt:lpstr>World Heritage Sites of UNESCO, The terroirs of Burgundy</vt:lpstr>
      <vt:lpstr>World Heritage Sites of UNESCO, tentative list</vt:lpstr>
      <vt:lpstr>Biosphere Reserves (UNESCO)</vt:lpstr>
      <vt:lpstr>Learning places for sustainable development</vt:lpstr>
      <vt:lpstr>International Geoscience and Geoparks Programme (UNESCO) 195 geoparks in 48 countries</vt:lpstr>
      <vt:lpstr>Sites and landscapes of international geological significance, managed for protection, education and sustainable development</vt:lpstr>
      <vt:lpstr>European policies: the objectives of the European Soil Mission</vt:lpstr>
      <vt:lpstr>Conclusions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Денисюк Екатерина Евгеньевна</dc:creator>
  <cp:lastModifiedBy>Хлевной Александр Сергеевич</cp:lastModifiedBy>
  <cp:revision>92</cp:revision>
  <dcterms:created xsi:type="dcterms:W3CDTF">2023-03-13T11:53:49Z</dcterms:created>
  <dcterms:modified xsi:type="dcterms:W3CDTF">2023-10-05T15:32:40Z</dcterms:modified>
</cp:coreProperties>
</file>