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4" r:id="rId3"/>
    <p:sldId id="267" r:id="rId4"/>
    <p:sldId id="268" r:id="rId5"/>
    <p:sldId id="266" r:id="rId6"/>
    <p:sldId id="269" r:id="rId7"/>
    <p:sldId id="270" r:id="rId8"/>
    <p:sldId id="272" r:id="rId9"/>
    <p:sldId id="271" r:id="rId10"/>
    <p:sldId id="273" r:id="rId11"/>
    <p:sldId id="274" r:id="rId12"/>
    <p:sldId id="275" r:id="rId13"/>
    <p:sldId id="265" r:id="rId14"/>
    <p:sldId id="276" r:id="rId15"/>
    <p:sldId id="277" r:id="rId16"/>
    <p:sldId id="278" r:id="rId17"/>
    <p:sldId id="279" r:id="rId18"/>
    <p:sldId id="258"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2.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2.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F2A47-48E2-41FE-BCDC-467FCCADE3B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858F2CC-4D46-49F5-97AF-0CB8218D4556}">
      <dgm:prSet/>
      <dgm:spPr/>
      <dgm:t>
        <a:bodyPr/>
        <a:lstStyle/>
        <a:p>
          <a:r>
            <a:rPr lang="en-US" dirty="0"/>
            <a:t>Discuss challenges related to inadequate infrastructure, including transportation and storage facilities</a:t>
          </a:r>
        </a:p>
      </dgm:t>
    </dgm:pt>
    <dgm:pt modelId="{F25E8B74-EDA0-4F5B-BB00-7597DDB85240}" type="parTrans" cxnId="{54DC52D2-0156-4F09-93D5-94E161FB18CC}">
      <dgm:prSet/>
      <dgm:spPr/>
      <dgm:t>
        <a:bodyPr/>
        <a:lstStyle/>
        <a:p>
          <a:endParaRPr lang="en-US"/>
        </a:p>
      </dgm:t>
    </dgm:pt>
    <dgm:pt modelId="{CB07EE82-D5D0-49AC-9F78-C7B74DEBCC50}" type="sibTrans" cxnId="{54DC52D2-0156-4F09-93D5-94E161FB18CC}">
      <dgm:prSet/>
      <dgm:spPr/>
      <dgm:t>
        <a:bodyPr/>
        <a:lstStyle/>
        <a:p>
          <a:endParaRPr lang="en-US"/>
        </a:p>
      </dgm:t>
    </dgm:pt>
    <dgm:pt modelId="{666368E1-359A-4823-8FA0-F39FBE63B286}">
      <dgm:prSet/>
      <dgm:spPr/>
      <dgm:t>
        <a:bodyPr/>
        <a:lstStyle/>
        <a:p>
          <a:r>
            <a:rPr lang="en-US"/>
            <a:t>Address the digital divide and limited access to modern agricultural technologies in some regions.</a:t>
          </a:r>
        </a:p>
      </dgm:t>
    </dgm:pt>
    <dgm:pt modelId="{08067895-51DD-47B8-AAE0-3F033F4D1BEF}" type="parTrans" cxnId="{F9E92E08-B922-4A97-8CFD-E8B27E99D8E8}">
      <dgm:prSet/>
      <dgm:spPr/>
      <dgm:t>
        <a:bodyPr/>
        <a:lstStyle/>
        <a:p>
          <a:endParaRPr lang="en-US"/>
        </a:p>
      </dgm:t>
    </dgm:pt>
    <dgm:pt modelId="{1A815445-8031-4C1B-9AC8-A52A4C329005}" type="sibTrans" cxnId="{F9E92E08-B922-4A97-8CFD-E8B27E99D8E8}">
      <dgm:prSet/>
      <dgm:spPr/>
      <dgm:t>
        <a:bodyPr/>
        <a:lstStyle/>
        <a:p>
          <a:endParaRPr lang="en-US"/>
        </a:p>
      </dgm:t>
    </dgm:pt>
    <dgm:pt modelId="{D2B9AEE2-4A44-473F-881E-D634C3DD7058}">
      <dgm:prSet/>
      <dgm:spPr/>
      <dgm:t>
        <a:bodyPr/>
        <a:lstStyle/>
        <a:p>
          <a:r>
            <a:rPr lang="en-US"/>
            <a:t>Strategies for improving technology access, such as partnerships and educational programs.</a:t>
          </a:r>
        </a:p>
      </dgm:t>
    </dgm:pt>
    <dgm:pt modelId="{72291860-5ECB-4F4E-9E70-C49244D4AC41}" type="parTrans" cxnId="{878220EE-64B8-4360-8FF4-A951768609EB}">
      <dgm:prSet/>
      <dgm:spPr/>
      <dgm:t>
        <a:bodyPr/>
        <a:lstStyle/>
        <a:p>
          <a:endParaRPr lang="en-US"/>
        </a:p>
      </dgm:t>
    </dgm:pt>
    <dgm:pt modelId="{AF590279-6625-401E-974A-C550A5DEB27D}" type="sibTrans" cxnId="{878220EE-64B8-4360-8FF4-A951768609EB}">
      <dgm:prSet/>
      <dgm:spPr/>
      <dgm:t>
        <a:bodyPr/>
        <a:lstStyle/>
        <a:p>
          <a:endParaRPr lang="en-US"/>
        </a:p>
      </dgm:t>
    </dgm:pt>
    <dgm:pt modelId="{AB4B3E6B-EEEF-4C65-B9AB-AEA8F65747A0}">
      <dgm:prSet/>
      <dgm:spPr/>
      <dgm:t>
        <a:bodyPr/>
        <a:lstStyle/>
        <a:p>
          <a:r>
            <a:rPr lang="en-US"/>
            <a:t>Smallholder farmers face challenges in accessing local and international markets.</a:t>
          </a:r>
        </a:p>
      </dgm:t>
    </dgm:pt>
    <dgm:pt modelId="{AAFF91E8-9DFF-42B0-AA7D-93089CA7D11C}" type="parTrans" cxnId="{99FD36B7-9B56-46E0-8ABC-75C25B2145BF}">
      <dgm:prSet/>
      <dgm:spPr/>
      <dgm:t>
        <a:bodyPr/>
        <a:lstStyle/>
        <a:p>
          <a:endParaRPr lang="en-US"/>
        </a:p>
      </dgm:t>
    </dgm:pt>
    <dgm:pt modelId="{4C1823A6-2CBD-4F95-82A5-99A7AF966E32}" type="sibTrans" cxnId="{99FD36B7-9B56-46E0-8ABC-75C25B2145BF}">
      <dgm:prSet/>
      <dgm:spPr/>
      <dgm:t>
        <a:bodyPr/>
        <a:lstStyle/>
        <a:p>
          <a:endParaRPr lang="en-US"/>
        </a:p>
      </dgm:t>
    </dgm:pt>
    <dgm:pt modelId="{12D3C51B-A491-4B98-BB0D-5EEC5B46522D}" type="pres">
      <dgm:prSet presAssocID="{808F2A47-48E2-41FE-BCDC-467FCCADE3B3}" presName="root" presStyleCnt="0">
        <dgm:presLayoutVars>
          <dgm:dir/>
          <dgm:resizeHandles val="exact"/>
        </dgm:presLayoutVars>
      </dgm:prSet>
      <dgm:spPr/>
      <dgm:t>
        <a:bodyPr/>
        <a:lstStyle/>
        <a:p>
          <a:endParaRPr lang="ru-RU"/>
        </a:p>
      </dgm:t>
    </dgm:pt>
    <dgm:pt modelId="{6DBF295C-D264-411D-88B2-24042D2731F0}" type="pres">
      <dgm:prSet presAssocID="{2858F2CC-4D46-49F5-97AF-0CB8218D4556}" presName="compNode" presStyleCnt="0"/>
      <dgm:spPr/>
    </dgm:pt>
    <dgm:pt modelId="{1EDD6B4F-31C2-408E-8D85-648DFBF9D845}" type="pres">
      <dgm:prSet presAssocID="{2858F2CC-4D46-49F5-97AF-0CB8218D45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ru-RU"/>
        </a:p>
      </dgm:t>
      <dgm:extLst>
        <a:ext uri="{E40237B7-FDA0-4F09-8148-C483321AD2D9}">
          <dgm14:cNvPr xmlns:dgm14="http://schemas.microsoft.com/office/drawing/2010/diagram" id="0" name="" descr="Ambulance"/>
        </a:ext>
      </dgm:extLst>
    </dgm:pt>
    <dgm:pt modelId="{8FEC33C0-1165-4983-BBC5-97876836882F}" type="pres">
      <dgm:prSet presAssocID="{2858F2CC-4D46-49F5-97AF-0CB8218D4556}" presName="spaceRect" presStyleCnt="0"/>
      <dgm:spPr/>
    </dgm:pt>
    <dgm:pt modelId="{0569C29C-BD4A-40A7-A957-56FF16DDED13}" type="pres">
      <dgm:prSet presAssocID="{2858F2CC-4D46-49F5-97AF-0CB8218D4556}" presName="textRect" presStyleLbl="revTx" presStyleIdx="0" presStyleCnt="4">
        <dgm:presLayoutVars>
          <dgm:chMax val="1"/>
          <dgm:chPref val="1"/>
        </dgm:presLayoutVars>
      </dgm:prSet>
      <dgm:spPr/>
      <dgm:t>
        <a:bodyPr/>
        <a:lstStyle/>
        <a:p>
          <a:endParaRPr lang="ru-RU"/>
        </a:p>
      </dgm:t>
    </dgm:pt>
    <dgm:pt modelId="{82C977E0-AAE8-42CE-BE79-738BB1A483B3}" type="pres">
      <dgm:prSet presAssocID="{CB07EE82-D5D0-49AC-9F78-C7B74DEBCC50}" presName="sibTrans" presStyleCnt="0"/>
      <dgm:spPr/>
    </dgm:pt>
    <dgm:pt modelId="{BE985192-9735-4E7B-8A19-C9E0B64BAC74}" type="pres">
      <dgm:prSet presAssocID="{666368E1-359A-4823-8FA0-F39FBE63B286}" presName="compNode" presStyleCnt="0"/>
      <dgm:spPr/>
    </dgm:pt>
    <dgm:pt modelId="{409E2BDC-96BB-4738-8DEF-05B41639DC23}" type="pres">
      <dgm:prSet presAssocID="{666368E1-359A-4823-8FA0-F39FBE63B286}"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ru-RU"/>
        </a:p>
      </dgm:t>
      <dgm:extLst>
        <a:ext uri="{E40237B7-FDA0-4F09-8148-C483321AD2D9}">
          <dgm14:cNvPr xmlns:dgm14="http://schemas.microsoft.com/office/drawing/2010/diagram" id="0" name="" descr="Processor"/>
        </a:ext>
      </dgm:extLst>
    </dgm:pt>
    <dgm:pt modelId="{BE4762B0-8246-422D-895E-00FF2CC40E61}" type="pres">
      <dgm:prSet presAssocID="{666368E1-359A-4823-8FA0-F39FBE63B286}" presName="spaceRect" presStyleCnt="0"/>
      <dgm:spPr/>
    </dgm:pt>
    <dgm:pt modelId="{2B6C22B1-24A2-45FF-93FA-2852D6EB4A76}" type="pres">
      <dgm:prSet presAssocID="{666368E1-359A-4823-8FA0-F39FBE63B286}" presName="textRect" presStyleLbl="revTx" presStyleIdx="1" presStyleCnt="4">
        <dgm:presLayoutVars>
          <dgm:chMax val="1"/>
          <dgm:chPref val="1"/>
        </dgm:presLayoutVars>
      </dgm:prSet>
      <dgm:spPr/>
      <dgm:t>
        <a:bodyPr/>
        <a:lstStyle/>
        <a:p>
          <a:endParaRPr lang="ru-RU"/>
        </a:p>
      </dgm:t>
    </dgm:pt>
    <dgm:pt modelId="{77A84583-98A5-4CBF-BFCB-EEAC9A655961}" type="pres">
      <dgm:prSet presAssocID="{1A815445-8031-4C1B-9AC8-A52A4C329005}" presName="sibTrans" presStyleCnt="0"/>
      <dgm:spPr/>
    </dgm:pt>
    <dgm:pt modelId="{7B6034D3-FEE2-4D6D-8E45-756BA5CC3724}" type="pres">
      <dgm:prSet presAssocID="{D2B9AEE2-4A44-473F-881E-D634C3DD7058}" presName="compNode" presStyleCnt="0"/>
      <dgm:spPr/>
    </dgm:pt>
    <dgm:pt modelId="{D29FD4FB-7420-4AB8-B319-9979197121E8}" type="pres">
      <dgm:prSet presAssocID="{D2B9AEE2-4A44-473F-881E-D634C3DD70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ru-RU"/>
        </a:p>
      </dgm:t>
      <dgm:extLst>
        <a:ext uri="{E40237B7-FDA0-4F09-8148-C483321AD2D9}">
          <dgm14:cNvPr xmlns:dgm14="http://schemas.microsoft.com/office/drawing/2010/diagram" id="0" name="" descr="Classroom"/>
        </a:ext>
      </dgm:extLst>
    </dgm:pt>
    <dgm:pt modelId="{8463D4E4-3C05-44FF-82FD-151C7726FA84}" type="pres">
      <dgm:prSet presAssocID="{D2B9AEE2-4A44-473F-881E-D634C3DD7058}" presName="spaceRect" presStyleCnt="0"/>
      <dgm:spPr/>
    </dgm:pt>
    <dgm:pt modelId="{577CAD26-CDFE-4E23-B8D2-8B5659DCC595}" type="pres">
      <dgm:prSet presAssocID="{D2B9AEE2-4A44-473F-881E-D634C3DD7058}" presName="textRect" presStyleLbl="revTx" presStyleIdx="2" presStyleCnt="4">
        <dgm:presLayoutVars>
          <dgm:chMax val="1"/>
          <dgm:chPref val="1"/>
        </dgm:presLayoutVars>
      </dgm:prSet>
      <dgm:spPr/>
      <dgm:t>
        <a:bodyPr/>
        <a:lstStyle/>
        <a:p>
          <a:endParaRPr lang="ru-RU"/>
        </a:p>
      </dgm:t>
    </dgm:pt>
    <dgm:pt modelId="{4B449C91-E6C8-47F1-A2EE-D3CFC2FAEA2E}" type="pres">
      <dgm:prSet presAssocID="{AF590279-6625-401E-974A-C550A5DEB27D}" presName="sibTrans" presStyleCnt="0"/>
      <dgm:spPr/>
    </dgm:pt>
    <dgm:pt modelId="{21B2983B-63A6-4EF6-AEAC-CD7CEB19B755}" type="pres">
      <dgm:prSet presAssocID="{AB4B3E6B-EEEF-4C65-B9AB-AEA8F65747A0}" presName="compNode" presStyleCnt="0"/>
      <dgm:spPr/>
    </dgm:pt>
    <dgm:pt modelId="{EB23134B-96FF-4BFF-9AD2-A90BF6C54D79}" type="pres">
      <dgm:prSet presAssocID="{AB4B3E6B-EEEF-4C65-B9AB-AEA8F65747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ru-RU"/>
        </a:p>
      </dgm:t>
      <dgm:extLst>
        <a:ext uri="{E40237B7-FDA0-4F09-8148-C483321AD2D9}">
          <dgm14:cNvPr xmlns:dgm14="http://schemas.microsoft.com/office/drawing/2010/diagram" id="0" name="" descr="Farm scene"/>
        </a:ext>
      </dgm:extLst>
    </dgm:pt>
    <dgm:pt modelId="{0D6C6791-D9E1-438B-8DA4-51B5966F3B8D}" type="pres">
      <dgm:prSet presAssocID="{AB4B3E6B-EEEF-4C65-B9AB-AEA8F65747A0}" presName="spaceRect" presStyleCnt="0"/>
      <dgm:spPr/>
    </dgm:pt>
    <dgm:pt modelId="{F11C7548-ABFF-4266-9132-7C402070460F}" type="pres">
      <dgm:prSet presAssocID="{AB4B3E6B-EEEF-4C65-B9AB-AEA8F65747A0}" presName="textRect" presStyleLbl="revTx" presStyleIdx="3" presStyleCnt="4">
        <dgm:presLayoutVars>
          <dgm:chMax val="1"/>
          <dgm:chPref val="1"/>
        </dgm:presLayoutVars>
      </dgm:prSet>
      <dgm:spPr/>
      <dgm:t>
        <a:bodyPr/>
        <a:lstStyle/>
        <a:p>
          <a:endParaRPr lang="ru-RU"/>
        </a:p>
      </dgm:t>
    </dgm:pt>
  </dgm:ptLst>
  <dgm:cxnLst>
    <dgm:cxn modelId="{085E2593-978B-435C-AB5A-37F842F68370}" type="presOf" srcId="{2858F2CC-4D46-49F5-97AF-0CB8218D4556}" destId="{0569C29C-BD4A-40A7-A957-56FF16DDED13}" srcOrd="0" destOrd="0" presId="urn:microsoft.com/office/officeart/2018/2/layout/IconLabelList"/>
    <dgm:cxn modelId="{FE451817-C30A-4E01-9CA2-A6CBCDC0F883}" type="presOf" srcId="{666368E1-359A-4823-8FA0-F39FBE63B286}" destId="{2B6C22B1-24A2-45FF-93FA-2852D6EB4A76}" srcOrd="0" destOrd="0" presId="urn:microsoft.com/office/officeart/2018/2/layout/IconLabelList"/>
    <dgm:cxn modelId="{CFDA77EF-4610-4D0F-B3EF-7A8263064DF6}" type="presOf" srcId="{D2B9AEE2-4A44-473F-881E-D634C3DD7058}" destId="{577CAD26-CDFE-4E23-B8D2-8B5659DCC595}" srcOrd="0" destOrd="0" presId="urn:microsoft.com/office/officeart/2018/2/layout/IconLabelList"/>
    <dgm:cxn modelId="{00390FC4-0C08-4FF6-AB26-02D44B1CA194}" type="presOf" srcId="{AB4B3E6B-EEEF-4C65-B9AB-AEA8F65747A0}" destId="{F11C7548-ABFF-4266-9132-7C402070460F}" srcOrd="0" destOrd="0" presId="urn:microsoft.com/office/officeart/2018/2/layout/IconLabelList"/>
    <dgm:cxn modelId="{99FD36B7-9B56-46E0-8ABC-75C25B2145BF}" srcId="{808F2A47-48E2-41FE-BCDC-467FCCADE3B3}" destId="{AB4B3E6B-EEEF-4C65-B9AB-AEA8F65747A0}" srcOrd="3" destOrd="0" parTransId="{AAFF91E8-9DFF-42B0-AA7D-93089CA7D11C}" sibTransId="{4C1823A6-2CBD-4F95-82A5-99A7AF966E32}"/>
    <dgm:cxn modelId="{F9E92E08-B922-4A97-8CFD-E8B27E99D8E8}" srcId="{808F2A47-48E2-41FE-BCDC-467FCCADE3B3}" destId="{666368E1-359A-4823-8FA0-F39FBE63B286}" srcOrd="1" destOrd="0" parTransId="{08067895-51DD-47B8-AAE0-3F033F4D1BEF}" sibTransId="{1A815445-8031-4C1B-9AC8-A52A4C329005}"/>
    <dgm:cxn modelId="{46BE5798-AA68-4BBB-A32C-4BDA34B7B7D0}" type="presOf" srcId="{808F2A47-48E2-41FE-BCDC-467FCCADE3B3}" destId="{12D3C51B-A491-4B98-BB0D-5EEC5B46522D}" srcOrd="0" destOrd="0" presId="urn:microsoft.com/office/officeart/2018/2/layout/IconLabelList"/>
    <dgm:cxn modelId="{878220EE-64B8-4360-8FF4-A951768609EB}" srcId="{808F2A47-48E2-41FE-BCDC-467FCCADE3B3}" destId="{D2B9AEE2-4A44-473F-881E-D634C3DD7058}" srcOrd="2" destOrd="0" parTransId="{72291860-5ECB-4F4E-9E70-C49244D4AC41}" sibTransId="{AF590279-6625-401E-974A-C550A5DEB27D}"/>
    <dgm:cxn modelId="{54DC52D2-0156-4F09-93D5-94E161FB18CC}" srcId="{808F2A47-48E2-41FE-BCDC-467FCCADE3B3}" destId="{2858F2CC-4D46-49F5-97AF-0CB8218D4556}" srcOrd="0" destOrd="0" parTransId="{F25E8B74-EDA0-4F5B-BB00-7597DDB85240}" sibTransId="{CB07EE82-D5D0-49AC-9F78-C7B74DEBCC50}"/>
    <dgm:cxn modelId="{F3EC0B30-5B66-41C1-AAF2-6C5B384BD490}" type="presParOf" srcId="{12D3C51B-A491-4B98-BB0D-5EEC5B46522D}" destId="{6DBF295C-D264-411D-88B2-24042D2731F0}" srcOrd="0" destOrd="0" presId="urn:microsoft.com/office/officeart/2018/2/layout/IconLabelList"/>
    <dgm:cxn modelId="{3A9332B2-E61F-4167-B6F3-FA23530CAA8F}" type="presParOf" srcId="{6DBF295C-D264-411D-88B2-24042D2731F0}" destId="{1EDD6B4F-31C2-408E-8D85-648DFBF9D845}" srcOrd="0" destOrd="0" presId="urn:microsoft.com/office/officeart/2018/2/layout/IconLabelList"/>
    <dgm:cxn modelId="{6388C03E-B6F0-4C7F-97D5-319D778A1C86}" type="presParOf" srcId="{6DBF295C-D264-411D-88B2-24042D2731F0}" destId="{8FEC33C0-1165-4983-BBC5-97876836882F}" srcOrd="1" destOrd="0" presId="urn:microsoft.com/office/officeart/2018/2/layout/IconLabelList"/>
    <dgm:cxn modelId="{44101232-705F-43EA-808E-DF74A2006705}" type="presParOf" srcId="{6DBF295C-D264-411D-88B2-24042D2731F0}" destId="{0569C29C-BD4A-40A7-A957-56FF16DDED13}" srcOrd="2" destOrd="0" presId="urn:microsoft.com/office/officeart/2018/2/layout/IconLabelList"/>
    <dgm:cxn modelId="{85C0FF2D-5CEB-48F8-B074-5069BC92DB84}" type="presParOf" srcId="{12D3C51B-A491-4B98-BB0D-5EEC5B46522D}" destId="{82C977E0-AAE8-42CE-BE79-738BB1A483B3}" srcOrd="1" destOrd="0" presId="urn:microsoft.com/office/officeart/2018/2/layout/IconLabelList"/>
    <dgm:cxn modelId="{42EC7440-D014-424D-83A4-BDBEE396FFC1}" type="presParOf" srcId="{12D3C51B-A491-4B98-BB0D-5EEC5B46522D}" destId="{BE985192-9735-4E7B-8A19-C9E0B64BAC74}" srcOrd="2" destOrd="0" presId="urn:microsoft.com/office/officeart/2018/2/layout/IconLabelList"/>
    <dgm:cxn modelId="{52EA4990-095D-42BE-9948-69B2AEBBBF2C}" type="presParOf" srcId="{BE985192-9735-4E7B-8A19-C9E0B64BAC74}" destId="{409E2BDC-96BB-4738-8DEF-05B41639DC23}" srcOrd="0" destOrd="0" presId="urn:microsoft.com/office/officeart/2018/2/layout/IconLabelList"/>
    <dgm:cxn modelId="{D3F5C0A3-9E04-419E-9E67-D285236A0827}" type="presParOf" srcId="{BE985192-9735-4E7B-8A19-C9E0B64BAC74}" destId="{BE4762B0-8246-422D-895E-00FF2CC40E61}" srcOrd="1" destOrd="0" presId="urn:microsoft.com/office/officeart/2018/2/layout/IconLabelList"/>
    <dgm:cxn modelId="{B8AD4F3B-0CA7-47A9-87FF-5D286138BA14}" type="presParOf" srcId="{BE985192-9735-4E7B-8A19-C9E0B64BAC74}" destId="{2B6C22B1-24A2-45FF-93FA-2852D6EB4A76}" srcOrd="2" destOrd="0" presId="urn:microsoft.com/office/officeart/2018/2/layout/IconLabelList"/>
    <dgm:cxn modelId="{1A51B459-C1DA-47BD-8447-D83A32342E42}" type="presParOf" srcId="{12D3C51B-A491-4B98-BB0D-5EEC5B46522D}" destId="{77A84583-98A5-4CBF-BFCB-EEAC9A655961}" srcOrd="3" destOrd="0" presId="urn:microsoft.com/office/officeart/2018/2/layout/IconLabelList"/>
    <dgm:cxn modelId="{AFB6E333-BF9E-489D-B159-B7D4D584D8B6}" type="presParOf" srcId="{12D3C51B-A491-4B98-BB0D-5EEC5B46522D}" destId="{7B6034D3-FEE2-4D6D-8E45-756BA5CC3724}" srcOrd="4" destOrd="0" presId="urn:microsoft.com/office/officeart/2018/2/layout/IconLabelList"/>
    <dgm:cxn modelId="{A8BD0D71-CFED-4158-A349-7B4F08CD8A31}" type="presParOf" srcId="{7B6034D3-FEE2-4D6D-8E45-756BA5CC3724}" destId="{D29FD4FB-7420-4AB8-B319-9979197121E8}" srcOrd="0" destOrd="0" presId="urn:microsoft.com/office/officeart/2018/2/layout/IconLabelList"/>
    <dgm:cxn modelId="{29E54A35-A014-4C39-9D87-8AABDA76A69D}" type="presParOf" srcId="{7B6034D3-FEE2-4D6D-8E45-756BA5CC3724}" destId="{8463D4E4-3C05-44FF-82FD-151C7726FA84}" srcOrd="1" destOrd="0" presId="urn:microsoft.com/office/officeart/2018/2/layout/IconLabelList"/>
    <dgm:cxn modelId="{C0DC7980-83D8-443A-BBB8-6234DD26F418}" type="presParOf" srcId="{7B6034D3-FEE2-4D6D-8E45-756BA5CC3724}" destId="{577CAD26-CDFE-4E23-B8D2-8B5659DCC595}" srcOrd="2" destOrd="0" presId="urn:microsoft.com/office/officeart/2018/2/layout/IconLabelList"/>
    <dgm:cxn modelId="{70245F83-C88D-41C5-8FDB-6CD32E6AD15D}" type="presParOf" srcId="{12D3C51B-A491-4B98-BB0D-5EEC5B46522D}" destId="{4B449C91-E6C8-47F1-A2EE-D3CFC2FAEA2E}" srcOrd="5" destOrd="0" presId="urn:microsoft.com/office/officeart/2018/2/layout/IconLabelList"/>
    <dgm:cxn modelId="{3CB79E15-85F7-412E-B942-0FDC85BEBC16}" type="presParOf" srcId="{12D3C51B-A491-4B98-BB0D-5EEC5B46522D}" destId="{21B2983B-63A6-4EF6-AEAC-CD7CEB19B755}" srcOrd="6" destOrd="0" presId="urn:microsoft.com/office/officeart/2018/2/layout/IconLabelList"/>
    <dgm:cxn modelId="{6110A5A5-3296-4E72-9DDF-6B2B61BC9BFB}" type="presParOf" srcId="{21B2983B-63A6-4EF6-AEAC-CD7CEB19B755}" destId="{EB23134B-96FF-4BFF-9AD2-A90BF6C54D79}" srcOrd="0" destOrd="0" presId="urn:microsoft.com/office/officeart/2018/2/layout/IconLabelList"/>
    <dgm:cxn modelId="{352658D4-EAC2-43BC-83FE-096FC2945FED}" type="presParOf" srcId="{21B2983B-63A6-4EF6-AEAC-CD7CEB19B755}" destId="{0D6C6791-D9E1-438B-8DA4-51B5966F3B8D}" srcOrd="1" destOrd="0" presId="urn:microsoft.com/office/officeart/2018/2/layout/IconLabelList"/>
    <dgm:cxn modelId="{6AC8E578-BDD7-447D-A294-3BA3FC529038}" type="presParOf" srcId="{21B2983B-63A6-4EF6-AEAC-CD7CEB19B755}" destId="{F11C7548-ABFF-4266-9132-7C40207046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07A712-B6AD-48BA-8682-0DAC495743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4DD534C-F73C-4529-8650-45E65D67C1F1}">
      <dgm:prSet/>
      <dgm:spPr/>
      <dgm:t>
        <a:bodyPr/>
        <a:lstStyle/>
        <a:p>
          <a:r>
            <a:rPr lang="en-US" dirty="0"/>
            <a:t>Leveraging African resources on a global scale.</a:t>
          </a:r>
        </a:p>
      </dgm:t>
    </dgm:pt>
    <dgm:pt modelId="{C247CC9B-8A8F-4B8F-9078-3D55DF238616}" type="parTrans" cxnId="{7ABEA880-F5E7-40D2-917B-92703C3FDF8E}">
      <dgm:prSet/>
      <dgm:spPr/>
      <dgm:t>
        <a:bodyPr/>
        <a:lstStyle/>
        <a:p>
          <a:endParaRPr lang="en-US"/>
        </a:p>
      </dgm:t>
    </dgm:pt>
    <dgm:pt modelId="{22B63206-C1AE-4B23-B5E6-D0B5AE155D48}" type="sibTrans" cxnId="{7ABEA880-F5E7-40D2-917B-92703C3FDF8E}">
      <dgm:prSet/>
      <dgm:spPr/>
      <dgm:t>
        <a:bodyPr/>
        <a:lstStyle/>
        <a:p>
          <a:endParaRPr lang="en-US"/>
        </a:p>
      </dgm:t>
    </dgm:pt>
    <dgm:pt modelId="{4DBF452A-1830-4028-91BE-C8A8435782A0}">
      <dgm:prSet/>
      <dgm:spPr/>
      <dgm:t>
        <a:bodyPr/>
        <a:lstStyle/>
        <a:p>
          <a:r>
            <a:rPr lang="en-US" dirty="0"/>
            <a:t>Developments in Africa can contribute to the broader context of global food security</a:t>
          </a:r>
        </a:p>
      </dgm:t>
    </dgm:pt>
    <dgm:pt modelId="{CEBECF1A-8BBA-4B44-9871-302B59C61A13}" type="parTrans" cxnId="{2D00615D-C329-4E58-927D-0F0C9E7B63C9}">
      <dgm:prSet/>
      <dgm:spPr/>
      <dgm:t>
        <a:bodyPr/>
        <a:lstStyle/>
        <a:p>
          <a:endParaRPr lang="en-US"/>
        </a:p>
      </dgm:t>
    </dgm:pt>
    <dgm:pt modelId="{CDBB16F8-9A24-4C66-BCEF-B03807D6057B}" type="sibTrans" cxnId="{2D00615D-C329-4E58-927D-0F0C9E7B63C9}">
      <dgm:prSet/>
      <dgm:spPr/>
      <dgm:t>
        <a:bodyPr/>
        <a:lstStyle/>
        <a:p>
          <a:endParaRPr lang="en-US"/>
        </a:p>
      </dgm:t>
    </dgm:pt>
    <dgm:pt modelId="{FA331509-ED00-4F22-937E-FACD00302066}">
      <dgm:prSet/>
      <dgm:spPr/>
      <dgm:t>
        <a:bodyPr/>
        <a:lstStyle/>
        <a:p>
          <a:r>
            <a:rPr lang="en-US" dirty="0"/>
            <a:t>Addressing global hunger and malnutrition.</a:t>
          </a:r>
        </a:p>
      </dgm:t>
    </dgm:pt>
    <dgm:pt modelId="{F253A34B-8BA1-413C-9E4F-72532B464BCB}" type="parTrans" cxnId="{A67EA0FC-FEF0-4563-974C-268BC573B05D}">
      <dgm:prSet/>
      <dgm:spPr/>
      <dgm:t>
        <a:bodyPr/>
        <a:lstStyle/>
        <a:p>
          <a:endParaRPr lang="en-US"/>
        </a:p>
      </dgm:t>
    </dgm:pt>
    <dgm:pt modelId="{2535DBB1-1570-461B-B268-7F9B1EE668A3}" type="sibTrans" cxnId="{A67EA0FC-FEF0-4563-974C-268BC573B05D}">
      <dgm:prSet/>
      <dgm:spPr/>
      <dgm:t>
        <a:bodyPr/>
        <a:lstStyle/>
        <a:p>
          <a:endParaRPr lang="en-US"/>
        </a:p>
      </dgm:t>
    </dgm:pt>
    <dgm:pt modelId="{07BF0B7A-0903-47D7-9054-3F2C07F04C89}" type="pres">
      <dgm:prSet presAssocID="{D107A712-B6AD-48BA-8682-0DAC4957437D}" presName="linear" presStyleCnt="0">
        <dgm:presLayoutVars>
          <dgm:animLvl val="lvl"/>
          <dgm:resizeHandles val="exact"/>
        </dgm:presLayoutVars>
      </dgm:prSet>
      <dgm:spPr/>
      <dgm:t>
        <a:bodyPr/>
        <a:lstStyle/>
        <a:p>
          <a:endParaRPr lang="ru-RU"/>
        </a:p>
      </dgm:t>
    </dgm:pt>
    <dgm:pt modelId="{5CE4336E-8856-4DFC-B31D-EE81B417060E}" type="pres">
      <dgm:prSet presAssocID="{94DD534C-F73C-4529-8650-45E65D67C1F1}" presName="parentText" presStyleLbl="node1" presStyleIdx="0" presStyleCnt="3">
        <dgm:presLayoutVars>
          <dgm:chMax val="0"/>
          <dgm:bulletEnabled val="1"/>
        </dgm:presLayoutVars>
      </dgm:prSet>
      <dgm:spPr/>
      <dgm:t>
        <a:bodyPr/>
        <a:lstStyle/>
        <a:p>
          <a:endParaRPr lang="ru-RU"/>
        </a:p>
      </dgm:t>
    </dgm:pt>
    <dgm:pt modelId="{FAA7A9A1-1E3B-4856-818E-EAD19E9A7892}" type="pres">
      <dgm:prSet presAssocID="{22B63206-C1AE-4B23-B5E6-D0B5AE155D48}" presName="spacer" presStyleCnt="0"/>
      <dgm:spPr/>
    </dgm:pt>
    <dgm:pt modelId="{F3409F32-0471-4787-B9A7-C32B55676A77}" type="pres">
      <dgm:prSet presAssocID="{4DBF452A-1830-4028-91BE-C8A8435782A0}" presName="parentText" presStyleLbl="node1" presStyleIdx="1" presStyleCnt="3" custLinFactNeighborX="2352" custLinFactNeighborY="-98299">
        <dgm:presLayoutVars>
          <dgm:chMax val="0"/>
          <dgm:bulletEnabled val="1"/>
        </dgm:presLayoutVars>
      </dgm:prSet>
      <dgm:spPr/>
      <dgm:t>
        <a:bodyPr/>
        <a:lstStyle/>
        <a:p>
          <a:endParaRPr lang="ru-RU"/>
        </a:p>
      </dgm:t>
    </dgm:pt>
    <dgm:pt modelId="{7BD88D3D-F740-46B7-B338-32EEC6FC6E0A}" type="pres">
      <dgm:prSet presAssocID="{CDBB16F8-9A24-4C66-BCEF-B03807D6057B}" presName="spacer" presStyleCnt="0"/>
      <dgm:spPr/>
    </dgm:pt>
    <dgm:pt modelId="{BB330E88-9FA3-498A-9EC8-0A1597DA2C76}" type="pres">
      <dgm:prSet presAssocID="{FA331509-ED00-4F22-937E-FACD00302066}" presName="parentText" presStyleLbl="node1" presStyleIdx="2" presStyleCnt="3">
        <dgm:presLayoutVars>
          <dgm:chMax val="0"/>
          <dgm:bulletEnabled val="1"/>
        </dgm:presLayoutVars>
      </dgm:prSet>
      <dgm:spPr/>
      <dgm:t>
        <a:bodyPr/>
        <a:lstStyle/>
        <a:p>
          <a:endParaRPr lang="ru-RU"/>
        </a:p>
      </dgm:t>
    </dgm:pt>
  </dgm:ptLst>
  <dgm:cxnLst>
    <dgm:cxn modelId="{876E1344-51B1-40C4-BDD8-587C88E6549C}" type="presOf" srcId="{D107A712-B6AD-48BA-8682-0DAC4957437D}" destId="{07BF0B7A-0903-47D7-9054-3F2C07F04C89}" srcOrd="0" destOrd="0" presId="urn:microsoft.com/office/officeart/2005/8/layout/vList2"/>
    <dgm:cxn modelId="{A67EA0FC-FEF0-4563-974C-268BC573B05D}" srcId="{D107A712-B6AD-48BA-8682-0DAC4957437D}" destId="{FA331509-ED00-4F22-937E-FACD00302066}" srcOrd="2" destOrd="0" parTransId="{F253A34B-8BA1-413C-9E4F-72532B464BCB}" sibTransId="{2535DBB1-1570-461B-B268-7F9B1EE668A3}"/>
    <dgm:cxn modelId="{7ABEA880-F5E7-40D2-917B-92703C3FDF8E}" srcId="{D107A712-B6AD-48BA-8682-0DAC4957437D}" destId="{94DD534C-F73C-4529-8650-45E65D67C1F1}" srcOrd="0" destOrd="0" parTransId="{C247CC9B-8A8F-4B8F-9078-3D55DF238616}" sibTransId="{22B63206-C1AE-4B23-B5E6-D0B5AE155D48}"/>
    <dgm:cxn modelId="{2F0B32EC-FFBF-40E4-9EBF-FF0B76DC6A49}" type="presOf" srcId="{FA331509-ED00-4F22-937E-FACD00302066}" destId="{BB330E88-9FA3-498A-9EC8-0A1597DA2C76}" srcOrd="0" destOrd="0" presId="urn:microsoft.com/office/officeart/2005/8/layout/vList2"/>
    <dgm:cxn modelId="{2D00615D-C329-4E58-927D-0F0C9E7B63C9}" srcId="{D107A712-B6AD-48BA-8682-0DAC4957437D}" destId="{4DBF452A-1830-4028-91BE-C8A8435782A0}" srcOrd="1" destOrd="0" parTransId="{CEBECF1A-8BBA-4B44-9871-302B59C61A13}" sibTransId="{CDBB16F8-9A24-4C66-BCEF-B03807D6057B}"/>
    <dgm:cxn modelId="{D6091796-0DF2-40C7-8FED-1410D515E78C}" type="presOf" srcId="{94DD534C-F73C-4529-8650-45E65D67C1F1}" destId="{5CE4336E-8856-4DFC-B31D-EE81B417060E}" srcOrd="0" destOrd="0" presId="urn:microsoft.com/office/officeart/2005/8/layout/vList2"/>
    <dgm:cxn modelId="{F7E82910-E83A-4CC8-9B7A-1441502F259F}" type="presOf" srcId="{4DBF452A-1830-4028-91BE-C8A8435782A0}" destId="{F3409F32-0471-4787-B9A7-C32B55676A77}" srcOrd="0" destOrd="0" presId="urn:microsoft.com/office/officeart/2005/8/layout/vList2"/>
    <dgm:cxn modelId="{C3A1D96D-248C-4C9F-87B2-D6C1C260AB10}" type="presParOf" srcId="{07BF0B7A-0903-47D7-9054-3F2C07F04C89}" destId="{5CE4336E-8856-4DFC-B31D-EE81B417060E}" srcOrd="0" destOrd="0" presId="urn:microsoft.com/office/officeart/2005/8/layout/vList2"/>
    <dgm:cxn modelId="{518DDC65-A1D1-4BC6-976F-9B06BC853567}" type="presParOf" srcId="{07BF0B7A-0903-47D7-9054-3F2C07F04C89}" destId="{FAA7A9A1-1E3B-4856-818E-EAD19E9A7892}" srcOrd="1" destOrd="0" presId="urn:microsoft.com/office/officeart/2005/8/layout/vList2"/>
    <dgm:cxn modelId="{F09DF9B7-7B84-4900-BC69-708D9839B966}" type="presParOf" srcId="{07BF0B7A-0903-47D7-9054-3F2C07F04C89}" destId="{F3409F32-0471-4787-B9A7-C32B55676A77}" srcOrd="2" destOrd="0" presId="urn:microsoft.com/office/officeart/2005/8/layout/vList2"/>
    <dgm:cxn modelId="{AABA9087-2139-45AF-88A8-CAFE2FC4B63F}" type="presParOf" srcId="{07BF0B7A-0903-47D7-9054-3F2C07F04C89}" destId="{7BD88D3D-F740-46B7-B338-32EEC6FC6E0A}" srcOrd="3" destOrd="0" presId="urn:microsoft.com/office/officeart/2005/8/layout/vList2"/>
    <dgm:cxn modelId="{BCC00386-A05A-48F3-ABD1-2827CB0222E1}" type="presParOf" srcId="{07BF0B7A-0903-47D7-9054-3F2C07F04C89}" destId="{BB330E88-9FA3-498A-9EC8-0A1597DA2C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7A712-B6AD-48BA-8682-0DAC495743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B0E1E3A-B8C2-458D-9F01-BEC9C9586AAC}">
      <dgm:prSet custT="1"/>
      <dgm:spPr/>
      <dgm:t>
        <a:bodyPr/>
        <a:lstStyle/>
        <a:p>
          <a:r>
            <a:rPr lang="en-US" sz="2400" dirty="0"/>
            <a:t>Potential for increased trade and economic partnerships on the global stage.</a:t>
          </a:r>
        </a:p>
      </dgm:t>
    </dgm:pt>
    <dgm:pt modelId="{A50ED9F3-85F3-4F99-B34A-1BD5838A7FF2}" type="parTrans" cxnId="{3D069D12-1D71-4F82-AE6A-CB4D7AC481AE}">
      <dgm:prSet/>
      <dgm:spPr/>
      <dgm:t>
        <a:bodyPr/>
        <a:lstStyle/>
        <a:p>
          <a:endParaRPr lang="en-US"/>
        </a:p>
      </dgm:t>
    </dgm:pt>
    <dgm:pt modelId="{9CE8F0F7-591A-4D39-BDD4-9079212F23FC}" type="sibTrans" cxnId="{3D069D12-1D71-4F82-AE6A-CB4D7AC481AE}">
      <dgm:prSet/>
      <dgm:spPr/>
      <dgm:t>
        <a:bodyPr/>
        <a:lstStyle/>
        <a:p>
          <a:endParaRPr lang="en-US"/>
        </a:p>
      </dgm:t>
    </dgm:pt>
    <dgm:pt modelId="{4D465C83-4484-414C-8A80-204E3F1CF774}">
      <dgm:prSet custT="1"/>
      <dgm:spPr/>
      <dgm:t>
        <a:bodyPr/>
        <a:lstStyle/>
        <a:p>
          <a:r>
            <a:rPr lang="en-US" sz="2400" dirty="0"/>
            <a:t>The role of Africa in promoting global sustainability through responsible resource management.</a:t>
          </a:r>
        </a:p>
      </dgm:t>
    </dgm:pt>
    <dgm:pt modelId="{94FF7578-2C95-4BCD-872D-45632B696D6E}" type="parTrans" cxnId="{B0AF9A09-5CDB-4F13-A1E7-5351D3722940}">
      <dgm:prSet/>
      <dgm:spPr/>
      <dgm:t>
        <a:bodyPr/>
        <a:lstStyle/>
        <a:p>
          <a:endParaRPr lang="en-US"/>
        </a:p>
      </dgm:t>
    </dgm:pt>
    <dgm:pt modelId="{66F08527-FD97-421D-AA5E-DB25CAB024B1}" type="sibTrans" cxnId="{B0AF9A09-5CDB-4F13-A1E7-5351D3722940}">
      <dgm:prSet/>
      <dgm:spPr/>
      <dgm:t>
        <a:bodyPr/>
        <a:lstStyle/>
        <a:p>
          <a:endParaRPr lang="en-US"/>
        </a:p>
      </dgm:t>
    </dgm:pt>
    <dgm:pt modelId="{07BF0B7A-0903-47D7-9054-3F2C07F04C89}" type="pres">
      <dgm:prSet presAssocID="{D107A712-B6AD-48BA-8682-0DAC4957437D}" presName="linear" presStyleCnt="0">
        <dgm:presLayoutVars>
          <dgm:animLvl val="lvl"/>
          <dgm:resizeHandles val="exact"/>
        </dgm:presLayoutVars>
      </dgm:prSet>
      <dgm:spPr/>
      <dgm:t>
        <a:bodyPr/>
        <a:lstStyle/>
        <a:p>
          <a:endParaRPr lang="ru-RU"/>
        </a:p>
      </dgm:t>
    </dgm:pt>
    <dgm:pt modelId="{FDA3E0E8-0C3F-4D0A-9E73-424A9A8D5E34}" type="pres">
      <dgm:prSet presAssocID="{AB0E1E3A-B8C2-458D-9F01-BEC9C9586AAC}" presName="parentText" presStyleLbl="node1" presStyleIdx="0" presStyleCnt="2">
        <dgm:presLayoutVars>
          <dgm:chMax val="0"/>
          <dgm:bulletEnabled val="1"/>
        </dgm:presLayoutVars>
      </dgm:prSet>
      <dgm:spPr/>
      <dgm:t>
        <a:bodyPr/>
        <a:lstStyle/>
        <a:p>
          <a:endParaRPr lang="ru-RU"/>
        </a:p>
      </dgm:t>
    </dgm:pt>
    <dgm:pt modelId="{DDEB5184-758A-40EE-A813-03A0C51BACE8}" type="pres">
      <dgm:prSet presAssocID="{9CE8F0F7-591A-4D39-BDD4-9079212F23FC}" presName="spacer" presStyleCnt="0"/>
      <dgm:spPr/>
    </dgm:pt>
    <dgm:pt modelId="{1DAA5871-E9E4-49C3-AA2B-B554B94A82A3}" type="pres">
      <dgm:prSet presAssocID="{4D465C83-4484-414C-8A80-204E3F1CF774}" presName="parentText" presStyleLbl="node1" presStyleIdx="1" presStyleCnt="2">
        <dgm:presLayoutVars>
          <dgm:chMax val="0"/>
          <dgm:bulletEnabled val="1"/>
        </dgm:presLayoutVars>
      </dgm:prSet>
      <dgm:spPr/>
      <dgm:t>
        <a:bodyPr/>
        <a:lstStyle/>
        <a:p>
          <a:endParaRPr lang="ru-RU"/>
        </a:p>
      </dgm:t>
    </dgm:pt>
  </dgm:ptLst>
  <dgm:cxnLst>
    <dgm:cxn modelId="{CE0C9A01-459A-4EFF-99EA-3895D40C0DCD}" type="presOf" srcId="{4D465C83-4484-414C-8A80-204E3F1CF774}" destId="{1DAA5871-E9E4-49C3-AA2B-B554B94A82A3}" srcOrd="0" destOrd="0" presId="urn:microsoft.com/office/officeart/2005/8/layout/vList2"/>
    <dgm:cxn modelId="{51B015A3-F709-4866-B554-C6702ACD4A73}" type="presOf" srcId="{AB0E1E3A-B8C2-458D-9F01-BEC9C9586AAC}" destId="{FDA3E0E8-0C3F-4D0A-9E73-424A9A8D5E34}" srcOrd="0" destOrd="0" presId="urn:microsoft.com/office/officeart/2005/8/layout/vList2"/>
    <dgm:cxn modelId="{876E1344-51B1-40C4-BDD8-587C88E6549C}" type="presOf" srcId="{D107A712-B6AD-48BA-8682-0DAC4957437D}" destId="{07BF0B7A-0903-47D7-9054-3F2C07F04C89}" srcOrd="0" destOrd="0" presId="urn:microsoft.com/office/officeart/2005/8/layout/vList2"/>
    <dgm:cxn modelId="{B0AF9A09-5CDB-4F13-A1E7-5351D3722940}" srcId="{D107A712-B6AD-48BA-8682-0DAC4957437D}" destId="{4D465C83-4484-414C-8A80-204E3F1CF774}" srcOrd="1" destOrd="0" parTransId="{94FF7578-2C95-4BCD-872D-45632B696D6E}" sibTransId="{66F08527-FD97-421D-AA5E-DB25CAB024B1}"/>
    <dgm:cxn modelId="{3D069D12-1D71-4F82-AE6A-CB4D7AC481AE}" srcId="{D107A712-B6AD-48BA-8682-0DAC4957437D}" destId="{AB0E1E3A-B8C2-458D-9F01-BEC9C9586AAC}" srcOrd="0" destOrd="0" parTransId="{A50ED9F3-85F3-4F99-B34A-1BD5838A7FF2}" sibTransId="{9CE8F0F7-591A-4D39-BDD4-9079212F23FC}"/>
    <dgm:cxn modelId="{3C9D8A0C-02CD-446D-A221-EE41008FFD6E}" type="presParOf" srcId="{07BF0B7A-0903-47D7-9054-3F2C07F04C89}" destId="{FDA3E0E8-0C3F-4D0A-9E73-424A9A8D5E34}" srcOrd="0" destOrd="0" presId="urn:microsoft.com/office/officeart/2005/8/layout/vList2"/>
    <dgm:cxn modelId="{A47E8BCA-FE6F-4D8D-BE12-2A8F55180178}" type="presParOf" srcId="{07BF0B7A-0903-47D7-9054-3F2C07F04C89}" destId="{DDEB5184-758A-40EE-A813-03A0C51BACE8}" srcOrd="1" destOrd="0" presId="urn:microsoft.com/office/officeart/2005/8/layout/vList2"/>
    <dgm:cxn modelId="{F943A9C4-9E8D-44E9-AFC6-F455AAB49D5A}" type="presParOf" srcId="{07BF0B7A-0903-47D7-9054-3F2C07F04C89}" destId="{1DAA5871-E9E4-49C3-AA2B-B554B94A82A3}"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BF9D3D-F423-4AAD-9635-73861B75961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7EAC9D-7965-408C-9583-D1C1252CA288}">
      <dgm:prSet/>
      <dgm:spPr/>
      <dgm:t>
        <a:bodyPr/>
        <a:lstStyle/>
        <a:p>
          <a:r>
            <a:rPr lang="en-US" dirty="0"/>
            <a:t>The role of precision farming, digital agriculture, and biotechnology.</a:t>
          </a:r>
        </a:p>
      </dgm:t>
    </dgm:pt>
    <dgm:pt modelId="{16401FFA-7542-4854-99D5-1AEAE7C63C49}" type="parTrans" cxnId="{A39FA66C-F1B2-4203-BEE8-19B83F7D1F6F}">
      <dgm:prSet/>
      <dgm:spPr/>
      <dgm:t>
        <a:bodyPr/>
        <a:lstStyle/>
        <a:p>
          <a:endParaRPr lang="en-US"/>
        </a:p>
      </dgm:t>
    </dgm:pt>
    <dgm:pt modelId="{2EFB7673-21C5-4A35-984B-F8745BA76E69}" type="sibTrans" cxnId="{A39FA66C-F1B2-4203-BEE8-19B83F7D1F6F}">
      <dgm:prSet/>
      <dgm:spPr/>
      <dgm:t>
        <a:bodyPr/>
        <a:lstStyle/>
        <a:p>
          <a:endParaRPr lang="en-US"/>
        </a:p>
      </dgm:t>
    </dgm:pt>
    <dgm:pt modelId="{6F367818-2B0D-45E3-A696-D19EDFD4AFC7}">
      <dgm:prSet/>
      <dgm:spPr/>
      <dgm:t>
        <a:bodyPr/>
        <a:lstStyle/>
        <a:p>
          <a:r>
            <a:rPr lang="en-US" dirty="0"/>
            <a:t>Technology can improve productivity, resource efficiency, and sustainability.</a:t>
          </a:r>
        </a:p>
      </dgm:t>
    </dgm:pt>
    <dgm:pt modelId="{0205FC35-48BB-469D-B495-7A1A3CF63F96}" type="parTrans" cxnId="{D16237A9-89FC-40ED-9E74-6C50F306E22E}">
      <dgm:prSet/>
      <dgm:spPr/>
      <dgm:t>
        <a:bodyPr/>
        <a:lstStyle/>
        <a:p>
          <a:endParaRPr lang="en-US"/>
        </a:p>
      </dgm:t>
    </dgm:pt>
    <dgm:pt modelId="{4862C8CC-5347-48D9-AB2B-EC2AC075D9DF}" type="sibTrans" cxnId="{D16237A9-89FC-40ED-9E74-6C50F306E22E}">
      <dgm:prSet/>
      <dgm:spPr/>
      <dgm:t>
        <a:bodyPr/>
        <a:lstStyle/>
        <a:p>
          <a:endParaRPr lang="en-US"/>
        </a:p>
      </dgm:t>
    </dgm:pt>
    <dgm:pt modelId="{FCC8AEEE-2F9B-4B38-9669-82312B4E478D}" type="pres">
      <dgm:prSet presAssocID="{DCBF9D3D-F423-4AAD-9635-73861B759612}" presName="linear" presStyleCnt="0">
        <dgm:presLayoutVars>
          <dgm:animLvl val="lvl"/>
          <dgm:resizeHandles val="exact"/>
        </dgm:presLayoutVars>
      </dgm:prSet>
      <dgm:spPr/>
      <dgm:t>
        <a:bodyPr/>
        <a:lstStyle/>
        <a:p>
          <a:endParaRPr lang="ru-RU"/>
        </a:p>
      </dgm:t>
    </dgm:pt>
    <dgm:pt modelId="{7478DE36-ED61-4A87-AC8E-F3AECBF57F0F}" type="pres">
      <dgm:prSet presAssocID="{2D7EAC9D-7965-408C-9583-D1C1252CA288}" presName="parentText" presStyleLbl="node1" presStyleIdx="0" presStyleCnt="2">
        <dgm:presLayoutVars>
          <dgm:chMax val="0"/>
          <dgm:bulletEnabled val="1"/>
        </dgm:presLayoutVars>
      </dgm:prSet>
      <dgm:spPr/>
      <dgm:t>
        <a:bodyPr/>
        <a:lstStyle/>
        <a:p>
          <a:endParaRPr lang="ru-RU"/>
        </a:p>
      </dgm:t>
    </dgm:pt>
    <dgm:pt modelId="{C9CB53F0-3D61-4765-BEB9-EDE886FA80C1}" type="pres">
      <dgm:prSet presAssocID="{2EFB7673-21C5-4A35-984B-F8745BA76E69}" presName="spacer" presStyleCnt="0"/>
      <dgm:spPr/>
    </dgm:pt>
    <dgm:pt modelId="{3E96FBE3-FDA5-4BA3-974E-3A255DF6486B}" type="pres">
      <dgm:prSet presAssocID="{6F367818-2B0D-45E3-A696-D19EDFD4AFC7}" presName="parentText" presStyleLbl="node1" presStyleIdx="1" presStyleCnt="2" custLinFactY="3423" custLinFactNeighborX="-223" custLinFactNeighborY="100000">
        <dgm:presLayoutVars>
          <dgm:chMax val="0"/>
          <dgm:bulletEnabled val="1"/>
        </dgm:presLayoutVars>
      </dgm:prSet>
      <dgm:spPr/>
      <dgm:t>
        <a:bodyPr/>
        <a:lstStyle/>
        <a:p>
          <a:endParaRPr lang="ru-RU"/>
        </a:p>
      </dgm:t>
    </dgm:pt>
  </dgm:ptLst>
  <dgm:cxnLst>
    <dgm:cxn modelId="{A39FA66C-F1B2-4203-BEE8-19B83F7D1F6F}" srcId="{DCBF9D3D-F423-4AAD-9635-73861B759612}" destId="{2D7EAC9D-7965-408C-9583-D1C1252CA288}" srcOrd="0" destOrd="0" parTransId="{16401FFA-7542-4854-99D5-1AEAE7C63C49}" sibTransId="{2EFB7673-21C5-4A35-984B-F8745BA76E69}"/>
    <dgm:cxn modelId="{0B96D928-2037-454B-958D-88C3BB85FEAD}" type="presOf" srcId="{DCBF9D3D-F423-4AAD-9635-73861B759612}" destId="{FCC8AEEE-2F9B-4B38-9669-82312B4E478D}" srcOrd="0" destOrd="0" presId="urn:microsoft.com/office/officeart/2005/8/layout/vList2"/>
    <dgm:cxn modelId="{72E60A83-54DE-4842-AB6F-D76133A5FC55}" type="presOf" srcId="{6F367818-2B0D-45E3-A696-D19EDFD4AFC7}" destId="{3E96FBE3-FDA5-4BA3-974E-3A255DF6486B}" srcOrd="0" destOrd="0" presId="urn:microsoft.com/office/officeart/2005/8/layout/vList2"/>
    <dgm:cxn modelId="{D16237A9-89FC-40ED-9E74-6C50F306E22E}" srcId="{DCBF9D3D-F423-4AAD-9635-73861B759612}" destId="{6F367818-2B0D-45E3-A696-D19EDFD4AFC7}" srcOrd="1" destOrd="0" parTransId="{0205FC35-48BB-469D-B495-7A1A3CF63F96}" sibTransId="{4862C8CC-5347-48D9-AB2B-EC2AC075D9DF}"/>
    <dgm:cxn modelId="{63A9CD8D-0F89-48A2-B77E-71AD5AEDCE08}" type="presOf" srcId="{2D7EAC9D-7965-408C-9583-D1C1252CA288}" destId="{7478DE36-ED61-4A87-AC8E-F3AECBF57F0F}" srcOrd="0" destOrd="0" presId="urn:microsoft.com/office/officeart/2005/8/layout/vList2"/>
    <dgm:cxn modelId="{D6658689-D0E0-46DF-B31B-7EE2E5BD2572}" type="presParOf" srcId="{FCC8AEEE-2F9B-4B38-9669-82312B4E478D}" destId="{7478DE36-ED61-4A87-AC8E-F3AECBF57F0F}" srcOrd="0" destOrd="0" presId="urn:microsoft.com/office/officeart/2005/8/layout/vList2"/>
    <dgm:cxn modelId="{BFA392B0-D8FB-4D94-98A9-75729B1B80AA}" type="presParOf" srcId="{FCC8AEEE-2F9B-4B38-9669-82312B4E478D}" destId="{C9CB53F0-3D61-4765-BEB9-EDE886FA80C1}" srcOrd="1" destOrd="0" presId="urn:microsoft.com/office/officeart/2005/8/layout/vList2"/>
    <dgm:cxn modelId="{466CB2A7-6961-4486-ABAF-4CBCCB36B561}" type="presParOf" srcId="{FCC8AEEE-2F9B-4B38-9669-82312B4E478D}" destId="{3E96FBE3-FDA5-4BA3-974E-3A255DF6486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BF9D3D-F423-4AAD-9635-73861B7596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CAB6D4C-97CF-4A26-911A-79E82294B421}">
      <dgm:prSet custT="1"/>
      <dgm:spPr>
        <a:solidFill>
          <a:srgbClr val="4472C4">
            <a:hueOff val="-3676672"/>
            <a:satOff val="-5114"/>
            <a:lumOff val="-1961"/>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060" tIns="99060" rIns="99060" bIns="99060" numCol="1" spcCol="1270" anchor="ctr" anchorCtr="0"/>
        <a:lstStyle/>
        <a:p>
          <a:pPr marL="0" lvl="0" indent="0" algn="l" defTabSz="1155700">
            <a:lnSpc>
              <a:spcPct val="90000"/>
            </a:lnSpc>
            <a:spcBef>
              <a:spcPct val="0"/>
            </a:spcBef>
            <a:spcAft>
              <a:spcPct val="35000"/>
            </a:spcAft>
            <a:buNone/>
          </a:pPr>
          <a:r>
            <a:rPr lang="en-US" sz="2600" kern="1200" dirty="0">
              <a:solidFill>
                <a:prstClr val="white"/>
              </a:solidFill>
              <a:latin typeface="Calibri" panose="020F0502020204030204"/>
              <a:ea typeface="+mn-ea"/>
              <a:cs typeface="+mn-cs"/>
            </a:rPr>
            <a:t>Potential for increased international collaborations in agricultural research and development.</a:t>
          </a:r>
        </a:p>
      </dgm:t>
    </dgm:pt>
    <dgm:pt modelId="{FED022AE-8445-4801-927C-5D050113ABD2}" type="parTrans" cxnId="{1EC335EC-BFB7-4F42-B3E2-4B9267A54F37}">
      <dgm:prSet/>
      <dgm:spPr/>
      <dgm:t>
        <a:bodyPr/>
        <a:lstStyle/>
        <a:p>
          <a:endParaRPr lang="en-US"/>
        </a:p>
      </dgm:t>
    </dgm:pt>
    <dgm:pt modelId="{03A7E478-04C5-49CE-AE43-1C28175AF08A}" type="sibTrans" cxnId="{1EC335EC-BFB7-4F42-B3E2-4B9267A54F37}">
      <dgm:prSet/>
      <dgm:spPr/>
      <dgm:t>
        <a:bodyPr/>
        <a:lstStyle/>
        <a:p>
          <a:endParaRPr lang="en-US"/>
        </a:p>
      </dgm:t>
    </dgm:pt>
    <dgm:pt modelId="{97689ADA-ACAD-4BEC-AD13-8658531FA4A8}">
      <dgm:prSet custT="1"/>
      <dgm:spPr>
        <a:solidFill>
          <a:srgbClr val="4472C4">
            <a:hueOff val="-2451115"/>
            <a:satOff val="-3409"/>
            <a:lumOff val="-1307"/>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72390" tIns="72390" rIns="72390" bIns="72390" numCol="1" spcCol="1270" anchor="ctr" anchorCtr="0"/>
        <a:lstStyle/>
        <a:p>
          <a:r>
            <a:rPr lang="en-US" sz="2400" kern="1200" dirty="0"/>
            <a:t>Strategies for enhancing climate resilience in African agriculture, the development of climate-resilient crop </a:t>
          </a:r>
          <a:r>
            <a:rPr lang="en-US" sz="2400" kern="1200" dirty="0">
              <a:solidFill>
                <a:prstClr val="white"/>
              </a:solidFill>
              <a:latin typeface="Calibri" panose="020F0502020204030204"/>
              <a:ea typeface="+mn-ea"/>
              <a:cs typeface="+mn-cs"/>
            </a:rPr>
            <a:t>varieties</a:t>
          </a:r>
          <a:r>
            <a:rPr lang="en-US" sz="2400" kern="1200" dirty="0"/>
            <a:t> and adaptation measures</a:t>
          </a:r>
        </a:p>
      </dgm:t>
    </dgm:pt>
    <dgm:pt modelId="{A53897E9-8CD1-49A3-9C81-4C8D63A08DBC}" type="parTrans" cxnId="{AAE5782C-F678-4722-A486-4E01DC8EA112}">
      <dgm:prSet/>
      <dgm:spPr/>
      <dgm:t>
        <a:bodyPr/>
        <a:lstStyle/>
        <a:p>
          <a:endParaRPr lang="en-US"/>
        </a:p>
      </dgm:t>
    </dgm:pt>
    <dgm:pt modelId="{67CD2B73-F09A-463B-81D1-2444A0A4E1FA}" type="sibTrans" cxnId="{AAE5782C-F678-4722-A486-4E01DC8EA112}">
      <dgm:prSet/>
      <dgm:spPr/>
      <dgm:t>
        <a:bodyPr/>
        <a:lstStyle/>
        <a:p>
          <a:endParaRPr lang="en-US"/>
        </a:p>
      </dgm:t>
    </dgm:pt>
    <dgm:pt modelId="{FCC8AEEE-2F9B-4B38-9669-82312B4E478D}" type="pres">
      <dgm:prSet presAssocID="{DCBF9D3D-F423-4AAD-9635-73861B759612}" presName="linear" presStyleCnt="0">
        <dgm:presLayoutVars>
          <dgm:animLvl val="lvl"/>
          <dgm:resizeHandles val="exact"/>
        </dgm:presLayoutVars>
      </dgm:prSet>
      <dgm:spPr/>
      <dgm:t>
        <a:bodyPr/>
        <a:lstStyle/>
        <a:p>
          <a:endParaRPr lang="ru-RU"/>
        </a:p>
      </dgm:t>
    </dgm:pt>
    <dgm:pt modelId="{082949B3-9CC1-495A-8CA3-AF972C3AF26C}" type="pres">
      <dgm:prSet presAssocID="{4CAB6D4C-97CF-4A26-911A-79E82294B421}" presName="parentText" presStyleLbl="node1" presStyleIdx="0" presStyleCnt="2" custLinFactNeighborX="1943" custLinFactNeighborY="1957">
        <dgm:presLayoutVars>
          <dgm:chMax val="0"/>
          <dgm:bulletEnabled val="1"/>
        </dgm:presLayoutVars>
      </dgm:prSet>
      <dgm:spPr>
        <a:xfrm>
          <a:off x="0" y="1910050"/>
          <a:ext cx="4828172" cy="1831854"/>
        </a:xfrm>
        <a:prstGeom prst="roundRect">
          <a:avLst/>
        </a:prstGeom>
      </dgm:spPr>
      <dgm:t>
        <a:bodyPr/>
        <a:lstStyle/>
        <a:p>
          <a:endParaRPr lang="ru-RU"/>
        </a:p>
      </dgm:t>
    </dgm:pt>
    <dgm:pt modelId="{69B41476-4919-4B1E-AFE2-B0A715FA93FF}" type="pres">
      <dgm:prSet presAssocID="{03A7E478-04C5-49CE-AE43-1C28175AF08A}" presName="spacer" presStyleCnt="0"/>
      <dgm:spPr/>
    </dgm:pt>
    <dgm:pt modelId="{C72AF763-F80A-4A57-A874-46C26186F24F}" type="pres">
      <dgm:prSet presAssocID="{97689ADA-ACAD-4BEC-AD13-8658531FA4A8}" presName="parentText" presStyleLbl="node1" presStyleIdx="1" presStyleCnt="2" custScaleY="90116">
        <dgm:presLayoutVars>
          <dgm:chMax val="0"/>
          <dgm:bulletEnabled val="1"/>
        </dgm:presLayoutVars>
      </dgm:prSet>
      <dgm:spPr>
        <a:xfrm>
          <a:off x="0" y="4269862"/>
          <a:ext cx="4828172" cy="1361804"/>
        </a:xfrm>
        <a:prstGeom prst="roundRect">
          <a:avLst/>
        </a:prstGeom>
      </dgm:spPr>
      <dgm:t>
        <a:bodyPr/>
        <a:lstStyle/>
        <a:p>
          <a:endParaRPr lang="ru-RU"/>
        </a:p>
      </dgm:t>
    </dgm:pt>
  </dgm:ptLst>
  <dgm:cxnLst>
    <dgm:cxn modelId="{1EC335EC-BFB7-4F42-B3E2-4B9267A54F37}" srcId="{DCBF9D3D-F423-4AAD-9635-73861B759612}" destId="{4CAB6D4C-97CF-4A26-911A-79E82294B421}" srcOrd="0" destOrd="0" parTransId="{FED022AE-8445-4801-927C-5D050113ABD2}" sibTransId="{03A7E478-04C5-49CE-AE43-1C28175AF08A}"/>
    <dgm:cxn modelId="{0B96D928-2037-454B-958D-88C3BB85FEAD}" type="presOf" srcId="{DCBF9D3D-F423-4AAD-9635-73861B759612}" destId="{FCC8AEEE-2F9B-4B38-9669-82312B4E478D}" srcOrd="0" destOrd="0" presId="urn:microsoft.com/office/officeart/2005/8/layout/vList2"/>
    <dgm:cxn modelId="{C551F7C9-EB49-4B95-94CE-50B16AB16A92}" type="presOf" srcId="{97689ADA-ACAD-4BEC-AD13-8658531FA4A8}" destId="{C72AF763-F80A-4A57-A874-46C26186F24F}" srcOrd="0" destOrd="0" presId="urn:microsoft.com/office/officeart/2005/8/layout/vList2"/>
    <dgm:cxn modelId="{EC36EC12-6C35-4878-A666-F4F0BFD8CD3E}" type="presOf" srcId="{4CAB6D4C-97CF-4A26-911A-79E82294B421}" destId="{082949B3-9CC1-495A-8CA3-AF972C3AF26C}" srcOrd="0" destOrd="0" presId="urn:microsoft.com/office/officeart/2005/8/layout/vList2"/>
    <dgm:cxn modelId="{AAE5782C-F678-4722-A486-4E01DC8EA112}" srcId="{DCBF9D3D-F423-4AAD-9635-73861B759612}" destId="{97689ADA-ACAD-4BEC-AD13-8658531FA4A8}" srcOrd="1" destOrd="0" parTransId="{A53897E9-8CD1-49A3-9C81-4C8D63A08DBC}" sibTransId="{67CD2B73-F09A-463B-81D1-2444A0A4E1FA}"/>
    <dgm:cxn modelId="{87FB544D-6FA3-44CA-AC6A-60E3D7D0CDD4}" type="presParOf" srcId="{FCC8AEEE-2F9B-4B38-9669-82312B4E478D}" destId="{082949B3-9CC1-495A-8CA3-AF972C3AF26C}" srcOrd="0" destOrd="0" presId="urn:microsoft.com/office/officeart/2005/8/layout/vList2"/>
    <dgm:cxn modelId="{009A0899-EC7D-4248-9190-B02A907E2F22}" type="presParOf" srcId="{FCC8AEEE-2F9B-4B38-9669-82312B4E478D}" destId="{69B41476-4919-4B1E-AFE2-B0A715FA93FF}" srcOrd="1" destOrd="0" presId="urn:microsoft.com/office/officeart/2005/8/layout/vList2"/>
    <dgm:cxn modelId="{F2251789-46DF-4CE0-951F-D1B24CD4BBAF}" type="presParOf" srcId="{FCC8AEEE-2F9B-4B38-9669-82312B4E478D}" destId="{C72AF763-F80A-4A57-A874-46C26186F24F}"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6B4F-31C2-408E-8D85-648DFBF9D845}">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69C29C-BD4A-40A7-A957-56FF16DDED13}">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dirty="0"/>
            <a:t>Discuss challenges related to inadequate infrastructure, including transportation and storage facilities</a:t>
          </a:r>
        </a:p>
      </dsp:txBody>
      <dsp:txXfrm>
        <a:off x="569079" y="2427788"/>
        <a:ext cx="2072362" cy="720000"/>
      </dsp:txXfrm>
    </dsp:sp>
    <dsp:sp modelId="{409E2BDC-96BB-4738-8DEF-05B41639DC23}">
      <dsp:nvSpPr>
        <dsp:cNvPr id="0" name=""/>
        <dsp:cNvSpPr/>
      </dsp:nvSpPr>
      <dsp:spPr>
        <a:xfrm>
          <a:off x="3574005" y="1203549"/>
          <a:ext cx="932563" cy="93256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C22B1-24A2-45FF-93FA-2852D6EB4A76}">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Address the digital divide and limited access to modern agricultural technologies in some regions.</a:t>
          </a:r>
        </a:p>
      </dsp:txBody>
      <dsp:txXfrm>
        <a:off x="3004105" y="2427788"/>
        <a:ext cx="2072362" cy="720000"/>
      </dsp:txXfrm>
    </dsp:sp>
    <dsp:sp modelId="{D29FD4FB-7420-4AB8-B319-9979197121E8}">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7CAD26-CDFE-4E23-B8D2-8B5659DCC595}">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Strategies for improving technology access, such as partnerships and educational programs.</a:t>
          </a:r>
        </a:p>
      </dsp:txBody>
      <dsp:txXfrm>
        <a:off x="5439131" y="2427788"/>
        <a:ext cx="2072362" cy="720000"/>
      </dsp:txXfrm>
    </dsp:sp>
    <dsp:sp modelId="{EB23134B-96FF-4BFF-9AD2-A90BF6C54D79}">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C7548-ABFF-4266-9132-7C402070460F}">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Smallholder farmers face challenges in accessing local and international markets.</a:t>
          </a:r>
        </a:p>
      </dsp:txBody>
      <dsp:txXfrm>
        <a:off x="7874157" y="2427788"/>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336E-8856-4DFC-B31D-EE81B417060E}">
      <dsp:nvSpPr>
        <dsp:cNvPr id="0" name=""/>
        <dsp:cNvSpPr/>
      </dsp:nvSpPr>
      <dsp:spPr>
        <a:xfrm>
          <a:off x="0" y="22428"/>
          <a:ext cx="4865523"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Leveraging African resources on a global scale.</a:t>
          </a:r>
        </a:p>
      </dsp:txBody>
      <dsp:txXfrm>
        <a:off x="68270" y="90698"/>
        <a:ext cx="4728983" cy="1261975"/>
      </dsp:txXfrm>
    </dsp:sp>
    <dsp:sp modelId="{F3409F32-0471-4787-B9A7-C32B55676A77}">
      <dsp:nvSpPr>
        <dsp:cNvPr id="0" name=""/>
        <dsp:cNvSpPr/>
      </dsp:nvSpPr>
      <dsp:spPr>
        <a:xfrm>
          <a:off x="0" y="1422168"/>
          <a:ext cx="4865523" cy="139851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Developments in Africa can contribute to the broader context of global food security</a:t>
          </a:r>
        </a:p>
      </dsp:txBody>
      <dsp:txXfrm>
        <a:off x="68270" y="1490438"/>
        <a:ext cx="4728983" cy="1261975"/>
      </dsp:txXfrm>
    </dsp:sp>
    <dsp:sp modelId="{BB330E88-9FA3-498A-9EC8-0A1597DA2C76}">
      <dsp:nvSpPr>
        <dsp:cNvPr id="0" name=""/>
        <dsp:cNvSpPr/>
      </dsp:nvSpPr>
      <dsp:spPr>
        <a:xfrm>
          <a:off x="0" y="2963459"/>
          <a:ext cx="4865523" cy="13985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Addressing global hunger and malnutrition.</a:t>
          </a:r>
        </a:p>
      </dsp:txBody>
      <dsp:txXfrm>
        <a:off x="68270" y="3031729"/>
        <a:ext cx="4728983" cy="1261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3E0E8-0C3F-4D0A-9E73-424A9A8D5E34}">
      <dsp:nvSpPr>
        <dsp:cNvPr id="0" name=""/>
        <dsp:cNvSpPr/>
      </dsp:nvSpPr>
      <dsp:spPr>
        <a:xfrm>
          <a:off x="0" y="952430"/>
          <a:ext cx="4763925" cy="13308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Potential for increased trade and economic partnerships on the global stage.</a:t>
          </a:r>
        </a:p>
      </dsp:txBody>
      <dsp:txXfrm>
        <a:off x="64968" y="1017398"/>
        <a:ext cx="4633989" cy="1200939"/>
      </dsp:txXfrm>
    </dsp:sp>
    <dsp:sp modelId="{1DAA5871-E9E4-49C3-AA2B-B554B94A82A3}">
      <dsp:nvSpPr>
        <dsp:cNvPr id="0" name=""/>
        <dsp:cNvSpPr/>
      </dsp:nvSpPr>
      <dsp:spPr>
        <a:xfrm>
          <a:off x="0" y="2470505"/>
          <a:ext cx="4763925" cy="13308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The role of Africa in promoting global sustainability through responsible resource management.</a:t>
          </a:r>
        </a:p>
      </dsp:txBody>
      <dsp:txXfrm>
        <a:off x="64968" y="2535473"/>
        <a:ext cx="4633989" cy="1200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8DE36-ED61-4A87-AC8E-F3AECBF57F0F}">
      <dsp:nvSpPr>
        <dsp:cNvPr id="0" name=""/>
        <dsp:cNvSpPr/>
      </dsp:nvSpPr>
      <dsp:spPr>
        <a:xfrm>
          <a:off x="0" y="231124"/>
          <a:ext cx="5248275"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The role of precision farming, digital agriculture, and biotechnology.</a:t>
          </a:r>
        </a:p>
      </dsp:txBody>
      <dsp:txXfrm>
        <a:off x="85900" y="317024"/>
        <a:ext cx="5076475" cy="1587880"/>
      </dsp:txXfrm>
    </dsp:sp>
    <dsp:sp modelId="{3E96FBE3-FDA5-4BA3-974E-3A255DF6486B}">
      <dsp:nvSpPr>
        <dsp:cNvPr id="0" name=""/>
        <dsp:cNvSpPr/>
      </dsp:nvSpPr>
      <dsp:spPr>
        <a:xfrm>
          <a:off x="0" y="2235358"/>
          <a:ext cx="5248275" cy="17596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Technology can improve productivity, resource efficiency, and sustainability.</a:t>
          </a:r>
        </a:p>
      </dsp:txBody>
      <dsp:txXfrm>
        <a:off x="85900" y="2321258"/>
        <a:ext cx="5076475" cy="1587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949B3-9CC1-495A-8CA3-AF972C3AF26C}">
      <dsp:nvSpPr>
        <dsp:cNvPr id="0" name=""/>
        <dsp:cNvSpPr/>
      </dsp:nvSpPr>
      <dsp:spPr>
        <a:xfrm>
          <a:off x="0" y="140634"/>
          <a:ext cx="5119050" cy="1863225"/>
        </a:xfrm>
        <a:prstGeom prst="roundRect">
          <a:avLst/>
        </a:prstGeom>
        <a:solidFill>
          <a:srgbClr val="4472C4">
            <a:hueOff val="-3676672"/>
            <a:satOff val="-5114"/>
            <a:lumOff val="-1961"/>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prstClr val="white"/>
              </a:solidFill>
              <a:latin typeface="Calibri" panose="020F0502020204030204"/>
              <a:ea typeface="+mn-ea"/>
              <a:cs typeface="+mn-cs"/>
            </a:rPr>
            <a:t>Potential for increased international collaborations in agricultural research and development.</a:t>
          </a:r>
        </a:p>
      </dsp:txBody>
      <dsp:txXfrm>
        <a:off x="90955" y="231589"/>
        <a:ext cx="4937140" cy="1681315"/>
      </dsp:txXfrm>
    </dsp:sp>
    <dsp:sp modelId="{C72AF763-F80A-4A57-A874-46C26186F24F}">
      <dsp:nvSpPr>
        <dsp:cNvPr id="0" name=""/>
        <dsp:cNvSpPr/>
      </dsp:nvSpPr>
      <dsp:spPr>
        <a:xfrm>
          <a:off x="0" y="2187396"/>
          <a:ext cx="5119050" cy="1679063"/>
        </a:xfrm>
        <a:prstGeom prst="roundRect">
          <a:avLst/>
        </a:prstGeom>
        <a:solidFill>
          <a:srgbClr val="4472C4">
            <a:hueOff val="-2451115"/>
            <a:satOff val="-3409"/>
            <a:lumOff val="-1307"/>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1066800">
            <a:lnSpc>
              <a:spcPct val="90000"/>
            </a:lnSpc>
            <a:spcBef>
              <a:spcPct val="0"/>
            </a:spcBef>
            <a:spcAft>
              <a:spcPct val="35000"/>
            </a:spcAft>
          </a:pPr>
          <a:r>
            <a:rPr lang="en-US" sz="2400" kern="1200" dirty="0"/>
            <a:t>Strategies for enhancing climate resilience in African agriculture, the development of climate-resilient crop </a:t>
          </a:r>
          <a:r>
            <a:rPr lang="en-US" sz="2400" kern="1200" dirty="0">
              <a:solidFill>
                <a:prstClr val="white"/>
              </a:solidFill>
              <a:latin typeface="Calibri" panose="020F0502020204030204"/>
              <a:ea typeface="+mn-ea"/>
              <a:cs typeface="+mn-cs"/>
            </a:rPr>
            <a:t>varieties</a:t>
          </a:r>
          <a:r>
            <a:rPr lang="en-US" sz="2400" kern="1200" dirty="0"/>
            <a:t> and adaptation measures</a:t>
          </a:r>
        </a:p>
      </dsp:txBody>
      <dsp:txXfrm>
        <a:off x="81965" y="2269361"/>
        <a:ext cx="4955120" cy="15151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DCFDC1F-90F8-4CA3-8C3E-AB98E9C587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7DCB40A-D9DE-46F1-96A2-68B384EB3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9936F-2B15-43DB-BFD4-0280BD907B15}" type="datetimeFigureOut">
              <a:rPr lang="ru-RU" smtClean="0"/>
              <a:t>06.02.2024</a:t>
            </a:fld>
            <a:endParaRPr lang="ru-RU"/>
          </a:p>
        </p:txBody>
      </p:sp>
      <p:sp>
        <p:nvSpPr>
          <p:cNvPr id="4" name="Нижний колонтитул 3">
            <a:extLst>
              <a:ext uri="{FF2B5EF4-FFF2-40B4-BE49-F238E27FC236}">
                <a16:creationId xmlns:a16="http://schemas.microsoft.com/office/drawing/2014/main" id="{781553A3-4943-43CE-AC9D-6593D29A7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F45B44BF-D6A1-46B1-9291-946B51E0E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8F954-CE72-4168-838F-219E7A047D31}" type="slidenum">
              <a:rPr lang="ru-RU" smtClean="0"/>
              <a:t>‹#›</a:t>
            </a:fld>
            <a:endParaRPr lang="ru-RU"/>
          </a:p>
        </p:txBody>
      </p:sp>
    </p:spTree>
    <p:extLst>
      <p:ext uri="{BB962C8B-B14F-4D97-AF65-F5344CB8AC3E}">
        <p14:creationId xmlns:p14="http://schemas.microsoft.com/office/powerpoint/2010/main" val="2487239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8017-E38F-4774-A957-FA9FDAC40B1F}" type="datetimeFigureOut">
              <a:rPr lang="ru-RU" smtClean="0"/>
              <a:t>06.02.2024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1ED0D-16BA-47A2-AFAA-6F9AFD6EA637}" type="slidenum">
              <a:rPr lang="ru-RU" smtClean="0"/>
              <a:t>‹#›</a:t>
            </a:fld>
            <a:endParaRPr lang="ru-RU"/>
          </a:p>
        </p:txBody>
      </p:sp>
    </p:spTree>
    <p:extLst>
      <p:ext uri="{BB962C8B-B14F-4D97-AF65-F5344CB8AC3E}">
        <p14:creationId xmlns:p14="http://schemas.microsoft.com/office/powerpoint/2010/main" val="2690971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endParaRPr lang="ru-RU"/>
          </a:p>
        </p:txBody>
      </p:sp>
      <p:pic>
        <p:nvPicPr>
          <p:cNvPr id="9" name="Рисунок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9829" b="43931"/>
          <a:stretch/>
        </p:blipFill>
        <p:spPr>
          <a:xfrm>
            <a:off x="6140597" y="796707"/>
            <a:ext cx="3678520" cy="844985"/>
          </a:xfrm>
          <a:prstGeom prst="rect">
            <a:avLst/>
          </a:prstGeom>
        </p:spPr>
      </p:pic>
      <p:sp>
        <p:nvSpPr>
          <p:cNvPr id="11" name="Slide Number Placeholder 4">
            <a:extLst>
              <a:ext uri="{FF2B5EF4-FFF2-40B4-BE49-F238E27FC236}">
                <a16:creationId xmlns:a16="http://schemas.microsoft.com/office/drawing/2014/main" id="{02A2FD6A-605E-AD4A-A177-207FEF7B87F7}"/>
              </a:ext>
            </a:extLst>
          </p:cNvPr>
          <p:cNvSpPr>
            <a:spLocks noGrp="1"/>
          </p:cNvSpPr>
          <p:nvPr>
            <p:ph type="sldNum" sz="quarter" idx="12"/>
          </p:nvPr>
        </p:nvSpPr>
        <p:spPr>
          <a:xfrm>
            <a:off x="10750609" y="6281163"/>
            <a:ext cx="1120801" cy="211791"/>
          </a:xfrm>
          <a:prstGeom prst="rect">
            <a:avLst/>
          </a:prstGeom>
        </p:spPr>
        <p:txBody>
          <a:bodyPr/>
          <a:lstStyle>
            <a:lvl1pPr algn="r">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213235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accent5">
                    <a:lumMod val="75000"/>
                  </a:schemeClr>
                </a:solidFill>
                <a:latin typeface="+mn-lt"/>
              </a:defRPr>
            </a:lvl1pPr>
          </a:lstStyle>
          <a:p>
            <a:r>
              <a:rPr lang="ru-RU" dirty="0"/>
              <a:t>Образец заголовка</a:t>
            </a:r>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a:xfrm>
            <a:off x="846746" y="1415427"/>
            <a:ext cx="10515600" cy="435133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9" name="Slide Number Placeholder 4">
            <a:extLst>
              <a:ext uri="{FF2B5EF4-FFF2-40B4-BE49-F238E27FC236}">
                <a16:creationId xmlns:a16="http://schemas.microsoft.com/office/drawing/2014/main" id="{2128F1DF-5FE7-4E4B-A577-0E058F7AA8A4}"/>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164927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userDrawn="1"/>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accent5">
                    <a:lumMod val="75000"/>
                  </a:schemeClr>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3" name="Рисунок 2"/>
          <p:cNvPicPr>
            <a:picLocks noChangeAspect="1"/>
          </p:cNvPicPr>
          <p:nvPr userDrawn="1"/>
        </p:nvPicPr>
        <p:blipFill>
          <a:blip r:embed="rId3"/>
          <a:stretch>
            <a:fillRect/>
          </a:stretch>
        </p:blipFill>
        <p:spPr>
          <a:xfrm>
            <a:off x="439838" y="6173467"/>
            <a:ext cx="2184533" cy="499115"/>
          </a:xfrm>
          <a:prstGeom prst="rect">
            <a:avLst/>
          </a:prstGeom>
        </p:spPr>
      </p:pic>
    </p:spTree>
    <p:extLst>
      <p:ext uri="{BB962C8B-B14F-4D97-AF65-F5344CB8AC3E}">
        <p14:creationId xmlns:p14="http://schemas.microsoft.com/office/powerpoint/2010/main" val="204224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sz="1600">
                <a:solidFill>
                  <a:schemeClr val="accent5">
                    <a:lumMod val="75000"/>
                  </a:schemeClr>
                </a:solidFill>
                <a:latin typeface="+mj-lt"/>
              </a:defRPr>
            </a:lvl4pPr>
            <a:lvl5pPr>
              <a:buClr>
                <a:schemeClr val="accent5">
                  <a:lumMod val="50000"/>
                </a:schemeClr>
              </a:buClr>
              <a:defRPr sz="1600">
                <a:solidFill>
                  <a:schemeClr val="accent5">
                    <a:lumMod val="7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2" name="Рисунок 11">
            <a:extLst>
              <a:ext uri="{FF2B5EF4-FFF2-40B4-BE49-F238E27FC236}">
                <a16:creationId xmlns:a16="http://schemas.microsoft.com/office/drawing/2014/main" id="{4A523243-798D-4487-B2F1-C3238976E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accent5">
                    <a:lumMod val="75000"/>
                  </a:schemeClr>
                </a:solidFill>
                <a:latin typeface="+mn-lt"/>
              </a:defRPr>
            </a:lvl1pPr>
          </a:lstStyle>
          <a:p>
            <a:r>
              <a:rPr lang="ru-RU" dirty="0"/>
              <a:t>Образец заголовка</a:t>
            </a:r>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Slide Number Placeholder 4">
            <a:extLst>
              <a:ext uri="{FF2B5EF4-FFF2-40B4-BE49-F238E27FC236}">
                <a16:creationId xmlns:a16="http://schemas.microsoft.com/office/drawing/2014/main" id="{BC9B2223-E7F6-4600-97D8-286378A99548}"/>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
        <p:nvSpPr>
          <p:cNvPr id="13" name="Объект 2">
            <a:extLst>
              <a:ext uri="{FF2B5EF4-FFF2-40B4-BE49-F238E27FC236}">
                <a16:creationId xmlns:a16="http://schemas.microsoft.com/office/drawing/2014/main" id="{8D4FD349-C097-4805-8C42-4A0B4CE3092C}"/>
              </a:ext>
            </a:extLst>
          </p:cNvPr>
          <p:cNvSpPr>
            <a:spLocks noGrp="1"/>
          </p:cNvSpPr>
          <p:nvPr>
            <p:ph idx="10"/>
          </p:nvPr>
        </p:nvSpPr>
        <p:spPr>
          <a:xfrm>
            <a:off x="6044547" y="1447800"/>
            <a:ext cx="5067300" cy="4687888"/>
          </a:xfrm>
        </p:spPr>
        <p:txBody>
          <a:bodyPr/>
          <a:lstStyle>
            <a:lvl1pPr>
              <a:buClr>
                <a:srgbClr val="00B050"/>
              </a:buClr>
              <a:defRPr sz="2400">
                <a:solidFill>
                  <a:schemeClr val="accent5">
                    <a:lumMod val="75000"/>
                  </a:schemeClr>
                </a:solidFill>
                <a:latin typeface="+mj-lt"/>
              </a:defRPr>
            </a:lvl1pPr>
            <a:lvl2pPr>
              <a:buClr>
                <a:schemeClr val="accent5">
                  <a:lumMod val="50000"/>
                </a:schemeClr>
              </a:buClr>
              <a:defRPr sz="2000">
                <a:solidFill>
                  <a:schemeClr val="accent5">
                    <a:lumMod val="75000"/>
                  </a:schemeClr>
                </a:solidFill>
                <a:latin typeface="+mj-lt"/>
              </a:defRPr>
            </a:lvl2pPr>
            <a:lvl3pPr>
              <a:buClr>
                <a:schemeClr val="accent5">
                  <a:lumMod val="50000"/>
                </a:schemeClr>
              </a:buClr>
              <a:defRPr sz="1800">
                <a:solidFill>
                  <a:schemeClr val="accent5">
                    <a:lumMod val="75000"/>
                  </a:schemeClr>
                </a:solidFill>
                <a:latin typeface="+mj-lt"/>
              </a:defRPr>
            </a:lvl3pPr>
            <a:lvl4pPr>
              <a:buClr>
                <a:schemeClr val="accent5">
                  <a:lumMod val="50000"/>
                </a:schemeClr>
              </a:buClr>
              <a:defRPr sz="1600">
                <a:solidFill>
                  <a:schemeClr val="accent5">
                    <a:lumMod val="75000"/>
                  </a:schemeClr>
                </a:solidFill>
                <a:latin typeface="+mj-lt"/>
              </a:defRPr>
            </a:lvl4pPr>
            <a:lvl5pPr>
              <a:buClr>
                <a:schemeClr val="accent5">
                  <a:lumMod val="50000"/>
                </a:schemeClr>
              </a:buClr>
              <a:defRPr sz="1600">
                <a:solidFill>
                  <a:schemeClr val="accent5">
                    <a:lumMod val="7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414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7" name="Прямая соединительная линия 6">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Заголовок 1">
            <a:extLst>
              <a:ext uri="{FF2B5EF4-FFF2-40B4-BE49-F238E27FC236}">
                <a16:creationId xmlns:a16="http://schemas.microsoft.com/office/drawing/2014/main" id="{D7A96AB6-C006-4530-A1F7-0FC58B2822F1}"/>
              </a:ext>
            </a:extLst>
          </p:cNvPr>
          <p:cNvSpPr txBox="1">
            <a:spLocks/>
          </p:cNvSpPr>
          <p:nvPr userDrawn="1"/>
        </p:nvSpPr>
        <p:spPr>
          <a:xfrm>
            <a:off x="847725" y="365125"/>
            <a:ext cx="10020300" cy="7588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accent5">
                    <a:lumMod val="50000"/>
                  </a:schemeClr>
                </a:solidFill>
                <a:latin typeface="+mn-lt"/>
                <a:ea typeface="+mj-ea"/>
                <a:cs typeface="+mj-cs"/>
              </a:defRPr>
            </a:lvl1pPr>
          </a:lstStyle>
          <a:p>
            <a:r>
              <a:rPr lang="ru-RU" dirty="0">
                <a:solidFill>
                  <a:schemeClr val="accent5">
                    <a:lumMod val="75000"/>
                  </a:schemeClr>
                </a:solidFill>
              </a:rPr>
              <a:t>Образец заголовка</a:t>
            </a:r>
          </a:p>
        </p:txBody>
      </p:sp>
      <p:pic>
        <p:nvPicPr>
          <p:cNvPr id="9" name="Рисунок 8">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3" name="Таблица 12"/>
          <p:cNvSpPr>
            <a:spLocks noGrp="1"/>
          </p:cNvSpPr>
          <p:nvPr>
            <p:ph type="tbl" sz="quarter" idx="10"/>
          </p:nvPr>
        </p:nvSpPr>
        <p:spPr>
          <a:xfrm>
            <a:off x="972272" y="1365250"/>
            <a:ext cx="10248177" cy="4676775"/>
          </a:xfrm>
        </p:spPr>
        <p:txBody>
          <a:bodyPr>
            <a:normAutofit/>
          </a:bodyPr>
          <a:lstStyle>
            <a:lvl1pPr>
              <a:defRPr sz="2400">
                <a:solidFill>
                  <a:schemeClr val="accent5">
                    <a:lumMod val="75000"/>
                  </a:schemeClr>
                </a:solidFill>
              </a:defRPr>
            </a:lvl1pPr>
          </a:lstStyle>
          <a:p>
            <a:endParaRPr lang="ru-RU" dirty="0"/>
          </a:p>
        </p:txBody>
      </p:sp>
      <p:sp>
        <p:nvSpPr>
          <p:cNvPr id="12" name="Slide Number Placeholder 4">
            <a:extLst>
              <a:ext uri="{FF2B5EF4-FFF2-40B4-BE49-F238E27FC236}">
                <a16:creationId xmlns:a16="http://schemas.microsoft.com/office/drawing/2014/main" id="{055094B5-4A8B-4A87-B925-74A63A8628C8}"/>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138105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userDrawn="1"/>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1820" y="1599077"/>
            <a:ext cx="3853112" cy="1060253"/>
          </a:xfrm>
          <a:prstGeom prst="rect">
            <a:avLst/>
          </a:prstGeom>
        </p:spPr>
      </p:pic>
    </p:spTree>
    <p:extLst>
      <p:ext uri="{BB962C8B-B14F-4D97-AF65-F5344CB8AC3E}">
        <p14:creationId xmlns:p14="http://schemas.microsoft.com/office/powerpoint/2010/main" val="10592105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857B9972-10A4-4B89-B093-8BABBDBA8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1F1B9341-EC45-4EAD-B467-9005E628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7" name="Slide Number Placeholder 4">
            <a:extLst>
              <a:ext uri="{FF2B5EF4-FFF2-40B4-BE49-F238E27FC236}">
                <a16:creationId xmlns:a16="http://schemas.microsoft.com/office/drawing/2014/main" id="{02A2FD6A-605E-AD4A-A177-207FEF7B87F7}"/>
              </a:ext>
            </a:extLst>
          </p:cNvPr>
          <p:cNvSpPr>
            <a:spLocks noGrp="1"/>
          </p:cNvSpPr>
          <p:nvPr>
            <p:ph type="sldNum" sz="quarter" idx="4"/>
          </p:nvPr>
        </p:nvSpPr>
        <p:spPr>
          <a:xfrm>
            <a:off x="10521388" y="6439792"/>
            <a:ext cx="1276139" cy="281683"/>
          </a:xfrm>
          <a:prstGeom prst="rect">
            <a:avLst/>
          </a:prstGeom>
        </p:spPr>
        <p:txBody>
          <a:bodyPr/>
          <a:lstStyle>
            <a:lvl1pPr algn="r">
              <a:defRPr>
                <a:solidFill>
                  <a:schemeClr val="bg1"/>
                </a:solidFill>
              </a:defRPr>
            </a:lvl1pPr>
          </a:lstStyle>
          <a:p>
            <a:fld id="{6DE55804-D118-2B4A-AD41-9C544F0DF4A9}" type="slidenum">
              <a:rPr lang="en-GB" smtClean="0"/>
              <a:pPr/>
              <a:t>‹#›</a:t>
            </a:fld>
            <a:endParaRPr lang="en-GB" dirty="0"/>
          </a:p>
        </p:txBody>
      </p:sp>
    </p:spTree>
    <p:extLst>
      <p:ext uri="{BB962C8B-B14F-4D97-AF65-F5344CB8AC3E}">
        <p14:creationId xmlns:p14="http://schemas.microsoft.com/office/powerpoint/2010/main" val="76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USER\Downloads\TheImpactofAgricultureonAfricanCivilizationinthe21stCen.pdf" TargetMode="External"/><Relationship Id="rId2" Type="http://schemas.openxmlformats.org/officeDocument/2006/relationships/hyperlink" Target="https://www.agriculture.gov.au/sites/default/files/sitecollectiondocuments/abares/publications/Outlook2012FoodDemand2050.pdf" TargetMode="External"/><Relationship Id="rId1" Type="http://schemas.openxmlformats.org/officeDocument/2006/relationships/slideLayout" Target="../slideLayouts/slideLayout4.xml"/><Relationship Id="rId5" Type="http://schemas.openxmlformats.org/officeDocument/2006/relationships/hyperlink" Target="https://www.fao.org/3/cc3017en/online/state-food-security-and-nutrition-2023/food-security-nutrition-indicators.html" TargetMode="External"/><Relationship Id="rId4" Type="http://schemas.openxmlformats.org/officeDocument/2006/relationships/hyperlink" Target="https://www.digitalearthafrica.org/why-digital-earth-africa/water-resources-and-flood-risk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481B2-2342-4BFA-9609-2536CEEC1AA9}"/>
              </a:ext>
            </a:extLst>
          </p:cNvPr>
          <p:cNvSpPr>
            <a:spLocks noGrp="1"/>
          </p:cNvSpPr>
          <p:nvPr>
            <p:ph type="ctrTitle"/>
          </p:nvPr>
        </p:nvSpPr>
        <p:spPr>
          <a:xfrm>
            <a:off x="6429285" y="2096503"/>
            <a:ext cx="5252815" cy="2387600"/>
          </a:xfrm>
        </p:spPr>
        <p:txBody>
          <a:bodyPr/>
          <a:lstStyle/>
          <a:p>
            <a:r>
              <a:rPr lang="en-US" b="0" dirty="0">
                <a:latin typeface="Söhne"/>
              </a:rPr>
              <a:t>The Potential of African Resources in Promoting Global </a:t>
            </a:r>
            <a:r>
              <a:rPr lang="en-US" b="0">
                <a:latin typeface="Söhne"/>
              </a:rPr>
              <a:t>Food </a:t>
            </a:r>
            <a:r>
              <a:rPr lang="en-US" b="0" smtClean="0">
                <a:latin typeface="Söhne"/>
              </a:rPr>
              <a:t>Security</a:t>
            </a:r>
            <a:endParaRPr lang="ru-RU" dirty="0"/>
          </a:p>
        </p:txBody>
      </p:sp>
      <p:sp>
        <p:nvSpPr>
          <p:cNvPr id="3" name="Подзаголовок 2">
            <a:extLst>
              <a:ext uri="{FF2B5EF4-FFF2-40B4-BE49-F238E27FC236}">
                <a16:creationId xmlns:a16="http://schemas.microsoft.com/office/drawing/2014/main" id="{9030BF7F-721F-4A61-ADB4-DBD6ABB9050D}"/>
              </a:ext>
            </a:extLst>
          </p:cNvPr>
          <p:cNvSpPr>
            <a:spLocks noGrp="1"/>
          </p:cNvSpPr>
          <p:nvPr>
            <p:ph type="subTitle" idx="1"/>
          </p:nvPr>
        </p:nvSpPr>
        <p:spPr>
          <a:xfrm>
            <a:off x="6429284" y="4919459"/>
            <a:ext cx="4383495" cy="1361703"/>
          </a:xfrm>
        </p:spPr>
        <p:txBody>
          <a:bodyPr>
            <a:normAutofit fontScale="92500" lnSpcReduction="10000"/>
          </a:bodyPr>
          <a:lstStyle/>
          <a:p>
            <a:r>
              <a:rPr lang="en-US" dirty="0"/>
              <a:t>An exploration of the role Africa can play in ensuring global food security</a:t>
            </a:r>
          </a:p>
          <a:p>
            <a:endParaRPr lang="ru-RU" dirty="0"/>
          </a:p>
          <a:p>
            <a:r>
              <a:rPr lang="en-US" dirty="0" err="1"/>
              <a:t>Lamsen</a:t>
            </a:r>
            <a:r>
              <a:rPr lang="en-US" dirty="0"/>
              <a:t> </a:t>
            </a:r>
            <a:r>
              <a:rPr lang="en-US" dirty="0" err="1"/>
              <a:t>Nkhata</a:t>
            </a:r>
            <a:endParaRPr lang="en-US" dirty="0"/>
          </a:p>
        </p:txBody>
      </p:sp>
      <p:sp>
        <p:nvSpPr>
          <p:cNvPr id="4" name="Номер слайда 3">
            <a:extLst>
              <a:ext uri="{FF2B5EF4-FFF2-40B4-BE49-F238E27FC236}">
                <a16:creationId xmlns:a16="http://schemas.microsoft.com/office/drawing/2014/main" id="{AF9EFD6B-990D-4B2C-92AC-05EA7D5E1A32}"/>
              </a:ext>
            </a:extLst>
          </p:cNvPr>
          <p:cNvSpPr>
            <a:spLocks noGrp="1"/>
          </p:cNvSpPr>
          <p:nvPr>
            <p:ph type="sldNum" sz="quarter" idx="12"/>
          </p:nvPr>
        </p:nvSpPr>
        <p:spPr/>
        <p:txBody>
          <a:bodyPr/>
          <a:lstStyle/>
          <a:p>
            <a:fld id="{6DE55804-D118-2B4A-AD41-9C544F0DF4A9}" type="slidenum">
              <a:rPr lang="en-GB" smtClean="0"/>
              <a:pPr/>
              <a:t>1</a:t>
            </a:fld>
            <a:endParaRPr lang="en-GB" dirty="0"/>
          </a:p>
        </p:txBody>
      </p:sp>
      <p:pic>
        <p:nvPicPr>
          <p:cNvPr id="7" name="Picture 28">
            <a:extLst>
              <a:ext uri="{FF2B5EF4-FFF2-40B4-BE49-F238E27FC236}">
                <a16:creationId xmlns:a16="http://schemas.microsoft.com/office/drawing/2014/main" id="{02DE6224-FBD0-4E0F-A03D-4220935B614E}"/>
              </a:ext>
            </a:extLst>
          </p:cNvPr>
          <p:cNvPicPr>
            <a:picLocks noChangeAspect="1"/>
          </p:cNvPicPr>
          <p:nvPr/>
        </p:nvPicPr>
        <p:blipFill rotWithShape="1">
          <a:blip r:embed="rId2"/>
          <a:srcRect l="14863" r="35137"/>
          <a:stretch/>
        </p:blipFill>
        <p:spPr>
          <a:xfrm>
            <a:off x="856615" y="933695"/>
            <a:ext cx="4184015" cy="4707010"/>
          </a:xfrm>
          <a:prstGeom prst="rect">
            <a:avLst/>
          </a:prstGeom>
        </p:spPr>
      </p:pic>
    </p:spTree>
    <p:extLst>
      <p:ext uri="{BB962C8B-B14F-4D97-AF65-F5344CB8AC3E}">
        <p14:creationId xmlns:p14="http://schemas.microsoft.com/office/powerpoint/2010/main" val="206022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Climate Resilience</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10</a:t>
            </a:fld>
            <a:endParaRPr lang="en-GB" dirty="0"/>
          </a:p>
        </p:txBody>
      </p:sp>
      <p:sp>
        <p:nvSpPr>
          <p:cNvPr id="6" name="Объект 5">
            <a:extLst>
              <a:ext uri="{FF2B5EF4-FFF2-40B4-BE49-F238E27FC236}">
                <a16:creationId xmlns:a16="http://schemas.microsoft.com/office/drawing/2014/main" id="{35D4ED63-E962-4425-AE44-FAD2C8956CF1}"/>
              </a:ext>
            </a:extLst>
          </p:cNvPr>
          <p:cNvSpPr>
            <a:spLocks noGrp="1"/>
          </p:cNvSpPr>
          <p:nvPr>
            <p:ph idx="1"/>
          </p:nvPr>
        </p:nvSpPr>
        <p:spPr>
          <a:xfrm>
            <a:off x="846746" y="1415427"/>
            <a:ext cx="5365459" cy="4351338"/>
          </a:xfrm>
        </p:spPr>
        <p:txBody>
          <a:bodyPr>
            <a:normAutofit/>
          </a:bodyPr>
          <a:lstStyle/>
          <a:p>
            <a:r>
              <a:rPr lang="en-US" dirty="0"/>
              <a:t>Nearly all African countries have committed to enhancing climate action through reducing their greenhouse gas emissions and building resilience.</a:t>
            </a:r>
          </a:p>
          <a:p>
            <a:endParaRPr lang="ru-RU" dirty="0"/>
          </a:p>
        </p:txBody>
      </p:sp>
      <p:pic>
        <p:nvPicPr>
          <p:cNvPr id="7" name="Content Placeholder 4" descr="A map of africa with red and blue squares&#10;&#10;Description automatically generated">
            <a:extLst>
              <a:ext uri="{FF2B5EF4-FFF2-40B4-BE49-F238E27FC236}">
                <a16:creationId xmlns:a16="http://schemas.microsoft.com/office/drawing/2014/main" id="{8C537AB9-9939-4939-9E6B-5F44A8F96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296" y="1229363"/>
            <a:ext cx="5074282" cy="5074282"/>
          </a:xfrm>
          <a:prstGeom prst="rect">
            <a:avLst/>
          </a:prstGeom>
        </p:spPr>
      </p:pic>
    </p:spTree>
    <p:extLst>
      <p:ext uri="{BB962C8B-B14F-4D97-AF65-F5344CB8AC3E}">
        <p14:creationId xmlns:p14="http://schemas.microsoft.com/office/powerpoint/2010/main" val="344010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Challenges and Solutions</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11</a:t>
            </a:fld>
            <a:endParaRPr lang="en-GB" dirty="0"/>
          </a:p>
        </p:txBody>
      </p:sp>
      <p:graphicFrame>
        <p:nvGraphicFramePr>
          <p:cNvPr id="8" name="Content Placeholder 2">
            <a:extLst>
              <a:ext uri="{FF2B5EF4-FFF2-40B4-BE49-F238E27FC236}">
                <a16:creationId xmlns:a16="http://schemas.microsoft.com/office/drawing/2014/main" id="{CA00CBC2-0FEA-48B6-A2C1-CC6FBD8F6E97}"/>
              </a:ext>
            </a:extLst>
          </p:cNvPr>
          <p:cNvGraphicFramePr>
            <a:graphicFrameLocks/>
          </p:cNvGraphicFramePr>
          <p:nvPr>
            <p:extLst>
              <p:ext uri="{D42A27DB-BD31-4B8C-83A1-F6EECF244321}">
                <p14:modId xmlns:p14="http://schemas.microsoft.com/office/powerpoint/2010/main" val="240667656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28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Global impact</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12</a:t>
            </a:fld>
            <a:endParaRPr lang="en-GB" dirty="0"/>
          </a:p>
        </p:txBody>
      </p:sp>
      <p:graphicFrame>
        <p:nvGraphicFramePr>
          <p:cNvPr id="5" name="Content Placeholder 2">
            <a:extLst>
              <a:ext uri="{FF2B5EF4-FFF2-40B4-BE49-F238E27FC236}">
                <a16:creationId xmlns:a16="http://schemas.microsoft.com/office/drawing/2014/main" id="{55BE4139-53AD-42F9-90A4-A3E459C0F665}"/>
              </a:ext>
            </a:extLst>
          </p:cNvPr>
          <p:cNvGraphicFramePr>
            <a:graphicFrameLocks noGrp="1"/>
          </p:cNvGraphicFramePr>
          <p:nvPr>
            <p:ph idx="1"/>
            <p:extLst>
              <p:ext uri="{D42A27DB-BD31-4B8C-83A1-F6EECF244321}">
                <p14:modId xmlns:p14="http://schemas.microsoft.com/office/powerpoint/2010/main" val="2934746125"/>
              </p:ext>
            </p:extLst>
          </p:nvPr>
        </p:nvGraphicFramePr>
        <p:xfrm>
          <a:off x="1104970" y="1406797"/>
          <a:ext cx="4865524" cy="4384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2">
            <a:extLst>
              <a:ext uri="{FF2B5EF4-FFF2-40B4-BE49-F238E27FC236}">
                <a16:creationId xmlns:a16="http://schemas.microsoft.com/office/drawing/2014/main" id="{B9A00962-7F95-4A11-BCFE-8B195B32F5EA}"/>
              </a:ext>
            </a:extLst>
          </p:cNvPr>
          <p:cNvGraphicFramePr>
            <a:graphicFrameLocks/>
          </p:cNvGraphicFramePr>
          <p:nvPr>
            <p:extLst>
              <p:ext uri="{D42A27DB-BD31-4B8C-83A1-F6EECF244321}">
                <p14:modId xmlns:p14="http://schemas.microsoft.com/office/powerpoint/2010/main" val="1483256340"/>
              </p:ext>
            </p:extLst>
          </p:nvPr>
        </p:nvGraphicFramePr>
        <p:xfrm>
          <a:off x="6395532" y="1288399"/>
          <a:ext cx="4763925" cy="47538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745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9EE5D2-2AFA-4E11-B5CA-BD15740BD874}"/>
              </a:ext>
            </a:extLst>
          </p:cNvPr>
          <p:cNvSpPr>
            <a:spLocks noGrp="1"/>
          </p:cNvSpPr>
          <p:nvPr>
            <p:ph type="title"/>
          </p:nvPr>
        </p:nvSpPr>
        <p:spPr/>
        <p:txBody>
          <a:bodyPr/>
          <a:lstStyle/>
          <a:p>
            <a:r>
              <a:rPr lang="en-US" dirty="0"/>
              <a:t>Future Prospects</a:t>
            </a:r>
            <a:endParaRPr lang="ru-RU" dirty="0"/>
          </a:p>
        </p:txBody>
      </p:sp>
      <p:pic>
        <p:nvPicPr>
          <p:cNvPr id="6" name="Content Placeholder 4" descr="A collage of a farm&#10;&#10;Description automatically generated">
            <a:extLst>
              <a:ext uri="{FF2B5EF4-FFF2-40B4-BE49-F238E27FC236}">
                <a16:creationId xmlns:a16="http://schemas.microsoft.com/office/drawing/2014/main" id="{887CABCD-D992-405C-87F4-7CDFF6EA8F7D}"/>
              </a:ext>
            </a:extLst>
          </p:cNvPr>
          <p:cNvPicPr>
            <a:picLocks noChangeAspect="1"/>
          </p:cNvPicPr>
          <p:nvPr/>
        </p:nvPicPr>
        <p:blipFill rotWithShape="1">
          <a:blip r:embed="rId2">
            <a:extLst>
              <a:ext uri="{28A0092B-C50C-407E-A947-70E740481C1C}">
                <a14:useLocalDpi xmlns:a14="http://schemas.microsoft.com/office/drawing/2010/main" val="0"/>
              </a:ext>
            </a:extLst>
          </a:blip>
          <a:srcRect l="-352" r="16436" b="2174"/>
          <a:stretch/>
        </p:blipFill>
        <p:spPr>
          <a:xfrm>
            <a:off x="5519943" y="1554590"/>
            <a:ext cx="5592557" cy="3748819"/>
          </a:xfrm>
          <a:prstGeom prst="rect">
            <a:avLst/>
          </a:prstGeom>
        </p:spPr>
      </p:pic>
    </p:spTree>
    <p:extLst>
      <p:ext uri="{BB962C8B-B14F-4D97-AF65-F5344CB8AC3E}">
        <p14:creationId xmlns:p14="http://schemas.microsoft.com/office/powerpoint/2010/main" val="146583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Future Prospects</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14</a:t>
            </a:fld>
            <a:endParaRPr lang="en-GB" dirty="0"/>
          </a:p>
        </p:txBody>
      </p:sp>
      <p:graphicFrame>
        <p:nvGraphicFramePr>
          <p:cNvPr id="13" name="Content Placeholder 2">
            <a:extLst>
              <a:ext uri="{FF2B5EF4-FFF2-40B4-BE49-F238E27FC236}">
                <a16:creationId xmlns:a16="http://schemas.microsoft.com/office/drawing/2014/main" id="{ABD87C2D-A6D7-4D0D-8837-2355F78BB98F}"/>
              </a:ext>
            </a:extLst>
          </p:cNvPr>
          <p:cNvGraphicFramePr>
            <a:graphicFrameLocks noGrp="1"/>
          </p:cNvGraphicFramePr>
          <p:nvPr>
            <p:ph idx="1"/>
            <p:extLst>
              <p:ext uri="{D42A27DB-BD31-4B8C-83A1-F6EECF244321}">
                <p14:modId xmlns:p14="http://schemas.microsoft.com/office/powerpoint/2010/main" val="3370373388"/>
              </p:ext>
            </p:extLst>
          </p:nvPr>
        </p:nvGraphicFramePr>
        <p:xfrm>
          <a:off x="859448" y="1711570"/>
          <a:ext cx="5248275" cy="407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2">
            <a:extLst>
              <a:ext uri="{FF2B5EF4-FFF2-40B4-BE49-F238E27FC236}">
                <a16:creationId xmlns:a16="http://schemas.microsoft.com/office/drawing/2014/main" id="{DA185CEC-4EFD-4E26-9421-130C75889073}"/>
              </a:ext>
            </a:extLst>
          </p:cNvPr>
          <p:cNvGraphicFramePr>
            <a:graphicFrameLocks/>
          </p:cNvGraphicFramePr>
          <p:nvPr>
            <p:extLst>
              <p:ext uri="{D42A27DB-BD31-4B8C-83A1-F6EECF244321}">
                <p14:modId xmlns:p14="http://schemas.microsoft.com/office/powerpoint/2010/main" val="1332736783"/>
              </p:ext>
            </p:extLst>
          </p:nvPr>
        </p:nvGraphicFramePr>
        <p:xfrm>
          <a:off x="6527827" y="1781908"/>
          <a:ext cx="5119050" cy="40034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3210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Opportunities</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15</a:t>
            </a:fld>
            <a:endParaRPr lang="en-GB" dirty="0"/>
          </a:p>
        </p:txBody>
      </p:sp>
      <p:sp>
        <p:nvSpPr>
          <p:cNvPr id="5" name="Объект 4">
            <a:extLst>
              <a:ext uri="{FF2B5EF4-FFF2-40B4-BE49-F238E27FC236}">
                <a16:creationId xmlns:a16="http://schemas.microsoft.com/office/drawing/2014/main" id="{8BDA303A-35C0-417F-A2E1-A56244F37AD9}"/>
              </a:ext>
            </a:extLst>
          </p:cNvPr>
          <p:cNvSpPr>
            <a:spLocks noGrp="1"/>
          </p:cNvSpPr>
          <p:nvPr>
            <p:ph idx="10"/>
          </p:nvPr>
        </p:nvSpPr>
        <p:spPr/>
        <p:txBody>
          <a:bodyPr/>
          <a:lstStyle/>
          <a:p>
            <a:r>
              <a:rPr lang="en-US" dirty="0"/>
              <a:t>Text</a:t>
            </a:r>
            <a:endParaRPr lang="ru-RU" dirty="0"/>
          </a:p>
        </p:txBody>
      </p:sp>
      <p:sp>
        <p:nvSpPr>
          <p:cNvPr id="6" name="Title 1">
            <a:extLst>
              <a:ext uri="{FF2B5EF4-FFF2-40B4-BE49-F238E27FC236}">
                <a16:creationId xmlns:a16="http://schemas.microsoft.com/office/drawing/2014/main" id="{57F2B37D-6153-4102-AB5F-58155F273D08}"/>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5">
                    <a:lumMod val="75000"/>
                  </a:schemeClr>
                </a:solidFill>
                <a:latin typeface="+mn-lt"/>
                <a:ea typeface="+mj-ea"/>
                <a:cs typeface="+mj-cs"/>
              </a:defRPr>
            </a:lvl1pPr>
          </a:lstStyle>
          <a:p>
            <a:pPr algn="ctr"/>
            <a:r>
              <a:rPr lang="en-US" sz="2000" dirty="0">
                <a:solidFill>
                  <a:schemeClr val="bg1"/>
                </a:solidFill>
              </a:rPr>
              <a:t>Opportunities</a:t>
            </a:r>
            <a:r>
              <a:rPr lang="en-US" dirty="0">
                <a:solidFill>
                  <a:schemeClr val="bg1"/>
                </a:solidFill>
              </a:rPr>
              <a:t> </a:t>
            </a:r>
            <a:endParaRPr lang="en-US" sz="2600" dirty="0">
              <a:solidFill>
                <a:srgbClr val="FFFFFF"/>
              </a:solidFill>
              <a:latin typeface="+mj-lt"/>
            </a:endParaRPr>
          </a:p>
        </p:txBody>
      </p:sp>
      <p:pic>
        <p:nvPicPr>
          <p:cNvPr id="10" name="Content Placeholder 4" descr="A diagram of a circular diagram&#10;&#10;Description automatically generated">
            <a:extLst>
              <a:ext uri="{FF2B5EF4-FFF2-40B4-BE49-F238E27FC236}">
                <a16:creationId xmlns:a16="http://schemas.microsoft.com/office/drawing/2014/main" id="{1E4106C7-3F0C-4D24-8303-6AD0556F2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235" y="1326250"/>
            <a:ext cx="7118222" cy="4930987"/>
          </a:xfrm>
          <a:prstGeom prst="rect">
            <a:avLst/>
          </a:prstGeom>
        </p:spPr>
      </p:pic>
    </p:spTree>
    <p:extLst>
      <p:ext uri="{BB962C8B-B14F-4D97-AF65-F5344CB8AC3E}">
        <p14:creationId xmlns:p14="http://schemas.microsoft.com/office/powerpoint/2010/main" val="387703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Conclusion</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16</a:t>
            </a:fld>
            <a:endParaRPr lang="en-GB" dirty="0"/>
          </a:p>
        </p:txBody>
      </p:sp>
      <p:sp>
        <p:nvSpPr>
          <p:cNvPr id="5" name="Объект 4">
            <a:extLst>
              <a:ext uri="{FF2B5EF4-FFF2-40B4-BE49-F238E27FC236}">
                <a16:creationId xmlns:a16="http://schemas.microsoft.com/office/drawing/2014/main" id="{8BDA303A-35C0-417F-A2E1-A56244F37AD9}"/>
              </a:ext>
            </a:extLst>
          </p:cNvPr>
          <p:cNvSpPr>
            <a:spLocks noGrp="1"/>
          </p:cNvSpPr>
          <p:nvPr>
            <p:ph idx="10"/>
          </p:nvPr>
        </p:nvSpPr>
        <p:spPr>
          <a:xfrm>
            <a:off x="847724" y="1389184"/>
            <a:ext cx="6080613" cy="4687888"/>
          </a:xfrm>
        </p:spPr>
        <p:txBody>
          <a:bodyPr/>
          <a:lstStyle/>
          <a:p>
            <a:r>
              <a:rPr lang="en-US" dirty="0"/>
              <a:t>As we navigate the intricate landscape of global food security, the abundant resources of Africa emerge not only as critical assets but as catalysts for positive change, necessitating collaborative efforts, sustainable practices, and innovative solutions to ensure a nourished and secure future for all</a:t>
            </a:r>
          </a:p>
          <a:p>
            <a:pPr marL="0" indent="0">
              <a:buNone/>
            </a:pPr>
            <a:endParaRPr lang="ru-RU" dirty="0"/>
          </a:p>
        </p:txBody>
      </p:sp>
      <p:pic>
        <p:nvPicPr>
          <p:cNvPr id="7" name="Picture 4" descr="hand holding ball">
            <a:extLst>
              <a:ext uri="{FF2B5EF4-FFF2-40B4-BE49-F238E27FC236}">
                <a16:creationId xmlns:a16="http://schemas.microsoft.com/office/drawing/2014/main" id="{1AC7C54E-B0B3-4B24-9043-C6559DE2AAAE}"/>
              </a:ext>
            </a:extLst>
          </p:cNvPr>
          <p:cNvPicPr>
            <a:picLocks noChangeAspect="1"/>
          </p:cNvPicPr>
          <p:nvPr/>
        </p:nvPicPr>
        <p:blipFill rotWithShape="1">
          <a:blip r:embed="rId2"/>
          <a:srcRect l="26055" r="22303"/>
          <a:stretch/>
        </p:blipFill>
        <p:spPr>
          <a:xfrm>
            <a:off x="7197969" y="1219200"/>
            <a:ext cx="4024719" cy="5153998"/>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39159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References</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17</a:t>
            </a:fld>
            <a:endParaRPr lang="en-GB" dirty="0"/>
          </a:p>
        </p:txBody>
      </p:sp>
      <p:sp>
        <p:nvSpPr>
          <p:cNvPr id="6" name="Content Placeholder 2">
            <a:extLst>
              <a:ext uri="{FF2B5EF4-FFF2-40B4-BE49-F238E27FC236}">
                <a16:creationId xmlns:a16="http://schemas.microsoft.com/office/drawing/2014/main" id="{49A94F11-E09F-4690-B634-410D11B08B01}"/>
              </a:ext>
            </a:extLst>
          </p:cNvPr>
          <p:cNvSpPr>
            <a:spLocks noGrp="1"/>
          </p:cNvSpPr>
          <p:nvPr>
            <p:ph idx="1"/>
          </p:nvPr>
        </p:nvSpPr>
        <p:spPr>
          <a:xfrm>
            <a:off x="838200" y="1606202"/>
            <a:ext cx="10515600" cy="4351338"/>
          </a:xfrm>
        </p:spPr>
        <p:txBody>
          <a:bodyPr/>
          <a:lstStyle/>
          <a:p>
            <a:r>
              <a:rPr lang="en-US" dirty="0">
                <a:hlinkClick r:id="rId2"/>
              </a:rPr>
              <a:t>https://www.agriculture.gov.au/sites/default/files/sitecollectiondocuments/abares/publications/Outlook2012FoodDemand2050.pdf</a:t>
            </a:r>
            <a:endParaRPr lang="en-US" dirty="0"/>
          </a:p>
          <a:p>
            <a:r>
              <a:rPr lang="en-US" dirty="0">
                <a:hlinkClick r:id="rId3" action="ppaction://hlinkfile"/>
              </a:rPr>
              <a:t>file:///C:/Users/USER/Downloads/TheImpactofAgricultureonAfricanCivilizationinthe21stCen.pdf</a:t>
            </a:r>
            <a:endParaRPr lang="en-US" dirty="0"/>
          </a:p>
          <a:p>
            <a:r>
              <a:rPr lang="en-US" dirty="0">
                <a:hlinkClick r:id="rId4"/>
              </a:rPr>
              <a:t>https://www.digitalearthafrica.org/why-digital-earth-africa/water-resources-and-flood-risks</a:t>
            </a:r>
            <a:endParaRPr lang="en-US" dirty="0"/>
          </a:p>
          <a:p>
            <a:r>
              <a:rPr lang="en-US" dirty="0">
                <a:hlinkClick r:id="rId5"/>
              </a:rPr>
              <a:t>https://www.fao.org/3/cc3017en/online/state-food-security-and-nutrition-2023/food-security-nutrition-indicators.html</a:t>
            </a:r>
            <a:endParaRPr lang="en-US" dirty="0"/>
          </a:p>
          <a:p>
            <a:endParaRPr lang="en-US" dirty="0"/>
          </a:p>
        </p:txBody>
      </p:sp>
    </p:spTree>
    <p:extLst>
      <p:ext uri="{BB962C8B-B14F-4D97-AF65-F5344CB8AC3E}">
        <p14:creationId xmlns:p14="http://schemas.microsoft.com/office/powerpoint/2010/main" val="308002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C2B2F576-AC39-4863-817A-D0DB1F888E35}"/>
              </a:ext>
            </a:extLst>
          </p:cNvPr>
          <p:cNvSpPr>
            <a:spLocks noGrp="1"/>
          </p:cNvSpPr>
          <p:nvPr>
            <p:ph type="ctrTitle"/>
          </p:nvPr>
        </p:nvSpPr>
        <p:spPr/>
        <p:txBody>
          <a:bodyPr/>
          <a:lstStyle/>
          <a:p>
            <a:pPr algn="ctr"/>
            <a:r>
              <a:rPr lang="en-US" dirty="0"/>
              <a:t>Thank you!</a:t>
            </a:r>
            <a:endParaRPr lang="ru-RU" dirty="0"/>
          </a:p>
        </p:txBody>
      </p:sp>
    </p:spTree>
    <p:extLst>
      <p:ext uri="{BB962C8B-B14F-4D97-AF65-F5344CB8AC3E}">
        <p14:creationId xmlns:p14="http://schemas.microsoft.com/office/powerpoint/2010/main" val="97437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Global Population Trend</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p:txBody>
          <a:bodyPr/>
          <a:lstStyle/>
          <a:p>
            <a:r>
              <a:rPr lang="en-US" dirty="0"/>
              <a:t>Text</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2</a:t>
            </a:fld>
            <a:endParaRPr lang="en-GB" dirty="0"/>
          </a:p>
        </p:txBody>
      </p:sp>
      <p:pic>
        <p:nvPicPr>
          <p:cNvPr id="5" name="Content Placeholder 4" descr="A graph of population growth&#10;&#10;Description automatically generated with medium confidence">
            <a:extLst>
              <a:ext uri="{FF2B5EF4-FFF2-40B4-BE49-F238E27FC236}">
                <a16:creationId xmlns:a16="http://schemas.microsoft.com/office/drawing/2014/main" id="{9C23DDFF-BDB0-4D51-B848-1A4409FAA9E6}"/>
              </a:ext>
            </a:extLst>
          </p:cNvPr>
          <p:cNvPicPr>
            <a:picLocks noChangeAspect="1"/>
          </p:cNvPicPr>
          <p:nvPr/>
        </p:nvPicPr>
        <p:blipFill rotWithShape="1">
          <a:blip r:embed="rId2">
            <a:extLst>
              <a:ext uri="{28A0092B-C50C-407E-A947-70E740481C1C}">
                <a14:useLocalDpi xmlns:a14="http://schemas.microsoft.com/office/drawing/2010/main" val="0"/>
              </a:ext>
            </a:extLst>
          </a:blip>
          <a:srcRect t="6267"/>
          <a:stretch/>
        </p:blipFill>
        <p:spPr>
          <a:xfrm>
            <a:off x="901232" y="1415426"/>
            <a:ext cx="8288488" cy="4661431"/>
          </a:xfrm>
          <a:prstGeom prst="rect">
            <a:avLst/>
          </a:prstGeom>
        </p:spPr>
      </p:pic>
    </p:spTree>
    <p:extLst>
      <p:ext uri="{BB962C8B-B14F-4D97-AF65-F5344CB8AC3E}">
        <p14:creationId xmlns:p14="http://schemas.microsoft.com/office/powerpoint/2010/main" val="249302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Global Population Trend</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p:txBody>
          <a:bodyPr/>
          <a:lstStyle/>
          <a:p>
            <a:r>
              <a:rPr lang="en-US" dirty="0"/>
              <a:t>Text</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3</a:t>
            </a:fld>
            <a:endParaRPr lang="en-GB" dirty="0"/>
          </a:p>
        </p:txBody>
      </p:sp>
      <p:pic>
        <p:nvPicPr>
          <p:cNvPr id="6" name="Content Placeholder 4" descr="A graph showing the number of countries/regions in the world">
            <a:extLst>
              <a:ext uri="{FF2B5EF4-FFF2-40B4-BE49-F238E27FC236}">
                <a16:creationId xmlns:a16="http://schemas.microsoft.com/office/drawing/2014/main" id="{CF578E3E-98BB-4FD5-8646-7E437684E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54" y="1262002"/>
            <a:ext cx="6679856" cy="4759399"/>
          </a:xfrm>
          <a:prstGeom prst="rect">
            <a:avLst/>
          </a:prstGeom>
        </p:spPr>
      </p:pic>
    </p:spTree>
    <p:extLst>
      <p:ext uri="{BB962C8B-B14F-4D97-AF65-F5344CB8AC3E}">
        <p14:creationId xmlns:p14="http://schemas.microsoft.com/office/powerpoint/2010/main" val="153577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Global Food demands </a:t>
            </a:r>
            <a:endParaRPr lang="ru-RU" dirty="0"/>
          </a:p>
        </p:txBody>
      </p:sp>
      <p:sp>
        <p:nvSpPr>
          <p:cNvPr id="3" name="Объект 2">
            <a:extLst>
              <a:ext uri="{FF2B5EF4-FFF2-40B4-BE49-F238E27FC236}">
                <a16:creationId xmlns:a16="http://schemas.microsoft.com/office/drawing/2014/main" id="{A060AFF3-D523-4BFB-87A2-1F3D99EC30C2}"/>
              </a:ext>
            </a:extLst>
          </p:cNvPr>
          <p:cNvSpPr>
            <a:spLocks noGrp="1"/>
          </p:cNvSpPr>
          <p:nvPr>
            <p:ph idx="1"/>
          </p:nvPr>
        </p:nvSpPr>
        <p:spPr/>
        <p:txBody>
          <a:bodyPr/>
          <a:lstStyle/>
          <a:p>
            <a:r>
              <a:rPr lang="en-US" dirty="0"/>
              <a:t>Text</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4</a:t>
            </a:fld>
            <a:endParaRPr lang="en-GB" dirty="0"/>
          </a:p>
        </p:txBody>
      </p:sp>
      <p:pic>
        <p:nvPicPr>
          <p:cNvPr id="7" name="Content Placeholder 4" descr="A graph showing the growth of the world agrifood demand&#10;&#10;Description automatically generated">
            <a:extLst>
              <a:ext uri="{FF2B5EF4-FFF2-40B4-BE49-F238E27FC236}">
                <a16:creationId xmlns:a16="http://schemas.microsoft.com/office/drawing/2014/main" id="{E5EF45FB-AA8C-4026-8819-101E3D2A4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22" y="1238054"/>
            <a:ext cx="6502744" cy="4568178"/>
          </a:xfrm>
          <a:prstGeom prst="rect">
            <a:avLst/>
          </a:prstGeom>
        </p:spPr>
      </p:pic>
      <p:pic>
        <p:nvPicPr>
          <p:cNvPr id="8" name="Content Placeholder 6" descr="A globe on a plate with a fork and spoon&#10;&#10;Description automatically generated">
            <a:extLst>
              <a:ext uri="{FF2B5EF4-FFF2-40B4-BE49-F238E27FC236}">
                <a16:creationId xmlns:a16="http://schemas.microsoft.com/office/drawing/2014/main" id="{808AD707-8FD7-494A-8158-5D498F5C4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733" y="1863089"/>
            <a:ext cx="4904409" cy="3263661"/>
          </a:xfrm>
          <a:prstGeom prst="rect">
            <a:avLst/>
          </a:prstGeom>
        </p:spPr>
      </p:pic>
    </p:spTree>
    <p:extLst>
      <p:ext uri="{BB962C8B-B14F-4D97-AF65-F5344CB8AC3E}">
        <p14:creationId xmlns:p14="http://schemas.microsoft.com/office/powerpoint/2010/main" val="159360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4BEE4F-8B30-4D90-B671-610B8144225A}"/>
              </a:ext>
            </a:extLst>
          </p:cNvPr>
          <p:cNvSpPr>
            <a:spLocks noGrp="1"/>
          </p:cNvSpPr>
          <p:nvPr>
            <p:ph type="title"/>
          </p:nvPr>
        </p:nvSpPr>
        <p:spPr/>
        <p:txBody>
          <a:bodyPr/>
          <a:lstStyle/>
          <a:p>
            <a:r>
              <a:rPr lang="en-US" dirty="0"/>
              <a:t>Overview of African Resources</a:t>
            </a:r>
            <a:endParaRPr lang="ru-RU" dirty="0"/>
          </a:p>
        </p:txBody>
      </p:sp>
      <p:sp>
        <p:nvSpPr>
          <p:cNvPr id="4" name="Номер слайда 3">
            <a:extLst>
              <a:ext uri="{FF2B5EF4-FFF2-40B4-BE49-F238E27FC236}">
                <a16:creationId xmlns:a16="http://schemas.microsoft.com/office/drawing/2014/main" id="{3A261C73-B274-4465-8D79-DEA68D90EBDE}"/>
              </a:ext>
            </a:extLst>
          </p:cNvPr>
          <p:cNvSpPr>
            <a:spLocks noGrp="1"/>
          </p:cNvSpPr>
          <p:nvPr>
            <p:ph type="sldNum" sz="quarter" idx="4"/>
          </p:nvPr>
        </p:nvSpPr>
        <p:spPr/>
        <p:txBody>
          <a:bodyPr/>
          <a:lstStyle/>
          <a:p>
            <a:fld id="{6DE55804-D118-2B4A-AD41-9C544F0DF4A9}" type="slidenum">
              <a:rPr lang="en-GB" smtClean="0"/>
              <a:pPr/>
              <a:t>5</a:t>
            </a:fld>
            <a:endParaRPr lang="en-GB" dirty="0"/>
          </a:p>
        </p:txBody>
      </p:sp>
      <p:sp>
        <p:nvSpPr>
          <p:cNvPr id="5" name="Объект 4">
            <a:extLst>
              <a:ext uri="{FF2B5EF4-FFF2-40B4-BE49-F238E27FC236}">
                <a16:creationId xmlns:a16="http://schemas.microsoft.com/office/drawing/2014/main" id="{8BDA303A-35C0-417F-A2E1-A56244F37AD9}"/>
              </a:ext>
            </a:extLst>
          </p:cNvPr>
          <p:cNvSpPr>
            <a:spLocks noGrp="1"/>
          </p:cNvSpPr>
          <p:nvPr>
            <p:ph idx="10"/>
          </p:nvPr>
        </p:nvSpPr>
        <p:spPr/>
        <p:txBody>
          <a:bodyPr/>
          <a:lstStyle/>
          <a:p>
            <a:r>
              <a:rPr lang="en-US" dirty="0"/>
              <a:t>Text</a:t>
            </a:r>
            <a:endParaRPr lang="ru-RU" dirty="0"/>
          </a:p>
        </p:txBody>
      </p:sp>
      <p:sp>
        <p:nvSpPr>
          <p:cNvPr id="6" name="Title 1">
            <a:extLst>
              <a:ext uri="{FF2B5EF4-FFF2-40B4-BE49-F238E27FC236}">
                <a16:creationId xmlns:a16="http://schemas.microsoft.com/office/drawing/2014/main" id="{57F2B37D-6153-4102-AB5F-58155F273D08}"/>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5">
                    <a:lumMod val="75000"/>
                  </a:schemeClr>
                </a:solidFill>
                <a:latin typeface="+mn-lt"/>
                <a:ea typeface="+mj-ea"/>
                <a:cs typeface="+mj-cs"/>
              </a:defRPr>
            </a:lvl1pPr>
          </a:lstStyle>
          <a:p>
            <a:pPr algn="ctr"/>
            <a:r>
              <a:rPr lang="en-US" sz="2600">
                <a:solidFill>
                  <a:srgbClr val="FFFFFF"/>
                </a:solidFill>
                <a:latin typeface="+mj-lt"/>
              </a:rPr>
              <a:t>Overview of African Resources</a:t>
            </a:r>
            <a:endParaRPr lang="en-US" sz="2600" dirty="0">
              <a:solidFill>
                <a:srgbClr val="FFFFFF"/>
              </a:solidFill>
              <a:latin typeface="+mj-lt"/>
            </a:endParaRPr>
          </a:p>
        </p:txBody>
      </p:sp>
      <p:pic>
        <p:nvPicPr>
          <p:cNvPr id="9" name="Content Placeholder 4">
            <a:extLst>
              <a:ext uri="{FF2B5EF4-FFF2-40B4-BE49-F238E27FC236}">
                <a16:creationId xmlns:a16="http://schemas.microsoft.com/office/drawing/2014/main" id="{74CA1C66-32E8-47E7-A1F0-5E1D56A7AAB9}"/>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p:blipFill>
        <p:spPr>
          <a:xfrm>
            <a:off x="3971258" y="1428054"/>
            <a:ext cx="7188199" cy="4133220"/>
          </a:xfrm>
          <a:prstGeom prst="rect">
            <a:avLst/>
          </a:prstGeom>
        </p:spPr>
      </p:pic>
    </p:spTree>
    <p:extLst>
      <p:ext uri="{BB962C8B-B14F-4D97-AF65-F5344CB8AC3E}">
        <p14:creationId xmlns:p14="http://schemas.microsoft.com/office/powerpoint/2010/main" val="4933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Agricultural Potential </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6</a:t>
            </a:fld>
            <a:endParaRPr lang="en-GB" dirty="0"/>
          </a:p>
        </p:txBody>
      </p:sp>
      <p:sp>
        <p:nvSpPr>
          <p:cNvPr id="6" name="Объект 5">
            <a:extLst>
              <a:ext uri="{FF2B5EF4-FFF2-40B4-BE49-F238E27FC236}">
                <a16:creationId xmlns:a16="http://schemas.microsoft.com/office/drawing/2014/main" id="{35D4ED63-E962-4425-AE44-FAD2C8956CF1}"/>
              </a:ext>
            </a:extLst>
          </p:cNvPr>
          <p:cNvSpPr>
            <a:spLocks noGrp="1"/>
          </p:cNvSpPr>
          <p:nvPr>
            <p:ph idx="1"/>
          </p:nvPr>
        </p:nvSpPr>
        <p:spPr/>
        <p:txBody>
          <a:bodyPr/>
          <a:lstStyle/>
          <a:p>
            <a:endParaRPr lang="ru-RU"/>
          </a:p>
        </p:txBody>
      </p:sp>
      <p:pic>
        <p:nvPicPr>
          <p:cNvPr id="9" name="Picture 28">
            <a:extLst>
              <a:ext uri="{FF2B5EF4-FFF2-40B4-BE49-F238E27FC236}">
                <a16:creationId xmlns:a16="http://schemas.microsoft.com/office/drawing/2014/main" id="{BBF039F1-1BBF-49BF-9DB4-88C6D04E4029}"/>
              </a:ext>
            </a:extLst>
          </p:cNvPr>
          <p:cNvPicPr>
            <a:picLocks noChangeAspect="1"/>
          </p:cNvPicPr>
          <p:nvPr/>
        </p:nvPicPr>
        <p:blipFill>
          <a:blip r:embed="rId2">
            <a:extLst>
              <a:ext uri="{28A0092B-C50C-407E-A947-70E740481C1C}">
                <a14:useLocalDpi xmlns:a14="http://schemas.microsoft.com/office/drawing/2010/main" val="0"/>
              </a:ext>
            </a:extLst>
          </a:blip>
          <a:srcRect t="9255" b="9255"/>
          <a:stretch/>
        </p:blipFill>
        <p:spPr>
          <a:xfrm>
            <a:off x="612457" y="1332702"/>
            <a:ext cx="10967085" cy="4814488"/>
          </a:xfrm>
          <a:prstGeom prst="rect">
            <a:avLst/>
          </a:prstGeom>
        </p:spPr>
      </p:pic>
    </p:spTree>
    <p:extLst>
      <p:ext uri="{BB962C8B-B14F-4D97-AF65-F5344CB8AC3E}">
        <p14:creationId xmlns:p14="http://schemas.microsoft.com/office/powerpoint/2010/main" val="76377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Water Resources</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7</a:t>
            </a:fld>
            <a:endParaRPr lang="en-GB" dirty="0"/>
          </a:p>
        </p:txBody>
      </p:sp>
      <p:sp>
        <p:nvSpPr>
          <p:cNvPr id="6" name="Объект 5">
            <a:extLst>
              <a:ext uri="{FF2B5EF4-FFF2-40B4-BE49-F238E27FC236}">
                <a16:creationId xmlns:a16="http://schemas.microsoft.com/office/drawing/2014/main" id="{35D4ED63-E962-4425-AE44-FAD2C8956CF1}"/>
              </a:ext>
            </a:extLst>
          </p:cNvPr>
          <p:cNvSpPr>
            <a:spLocks noGrp="1"/>
          </p:cNvSpPr>
          <p:nvPr>
            <p:ph idx="1"/>
          </p:nvPr>
        </p:nvSpPr>
        <p:spPr/>
        <p:txBody>
          <a:bodyPr/>
          <a:lstStyle/>
          <a:p>
            <a:endParaRPr lang="ru-RU"/>
          </a:p>
        </p:txBody>
      </p:sp>
      <p:pic>
        <p:nvPicPr>
          <p:cNvPr id="7" name="Content Placeholder 4" descr="A close up of hands&#10;&#10;Description automatically generated">
            <a:extLst>
              <a:ext uri="{FF2B5EF4-FFF2-40B4-BE49-F238E27FC236}">
                <a16:creationId xmlns:a16="http://schemas.microsoft.com/office/drawing/2014/main" id="{69E01A95-43DC-407D-A478-78EE51BFCE45}"/>
              </a:ext>
            </a:extLst>
          </p:cNvPr>
          <p:cNvPicPr>
            <a:picLocks noChangeAspect="1"/>
          </p:cNvPicPr>
          <p:nvPr/>
        </p:nvPicPr>
        <p:blipFill rotWithShape="1">
          <a:blip r:embed="rId2">
            <a:extLst>
              <a:ext uri="{28A0092B-C50C-407E-A947-70E740481C1C}">
                <a14:useLocalDpi xmlns:a14="http://schemas.microsoft.com/office/drawing/2010/main" val="0"/>
              </a:ext>
            </a:extLst>
          </a:blip>
          <a:srcRect r="13782"/>
          <a:stretch/>
        </p:blipFill>
        <p:spPr>
          <a:xfrm>
            <a:off x="398278" y="1415427"/>
            <a:ext cx="10919193" cy="4464246"/>
          </a:xfrm>
          <a:prstGeom prst="rect">
            <a:avLst/>
          </a:prstGeom>
        </p:spPr>
      </p:pic>
    </p:spTree>
    <p:extLst>
      <p:ext uri="{BB962C8B-B14F-4D97-AF65-F5344CB8AC3E}">
        <p14:creationId xmlns:p14="http://schemas.microsoft.com/office/powerpoint/2010/main" val="20587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Water Resources cont..</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8</a:t>
            </a:fld>
            <a:endParaRPr lang="en-GB" dirty="0"/>
          </a:p>
        </p:txBody>
      </p:sp>
      <p:sp>
        <p:nvSpPr>
          <p:cNvPr id="6" name="Объект 5">
            <a:extLst>
              <a:ext uri="{FF2B5EF4-FFF2-40B4-BE49-F238E27FC236}">
                <a16:creationId xmlns:a16="http://schemas.microsoft.com/office/drawing/2014/main" id="{35D4ED63-E962-4425-AE44-FAD2C8956CF1}"/>
              </a:ext>
            </a:extLst>
          </p:cNvPr>
          <p:cNvSpPr>
            <a:spLocks noGrp="1"/>
          </p:cNvSpPr>
          <p:nvPr>
            <p:ph idx="1"/>
          </p:nvPr>
        </p:nvSpPr>
        <p:spPr>
          <a:xfrm>
            <a:off x="846746" y="1415427"/>
            <a:ext cx="6256999" cy="4351338"/>
          </a:xfrm>
        </p:spPr>
        <p:txBody>
          <a:bodyPr>
            <a:normAutofit lnSpcReduction="10000"/>
          </a:bodyPr>
          <a:lstStyle/>
          <a:p>
            <a:r>
              <a:rPr lang="en-US" dirty="0"/>
              <a:t>Africa is endowed with abundant water resources, including rivers, lakes, and aquifers. Water plays a pivotal role in the continent's ecosystems and socio-economic development.</a:t>
            </a:r>
          </a:p>
          <a:p>
            <a:r>
              <a:rPr lang="en-US" dirty="0"/>
              <a:t>Sustainable water management strategies implemented in various African countries.</a:t>
            </a:r>
          </a:p>
          <a:p>
            <a:r>
              <a:rPr lang="en-US" dirty="0"/>
              <a:t>This include rainwater harvesting, watershed management, and efficient irrigation techniques.</a:t>
            </a:r>
          </a:p>
          <a:p>
            <a:r>
              <a:rPr lang="en-US" dirty="0"/>
              <a:t> The need for integrated water management for sustainable agriculture and food production in Africa.</a:t>
            </a:r>
          </a:p>
          <a:p>
            <a:endParaRPr lang="ru-RU" dirty="0"/>
          </a:p>
        </p:txBody>
      </p:sp>
      <p:pic>
        <p:nvPicPr>
          <p:cNvPr id="7" name="Picture 4">
            <a:extLst>
              <a:ext uri="{FF2B5EF4-FFF2-40B4-BE49-F238E27FC236}">
                <a16:creationId xmlns:a16="http://schemas.microsoft.com/office/drawing/2014/main" id="{6D3ECDB0-BFF5-40AD-8B3C-7C822752981F}"/>
              </a:ext>
            </a:extLst>
          </p:cNvPr>
          <p:cNvPicPr>
            <a:picLocks noChangeAspect="1"/>
          </p:cNvPicPr>
          <p:nvPr/>
        </p:nvPicPr>
        <p:blipFill>
          <a:blip r:embed="rId2">
            <a:extLst>
              <a:ext uri="{28A0092B-C50C-407E-A947-70E740481C1C}">
                <a14:useLocalDpi xmlns:a14="http://schemas.microsoft.com/office/drawing/2010/main" val="0"/>
              </a:ext>
            </a:extLst>
          </a:blip>
          <a:srcRect l="29861" r="29861"/>
          <a:stretch/>
        </p:blipFill>
        <p:spPr>
          <a:xfrm>
            <a:off x="7529314" y="1228724"/>
            <a:ext cx="3682694" cy="5149216"/>
          </a:xfrm>
          <a:prstGeom prst="rect">
            <a:avLst/>
          </a:prstGeom>
        </p:spPr>
      </p:pic>
    </p:spTree>
    <p:extLst>
      <p:ext uri="{BB962C8B-B14F-4D97-AF65-F5344CB8AC3E}">
        <p14:creationId xmlns:p14="http://schemas.microsoft.com/office/powerpoint/2010/main" val="147006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644A1-F887-4410-9D26-65C10E2BBD15}"/>
              </a:ext>
            </a:extLst>
          </p:cNvPr>
          <p:cNvSpPr>
            <a:spLocks noGrp="1"/>
          </p:cNvSpPr>
          <p:nvPr>
            <p:ph type="title"/>
          </p:nvPr>
        </p:nvSpPr>
        <p:spPr/>
        <p:txBody>
          <a:bodyPr/>
          <a:lstStyle/>
          <a:p>
            <a:r>
              <a:rPr lang="en-US" dirty="0"/>
              <a:t>Biodiversity and Genetic Resources</a:t>
            </a:r>
            <a:endParaRPr lang="ru-RU" dirty="0"/>
          </a:p>
        </p:txBody>
      </p:sp>
      <p:sp>
        <p:nvSpPr>
          <p:cNvPr id="4" name="Номер слайда 3">
            <a:extLst>
              <a:ext uri="{FF2B5EF4-FFF2-40B4-BE49-F238E27FC236}">
                <a16:creationId xmlns:a16="http://schemas.microsoft.com/office/drawing/2014/main" id="{7A5E0204-2E80-4FC7-9C37-1F8BF50DFAFC}"/>
              </a:ext>
            </a:extLst>
          </p:cNvPr>
          <p:cNvSpPr>
            <a:spLocks noGrp="1"/>
          </p:cNvSpPr>
          <p:nvPr>
            <p:ph type="sldNum" sz="quarter" idx="4"/>
          </p:nvPr>
        </p:nvSpPr>
        <p:spPr/>
        <p:txBody>
          <a:bodyPr/>
          <a:lstStyle/>
          <a:p>
            <a:fld id="{6DE55804-D118-2B4A-AD41-9C544F0DF4A9}" type="slidenum">
              <a:rPr lang="en-GB" smtClean="0"/>
              <a:pPr/>
              <a:t>9</a:t>
            </a:fld>
            <a:endParaRPr lang="en-GB" dirty="0"/>
          </a:p>
        </p:txBody>
      </p:sp>
      <p:sp>
        <p:nvSpPr>
          <p:cNvPr id="6" name="Объект 5">
            <a:extLst>
              <a:ext uri="{FF2B5EF4-FFF2-40B4-BE49-F238E27FC236}">
                <a16:creationId xmlns:a16="http://schemas.microsoft.com/office/drawing/2014/main" id="{35D4ED63-E962-4425-AE44-FAD2C8956CF1}"/>
              </a:ext>
            </a:extLst>
          </p:cNvPr>
          <p:cNvSpPr>
            <a:spLocks noGrp="1"/>
          </p:cNvSpPr>
          <p:nvPr>
            <p:ph idx="1"/>
          </p:nvPr>
        </p:nvSpPr>
        <p:spPr>
          <a:xfrm>
            <a:off x="846746" y="1415427"/>
            <a:ext cx="6256999" cy="4351338"/>
          </a:xfrm>
        </p:spPr>
        <p:txBody>
          <a:bodyPr>
            <a:normAutofit/>
          </a:bodyPr>
          <a:lstStyle/>
          <a:p>
            <a:r>
              <a:rPr lang="en-US" dirty="0"/>
              <a:t>Africa is home to unparalleled biodiversity, hosting a variety of ecosystems, species, and genetic resources.</a:t>
            </a:r>
          </a:p>
          <a:p>
            <a:r>
              <a:rPr lang="en-US" dirty="0"/>
              <a:t>Introduce the unique flora and fauna found across different regions of the continent.</a:t>
            </a:r>
          </a:p>
          <a:p>
            <a:r>
              <a:rPr lang="en-US" dirty="0"/>
              <a:t>Africa's biodiversity contributes to genetic resources for crop improvement, the potential of native crops for enhancing global food security.</a:t>
            </a:r>
          </a:p>
          <a:p>
            <a:r>
              <a:rPr lang="en-US" dirty="0"/>
              <a:t>The need to promote biodiversity and sustainable agriculture.</a:t>
            </a:r>
          </a:p>
          <a:p>
            <a:endParaRPr lang="ru-RU" dirty="0"/>
          </a:p>
        </p:txBody>
      </p:sp>
      <p:pic>
        <p:nvPicPr>
          <p:cNvPr id="11" name="Picture 4" descr="Close up of Barley in the wild">
            <a:extLst>
              <a:ext uri="{FF2B5EF4-FFF2-40B4-BE49-F238E27FC236}">
                <a16:creationId xmlns:a16="http://schemas.microsoft.com/office/drawing/2014/main" id="{4DA72D26-C832-454D-9838-DB893220C152}"/>
              </a:ext>
            </a:extLst>
          </p:cNvPr>
          <p:cNvPicPr>
            <a:picLocks noChangeAspect="1"/>
          </p:cNvPicPr>
          <p:nvPr/>
        </p:nvPicPr>
        <p:blipFill rotWithShape="1">
          <a:blip r:embed="rId2"/>
          <a:srcRect l="12476" r="39625" b="-1"/>
          <a:stretch/>
        </p:blipFill>
        <p:spPr>
          <a:xfrm>
            <a:off x="7480935" y="1203972"/>
            <a:ext cx="3728084" cy="5195324"/>
          </a:xfrm>
          <a:prstGeom prst="rect">
            <a:avLst/>
          </a:prstGeom>
        </p:spPr>
      </p:pic>
    </p:spTree>
    <p:extLst>
      <p:ext uri="{BB962C8B-B14F-4D97-AF65-F5344CB8AC3E}">
        <p14:creationId xmlns:p14="http://schemas.microsoft.com/office/powerpoint/2010/main" val="11610948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461</Words>
  <Application>Microsoft Office PowerPoint</Application>
  <PresentationFormat>Широкоэкранный</PresentationFormat>
  <Paragraphs>71</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Söhne</vt:lpstr>
      <vt:lpstr>Тема Office</vt:lpstr>
      <vt:lpstr>The Potential of African Resources in Promoting Global Food Security</vt:lpstr>
      <vt:lpstr>Global Population Trend</vt:lpstr>
      <vt:lpstr>Global Population Trend</vt:lpstr>
      <vt:lpstr>Global Food demands </vt:lpstr>
      <vt:lpstr>Overview of African Resources</vt:lpstr>
      <vt:lpstr>Agricultural Potential </vt:lpstr>
      <vt:lpstr>Water Resources</vt:lpstr>
      <vt:lpstr>Water Resources cont..</vt:lpstr>
      <vt:lpstr>Biodiversity and Genetic Resources</vt:lpstr>
      <vt:lpstr>Climate Resilience</vt:lpstr>
      <vt:lpstr>Challenges and Solutions</vt:lpstr>
      <vt:lpstr>Global impact</vt:lpstr>
      <vt:lpstr>Future Prospects</vt:lpstr>
      <vt:lpstr>Future Prospects</vt:lpstr>
      <vt:lpstr>Opportunities</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Денисюк Екатерина Евгеньевна</dc:creator>
  <cp:lastModifiedBy>Хлевной Александр Сергеевич</cp:lastModifiedBy>
  <cp:revision>30</cp:revision>
  <dcterms:created xsi:type="dcterms:W3CDTF">2023-03-13T11:53:49Z</dcterms:created>
  <dcterms:modified xsi:type="dcterms:W3CDTF">2024-02-06T14:07:21Z</dcterms:modified>
</cp:coreProperties>
</file>