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0.jpg" ContentType="image/jpg"/>
  <Override PartName="/ppt/media/image14.jpg" ContentType="image/jpg"/>
  <Override PartName="/ppt/media/image15.jpg" ContentType="image/jpg"/>
  <Override PartName="/ppt/media/image16.jpg" ContentType="image/jpg"/>
  <Override PartName="/ppt/media/image18.jpg" ContentType="image/jpg"/>
  <Override PartName="/ppt/media/image19.jpg" ContentType="image/jpg"/>
  <Override PartName="/ppt/media/image20.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30.jpg" ContentType="image/jpg"/>
  <Override PartName="/ppt/media/image31.jpg" ContentType="image/jpg"/>
  <Override PartName="/ppt/media/image33.jpg" ContentType="image/jpg"/>
  <Override PartName="/ppt/media/image34.jpg" ContentType="image/jpg"/>
  <Override PartName="/ppt/media/image35.jpg" ContentType="image/jpg"/>
  <Override PartName="/ppt/media/image37.jpg" ContentType="image/jpg"/>
  <Override PartName="/ppt/media/image41.jpg" ContentType="image/jpg"/>
  <Override PartName="/ppt/media/image42.jpg" ContentType="image/jpg"/>
  <Override PartName="/ppt/media/image43.jpg" ContentType="image/jpg"/>
  <Override PartName="/ppt/media/image45.jpg" ContentType="image/jpg"/>
  <Override PartName="/ppt/media/image46.jpg" ContentType="image/jpg"/>
  <Override PartName="/ppt/media/image47.jpg" ContentType="image/jpg"/>
  <Override PartName="/ppt/media/image48.jpg" ContentType="image/jpg"/>
  <Override PartName="/ppt/media/image55.jpg" ContentType="image/jpg"/>
  <Override PartName="/ppt/media/image56.jpg" ContentType="image/jpg"/>
  <Override PartName="/ppt/media/image57.jpg" ContentType="image/jpg"/>
  <Override PartName="/ppt/media/image58.jpg" ContentType="image/jpg"/>
  <Override PartName="/ppt/media/image59.jpg" ContentType="image/jpg"/>
  <Override PartName="/ppt/media/image60.jpg" ContentType="image/jpg"/>
  <Override PartName="/ppt/media/image61.jpg" ContentType="image/jpg"/>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65" r:id="rId33"/>
    <p:sldId id="258"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DCFDC1F-90F8-4CA3-8C3E-AB98E9C587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7DCB40A-D9DE-46F1-96A2-68B384EB3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9936F-2B15-43DB-BFD4-0280BD907B15}" type="datetimeFigureOut">
              <a:rPr lang="ru-RU" smtClean="0"/>
              <a:t>28.02.2024</a:t>
            </a:fld>
            <a:endParaRPr lang="ru-RU"/>
          </a:p>
        </p:txBody>
      </p:sp>
      <p:sp>
        <p:nvSpPr>
          <p:cNvPr id="4" name="Нижний колонтитул 3">
            <a:extLst>
              <a:ext uri="{FF2B5EF4-FFF2-40B4-BE49-F238E27FC236}">
                <a16:creationId xmlns:a16="http://schemas.microsoft.com/office/drawing/2014/main" id="{781553A3-4943-43CE-AC9D-6593D29A7A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F45B44BF-D6A1-46B1-9291-946B51E0ED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8F954-CE72-4168-838F-219E7A047D31}" type="slidenum">
              <a:rPr lang="ru-RU" smtClean="0"/>
              <a:t>‹#›</a:t>
            </a:fld>
            <a:endParaRPr lang="ru-RU"/>
          </a:p>
        </p:txBody>
      </p:sp>
    </p:spTree>
    <p:extLst>
      <p:ext uri="{BB962C8B-B14F-4D97-AF65-F5344CB8AC3E}">
        <p14:creationId xmlns:p14="http://schemas.microsoft.com/office/powerpoint/2010/main" val="2487239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8017-E38F-4774-A957-FA9FDAC40B1F}" type="datetimeFigureOut">
              <a:rPr lang="ru-RU" smtClean="0"/>
              <a:t>28.02.2024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1ED0D-16BA-47A2-AFAA-6F9AFD6EA637}" type="slidenum">
              <a:rPr lang="ru-RU" smtClean="0"/>
              <a:t>‹#›</a:t>
            </a:fld>
            <a:endParaRPr lang="ru-RU"/>
          </a:p>
        </p:txBody>
      </p:sp>
    </p:spTree>
    <p:extLst>
      <p:ext uri="{BB962C8B-B14F-4D97-AF65-F5344CB8AC3E}">
        <p14:creationId xmlns:p14="http://schemas.microsoft.com/office/powerpoint/2010/main" val="2690971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225F8AA-8247-4A00-B9E4-726E49896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id="{56CAFC60-8D5F-4A82-AF26-FD62351983D1}"/>
              </a:ext>
            </a:extLst>
          </p:cNvPr>
          <p:cNvSpPr>
            <a:spLocks noGrp="1"/>
          </p:cNvSpPr>
          <p:nvPr>
            <p:ph type="ctrTitle" hasCustomPrompt="1"/>
          </p:nvPr>
        </p:nvSpPr>
        <p:spPr>
          <a:xfrm>
            <a:off x="6429285" y="2105129"/>
            <a:ext cx="5252815" cy="2387600"/>
          </a:xfrm>
          <a:prstGeom prst="rect">
            <a:avLst/>
          </a:prstGeom>
        </p:spPr>
        <p:txBody>
          <a:bodyPr anchor="ctr">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id="{DB01016F-8C6F-4A59-BBD7-9AEA4D86A1EF}"/>
              </a:ext>
            </a:extLst>
          </p:cNvPr>
          <p:cNvSpPr>
            <a:spLocks noGrp="1"/>
          </p:cNvSpPr>
          <p:nvPr>
            <p:ph type="pic" sz="quarter" idx="13"/>
          </p:nvPr>
        </p:nvSpPr>
        <p:spPr>
          <a:xfrm>
            <a:off x="1200150" y="1219200"/>
            <a:ext cx="4419600" cy="4419600"/>
          </a:xfrm>
        </p:spPr>
        <p:txBody>
          <a:bodyPr/>
          <a:lstStyle/>
          <a:p>
            <a:endParaRPr lang="ru-RU"/>
          </a:p>
        </p:txBody>
      </p:sp>
      <p:pic>
        <p:nvPicPr>
          <p:cNvPr id="9" name="Рисунок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9829" b="43931"/>
          <a:stretch/>
        </p:blipFill>
        <p:spPr>
          <a:xfrm>
            <a:off x="6140597" y="796707"/>
            <a:ext cx="3678520" cy="844985"/>
          </a:xfrm>
          <a:prstGeom prst="rect">
            <a:avLst/>
          </a:prstGeom>
        </p:spPr>
      </p:pic>
      <p:sp>
        <p:nvSpPr>
          <p:cNvPr id="11" name="Slide Number Placeholder 4">
            <a:extLst>
              <a:ext uri="{FF2B5EF4-FFF2-40B4-BE49-F238E27FC236}">
                <a16:creationId xmlns:a16="http://schemas.microsoft.com/office/drawing/2014/main" id="{02A2FD6A-605E-AD4A-A177-207FEF7B87F7}"/>
              </a:ext>
            </a:extLst>
          </p:cNvPr>
          <p:cNvSpPr>
            <a:spLocks noGrp="1"/>
          </p:cNvSpPr>
          <p:nvPr>
            <p:ph type="sldNum" sz="quarter" idx="12"/>
          </p:nvPr>
        </p:nvSpPr>
        <p:spPr>
          <a:xfrm>
            <a:off x="10750609" y="6281163"/>
            <a:ext cx="1120801" cy="211791"/>
          </a:xfrm>
          <a:prstGeom prst="rect">
            <a:avLst/>
          </a:prstGeom>
        </p:spPr>
        <p:txBody>
          <a:bodyPr/>
          <a:lstStyle>
            <a:lvl1pPr algn="r">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213235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accent5">
                    <a:lumMod val="75000"/>
                  </a:schemeClr>
                </a:solidFill>
                <a:latin typeface="+mn-lt"/>
              </a:defRPr>
            </a:lvl1pPr>
          </a:lstStyle>
          <a:p>
            <a:r>
              <a:rPr lang="ru-RU" dirty="0"/>
              <a:t>Образец заголовка</a:t>
            </a:r>
          </a:p>
        </p:txBody>
      </p:sp>
      <p:sp>
        <p:nvSpPr>
          <p:cNvPr id="3" name="Объект 2">
            <a:extLst>
              <a:ext uri="{FF2B5EF4-FFF2-40B4-BE49-F238E27FC236}">
                <a16:creationId xmlns:a16="http://schemas.microsoft.com/office/drawing/2014/main" id="{7D35BEF3-585A-4136-8BD7-8BD60BBF9803}"/>
              </a:ext>
            </a:extLst>
          </p:cNvPr>
          <p:cNvSpPr>
            <a:spLocks noGrp="1"/>
          </p:cNvSpPr>
          <p:nvPr>
            <p:ph idx="1"/>
          </p:nvPr>
        </p:nvSpPr>
        <p:spPr>
          <a:xfrm>
            <a:off x="846746" y="1415427"/>
            <a:ext cx="10515600" cy="435133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p:txBody>
      </p:sp>
      <p:cxnSp>
        <p:nvCxnSpPr>
          <p:cNvPr id="10" name="Прямая соединительная линия 9">
            <a:extLst>
              <a:ext uri="{FF2B5EF4-FFF2-40B4-BE49-F238E27FC236}">
                <a16:creationId xmlns:a16="http://schemas.microsoft.com/office/drawing/2014/main" id="{4823EC46-CE0A-4755-8BCE-E9E5F6ABC80E}"/>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E2475DB0-B330-422F-83A6-238D76ECC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9" name="Slide Number Placeholder 4">
            <a:extLst>
              <a:ext uri="{FF2B5EF4-FFF2-40B4-BE49-F238E27FC236}">
                <a16:creationId xmlns:a16="http://schemas.microsoft.com/office/drawing/2014/main" id="{2128F1DF-5FE7-4E4B-A577-0E058F7AA8A4}"/>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164927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B8F587-7ABE-4157-86E9-2B0EECDC7EB5}"/>
              </a:ext>
            </a:extLst>
          </p:cNvPr>
          <p:cNvPicPr>
            <a:picLocks noChangeAspect="1"/>
          </p:cNvPicPr>
          <p:nvPr userDrawn="1"/>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3600">
                <a:solidFill>
                  <a:schemeClr val="accent5">
                    <a:lumMod val="75000"/>
                  </a:schemeClr>
                </a:solidFill>
                <a:latin typeface="+mn-lt"/>
              </a:defRPr>
            </a:lvl1pPr>
          </a:lstStyle>
          <a:p>
            <a:r>
              <a:rPr lang="ru-RU" dirty="0"/>
              <a:t>Образец </a:t>
            </a:r>
            <a:br>
              <a:rPr lang="ru-RU" dirty="0"/>
            </a:br>
            <a:r>
              <a:rPr lang="ru-RU" dirty="0"/>
              <a:t>заголовка</a:t>
            </a:r>
          </a:p>
        </p:txBody>
      </p:sp>
      <p:sp>
        <p:nvSpPr>
          <p:cNvPr id="13" name="Рисунок 12">
            <a:extLst>
              <a:ext uri="{FF2B5EF4-FFF2-40B4-BE49-F238E27FC236}">
                <a16:creationId xmlns:a16="http://schemas.microsoft.com/office/drawing/2014/main"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3" name="Рисунок 2"/>
          <p:cNvPicPr>
            <a:picLocks noChangeAspect="1"/>
          </p:cNvPicPr>
          <p:nvPr userDrawn="1"/>
        </p:nvPicPr>
        <p:blipFill>
          <a:blip r:embed="rId3"/>
          <a:stretch>
            <a:fillRect/>
          </a:stretch>
        </p:blipFill>
        <p:spPr>
          <a:xfrm>
            <a:off x="439838" y="6173467"/>
            <a:ext cx="2184533" cy="499115"/>
          </a:xfrm>
          <a:prstGeom prst="rect">
            <a:avLst/>
          </a:prstGeom>
        </p:spPr>
      </p:pic>
    </p:spTree>
    <p:extLst>
      <p:ext uri="{BB962C8B-B14F-4D97-AF65-F5344CB8AC3E}">
        <p14:creationId xmlns:p14="http://schemas.microsoft.com/office/powerpoint/2010/main" val="204224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id="{F71864B0-F9B2-4529-A886-9E887997C340}"/>
              </a:ext>
            </a:extLst>
          </p:cNvPr>
          <p:cNvSpPr>
            <a:spLocks noGrp="1"/>
          </p:cNvSpPr>
          <p:nvPr>
            <p:ph idx="1"/>
          </p:nvPr>
        </p:nvSpPr>
        <p:spPr>
          <a:xfrm>
            <a:off x="857250" y="1447800"/>
            <a:ext cx="5067300" cy="468788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sz="1600">
                <a:solidFill>
                  <a:schemeClr val="accent5">
                    <a:lumMod val="75000"/>
                  </a:schemeClr>
                </a:solidFill>
                <a:latin typeface="+mj-lt"/>
              </a:defRPr>
            </a:lvl4pPr>
            <a:lvl5pPr>
              <a:buClr>
                <a:schemeClr val="accent5">
                  <a:lumMod val="50000"/>
                </a:schemeClr>
              </a:buClr>
              <a:defRPr sz="1600">
                <a:solidFill>
                  <a:schemeClr val="accent5">
                    <a:lumMod val="7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2" name="Рисунок 11">
            <a:extLst>
              <a:ext uri="{FF2B5EF4-FFF2-40B4-BE49-F238E27FC236}">
                <a16:creationId xmlns:a16="http://schemas.microsoft.com/office/drawing/2014/main" id="{4A523243-798D-4487-B2F1-C3238976E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14" name="Прямая соединительная линия 13">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D7A96AB6-C006-4530-A1F7-0FC58B2822F1}"/>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accent5">
                    <a:lumMod val="75000"/>
                  </a:schemeClr>
                </a:solidFill>
                <a:latin typeface="+mn-lt"/>
              </a:defRPr>
            </a:lvl1pPr>
          </a:lstStyle>
          <a:p>
            <a:r>
              <a:rPr lang="ru-RU" dirty="0"/>
              <a:t>Образец заголовка</a:t>
            </a:r>
          </a:p>
        </p:txBody>
      </p:sp>
      <p:pic>
        <p:nvPicPr>
          <p:cNvPr id="17" name="Рисунок 16">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Slide Number Placeholder 4">
            <a:extLst>
              <a:ext uri="{FF2B5EF4-FFF2-40B4-BE49-F238E27FC236}">
                <a16:creationId xmlns:a16="http://schemas.microsoft.com/office/drawing/2014/main" id="{BC9B2223-E7F6-4600-97D8-286378A99548}"/>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
        <p:nvSpPr>
          <p:cNvPr id="13" name="Объект 2">
            <a:extLst>
              <a:ext uri="{FF2B5EF4-FFF2-40B4-BE49-F238E27FC236}">
                <a16:creationId xmlns:a16="http://schemas.microsoft.com/office/drawing/2014/main" id="{8D4FD349-C097-4805-8C42-4A0B4CE3092C}"/>
              </a:ext>
            </a:extLst>
          </p:cNvPr>
          <p:cNvSpPr>
            <a:spLocks noGrp="1"/>
          </p:cNvSpPr>
          <p:nvPr>
            <p:ph idx="10"/>
          </p:nvPr>
        </p:nvSpPr>
        <p:spPr>
          <a:xfrm>
            <a:off x="6044547" y="1447800"/>
            <a:ext cx="5067300" cy="468788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sz="1600">
                <a:solidFill>
                  <a:schemeClr val="accent5">
                    <a:lumMod val="75000"/>
                  </a:schemeClr>
                </a:solidFill>
                <a:latin typeface="+mj-lt"/>
              </a:defRPr>
            </a:lvl4pPr>
            <a:lvl5pPr>
              <a:buClr>
                <a:schemeClr val="accent5">
                  <a:lumMod val="50000"/>
                </a:schemeClr>
              </a:buClr>
              <a:defRPr sz="1600">
                <a:solidFill>
                  <a:schemeClr val="accent5">
                    <a:lumMod val="7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414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7" name="Прямая соединительная линия 6">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Заголовок 1">
            <a:extLst>
              <a:ext uri="{FF2B5EF4-FFF2-40B4-BE49-F238E27FC236}">
                <a16:creationId xmlns:a16="http://schemas.microsoft.com/office/drawing/2014/main" id="{D7A96AB6-C006-4530-A1F7-0FC58B2822F1}"/>
              </a:ext>
            </a:extLst>
          </p:cNvPr>
          <p:cNvSpPr txBox="1">
            <a:spLocks/>
          </p:cNvSpPr>
          <p:nvPr userDrawn="1"/>
        </p:nvSpPr>
        <p:spPr>
          <a:xfrm>
            <a:off x="847725" y="365125"/>
            <a:ext cx="10020300" cy="7588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accent5">
                    <a:lumMod val="50000"/>
                  </a:schemeClr>
                </a:solidFill>
                <a:latin typeface="+mn-lt"/>
                <a:ea typeface="+mj-ea"/>
                <a:cs typeface="+mj-cs"/>
              </a:defRPr>
            </a:lvl1pPr>
          </a:lstStyle>
          <a:p>
            <a:r>
              <a:rPr lang="ru-RU" dirty="0">
                <a:solidFill>
                  <a:schemeClr val="accent5">
                    <a:lumMod val="75000"/>
                  </a:schemeClr>
                </a:solidFill>
              </a:rPr>
              <a:t>Образец заголовка</a:t>
            </a:r>
          </a:p>
        </p:txBody>
      </p:sp>
      <p:pic>
        <p:nvPicPr>
          <p:cNvPr id="9" name="Рисунок 8">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3" name="Таблица 12"/>
          <p:cNvSpPr>
            <a:spLocks noGrp="1"/>
          </p:cNvSpPr>
          <p:nvPr>
            <p:ph type="tbl" sz="quarter" idx="10"/>
          </p:nvPr>
        </p:nvSpPr>
        <p:spPr>
          <a:xfrm>
            <a:off x="972272" y="1365250"/>
            <a:ext cx="10248177" cy="4676775"/>
          </a:xfrm>
        </p:spPr>
        <p:txBody>
          <a:bodyPr>
            <a:normAutofit/>
          </a:bodyPr>
          <a:lstStyle>
            <a:lvl1pPr>
              <a:defRPr sz="2400">
                <a:solidFill>
                  <a:schemeClr val="accent5">
                    <a:lumMod val="75000"/>
                  </a:schemeClr>
                </a:solidFill>
              </a:defRPr>
            </a:lvl1pPr>
          </a:lstStyle>
          <a:p>
            <a:endParaRPr lang="ru-RU" dirty="0"/>
          </a:p>
        </p:txBody>
      </p:sp>
      <p:sp>
        <p:nvSpPr>
          <p:cNvPr id="12" name="Slide Number Placeholder 4">
            <a:extLst>
              <a:ext uri="{FF2B5EF4-FFF2-40B4-BE49-F238E27FC236}">
                <a16:creationId xmlns:a16="http://schemas.microsoft.com/office/drawing/2014/main" id="{055094B5-4A8B-4A87-B925-74A63A8628C8}"/>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138105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09D89D-8705-4A9B-A1B6-2922A5A34C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id="{2B31DCFC-336E-425F-BE4A-DE9A517AD209}"/>
              </a:ext>
            </a:extLst>
          </p:cNvPr>
          <p:cNvCxnSpPr>
            <a:cxnSpLocks/>
          </p:cNvCxnSpPr>
          <p:nvPr userDrawn="1"/>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1820" y="1599077"/>
            <a:ext cx="3853112" cy="1060253"/>
          </a:xfrm>
          <a:prstGeom prst="rect">
            <a:avLst/>
          </a:prstGeom>
        </p:spPr>
      </p:pic>
    </p:spTree>
    <p:extLst>
      <p:ext uri="{BB962C8B-B14F-4D97-AF65-F5344CB8AC3E}">
        <p14:creationId xmlns:p14="http://schemas.microsoft.com/office/powerpoint/2010/main" val="1059210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857B9972-10A4-4B89-B093-8BABBDBA8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1F1B9341-EC45-4EAD-B467-9005E628D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7" name="Slide Number Placeholder 4">
            <a:extLst>
              <a:ext uri="{FF2B5EF4-FFF2-40B4-BE49-F238E27FC236}">
                <a16:creationId xmlns:a16="http://schemas.microsoft.com/office/drawing/2014/main" id="{02A2FD6A-605E-AD4A-A177-207FEF7B87F7}"/>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7685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hyperlink" Target="mailto:drmaiaf2000@aun.edu.eg" TargetMode="External"/><Relationship Id="rId1" Type="http://schemas.openxmlformats.org/officeDocument/2006/relationships/slideLayout" Target="../slideLayouts/slideLayout3.xml"/><Relationship Id="rId5" Type="http://schemas.openxmlformats.org/officeDocument/2006/relationships/image" Target="../media/image67.jpg"/><Relationship Id="rId4" Type="http://schemas.openxmlformats.org/officeDocument/2006/relationships/image" Target="../media/image6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481B2-2342-4BFA-9609-2536CEEC1AA9}"/>
              </a:ext>
            </a:extLst>
          </p:cNvPr>
          <p:cNvSpPr>
            <a:spLocks noGrp="1"/>
          </p:cNvSpPr>
          <p:nvPr>
            <p:ph type="ctrTitle"/>
          </p:nvPr>
        </p:nvSpPr>
        <p:spPr>
          <a:xfrm>
            <a:off x="6429285" y="2261978"/>
            <a:ext cx="5252815" cy="2387600"/>
          </a:xfrm>
        </p:spPr>
        <p:txBody>
          <a:bodyPr>
            <a:noAutofit/>
          </a:bodyPr>
          <a:lstStyle/>
          <a:p>
            <a:r>
              <a:rPr lang="en-US" sz="3200" dirty="0"/>
              <a:t>Effects of </a:t>
            </a:r>
            <a:r>
              <a:rPr lang="en-US" sz="3200" dirty="0" err="1"/>
              <a:t>nitenpyram</a:t>
            </a:r>
            <a:r>
              <a:rPr lang="en-US" sz="3200" dirty="0"/>
              <a:t> pesticide on reproduction, development and metabolic gene expression profiles in Drosophila melanogaster insect</a:t>
            </a:r>
            <a:endParaRPr lang="ru-RU" sz="3200" dirty="0"/>
          </a:p>
        </p:txBody>
      </p:sp>
      <p:sp>
        <p:nvSpPr>
          <p:cNvPr id="3" name="Подзаголовок 2">
            <a:extLst>
              <a:ext uri="{FF2B5EF4-FFF2-40B4-BE49-F238E27FC236}">
                <a16:creationId xmlns:a16="http://schemas.microsoft.com/office/drawing/2014/main" id="{9030BF7F-721F-4A61-ADB4-DBD6ABB9050D}"/>
              </a:ext>
            </a:extLst>
          </p:cNvPr>
          <p:cNvSpPr>
            <a:spLocks noGrp="1"/>
          </p:cNvSpPr>
          <p:nvPr>
            <p:ph type="subTitle" idx="1"/>
          </p:nvPr>
        </p:nvSpPr>
        <p:spPr>
          <a:xfrm>
            <a:off x="6429285" y="4919460"/>
            <a:ext cx="4608170" cy="1199986"/>
          </a:xfrm>
        </p:spPr>
        <p:txBody>
          <a:bodyPr>
            <a:normAutofit fontScale="92500" lnSpcReduction="10000"/>
          </a:bodyPr>
          <a:lstStyle/>
          <a:p>
            <a:r>
              <a:rPr lang="en-US" b="1" dirty="0">
                <a:solidFill>
                  <a:schemeClr val="accent1">
                    <a:lumMod val="50000"/>
                  </a:schemeClr>
                </a:solidFill>
              </a:rPr>
              <a:t>Prof. Dr. Mohamed Ahmed Ibrahim Ahmed</a:t>
            </a:r>
          </a:p>
          <a:p>
            <a:r>
              <a:rPr lang="en-US" dirty="0">
                <a:solidFill>
                  <a:schemeClr val="accent1">
                    <a:lumMod val="50000"/>
                  </a:schemeClr>
                </a:solidFill>
              </a:rPr>
              <a:t>Professor in Plant Protection Department,  </a:t>
            </a:r>
            <a:br>
              <a:rPr lang="en-US" dirty="0">
                <a:solidFill>
                  <a:schemeClr val="accent1">
                    <a:lumMod val="50000"/>
                  </a:schemeClr>
                </a:solidFill>
              </a:rPr>
            </a:br>
            <a:r>
              <a:rPr lang="en-US" dirty="0">
                <a:solidFill>
                  <a:schemeClr val="accent1">
                    <a:lumMod val="50000"/>
                  </a:schemeClr>
                </a:solidFill>
              </a:rPr>
              <a:t>Faculty of Agriculture, Assiut University,  </a:t>
            </a:r>
            <a:br>
              <a:rPr lang="en-US" dirty="0">
                <a:solidFill>
                  <a:schemeClr val="accent1">
                    <a:lumMod val="50000"/>
                  </a:schemeClr>
                </a:solidFill>
              </a:rPr>
            </a:br>
            <a:r>
              <a:rPr lang="en-US" dirty="0">
                <a:solidFill>
                  <a:schemeClr val="accent1">
                    <a:lumMod val="50000"/>
                  </a:schemeClr>
                </a:solidFill>
              </a:rPr>
              <a:t>Assiut 71526, EGYPT</a:t>
            </a:r>
          </a:p>
        </p:txBody>
      </p:sp>
      <p:pic>
        <p:nvPicPr>
          <p:cNvPr id="6" name="Рисунок 5">
            <a:extLst>
              <a:ext uri="{FF2B5EF4-FFF2-40B4-BE49-F238E27FC236}">
                <a16:creationId xmlns:a16="http://schemas.microsoft.com/office/drawing/2014/main" id="{B79B0EAD-481E-4A2F-8211-EE9FB5EE7B35}"/>
              </a:ext>
            </a:extLst>
          </p:cNvPr>
          <p:cNvPicPr>
            <a:picLocks noChangeAspect="1"/>
          </p:cNvPicPr>
          <p:nvPr/>
        </p:nvPicPr>
        <p:blipFill rotWithShape="1">
          <a:blip r:embed="rId2"/>
          <a:srcRect l="832" t="1887" r="3428"/>
          <a:stretch/>
        </p:blipFill>
        <p:spPr>
          <a:xfrm>
            <a:off x="688946" y="1018816"/>
            <a:ext cx="4873925" cy="4873925"/>
          </a:xfrm>
          <a:prstGeom prst="rect">
            <a:avLst/>
          </a:prstGeom>
        </p:spPr>
      </p:pic>
      <p:sp>
        <p:nvSpPr>
          <p:cNvPr id="4" name="Номер слайда 3">
            <a:extLst>
              <a:ext uri="{FF2B5EF4-FFF2-40B4-BE49-F238E27FC236}">
                <a16:creationId xmlns:a16="http://schemas.microsoft.com/office/drawing/2014/main" id="{AF9EFD6B-990D-4B2C-92AC-05EA7D5E1A32}"/>
              </a:ext>
            </a:extLst>
          </p:cNvPr>
          <p:cNvSpPr>
            <a:spLocks noGrp="1"/>
          </p:cNvSpPr>
          <p:nvPr>
            <p:ph type="sldNum" sz="quarter" idx="12"/>
          </p:nvPr>
        </p:nvSpPr>
        <p:spPr/>
        <p:txBody>
          <a:bodyPr/>
          <a:lstStyle/>
          <a:p>
            <a:fld id="{6DE55804-D118-2B4A-AD41-9C544F0DF4A9}" type="slidenum">
              <a:rPr lang="en-GB" smtClean="0"/>
              <a:pPr/>
              <a:t>1</a:t>
            </a:fld>
            <a:endParaRPr lang="en-GB" dirty="0"/>
          </a:p>
        </p:txBody>
      </p:sp>
    </p:spTree>
    <p:extLst>
      <p:ext uri="{BB962C8B-B14F-4D97-AF65-F5344CB8AC3E}">
        <p14:creationId xmlns:p14="http://schemas.microsoft.com/office/powerpoint/2010/main" val="206022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General hypothesis</a:t>
            </a:r>
            <a:endParaRPr lang="ru-RU" dirty="0"/>
          </a:p>
        </p:txBody>
      </p:sp>
      <p:sp>
        <p:nvSpPr>
          <p:cNvPr id="3" name="Объект 2"/>
          <p:cNvSpPr>
            <a:spLocks noGrp="1"/>
          </p:cNvSpPr>
          <p:nvPr>
            <p:ph idx="1"/>
          </p:nvPr>
        </p:nvSpPr>
        <p:spPr/>
        <p:txBody>
          <a:bodyPr/>
          <a:lstStyle/>
          <a:p>
            <a:r>
              <a:rPr lang="en-US" dirty="0">
                <a:latin typeface="+mn-lt"/>
              </a:rPr>
              <a:t>Is the short exposure to nitenpyram and at low concentrations sufficient to induce significant physiological</a:t>
            </a:r>
          </a:p>
          <a:p>
            <a:r>
              <a:rPr lang="en-US" dirty="0">
                <a:latin typeface="+mn-lt"/>
              </a:rPr>
              <a:t>disorders in animals, predictive of negative impacts on the health of the studied animal model?</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ru-RU" dirty="0">
              <a:latin typeface="+mn-lt"/>
            </a:endParaRPr>
          </a:p>
        </p:txBody>
      </p:sp>
      <p:sp>
        <p:nvSpPr>
          <p:cNvPr id="4" name="Номер слайда 3"/>
          <p:cNvSpPr>
            <a:spLocks noGrp="1"/>
          </p:cNvSpPr>
          <p:nvPr>
            <p:ph type="sldNum" sz="quarter" idx="4"/>
          </p:nvPr>
        </p:nvSpPr>
        <p:spPr/>
        <p:txBody>
          <a:bodyPr/>
          <a:lstStyle/>
          <a:p>
            <a:fld id="{6DE55804-D118-2B4A-AD41-9C544F0DF4A9}" type="slidenum">
              <a:rPr lang="en-GB" smtClean="0"/>
              <a:pPr/>
              <a:t>10</a:t>
            </a:fld>
            <a:endParaRPr lang="en-GB" dirty="0"/>
          </a:p>
        </p:txBody>
      </p:sp>
      <p:grpSp>
        <p:nvGrpSpPr>
          <p:cNvPr id="5" name="object 13"/>
          <p:cNvGrpSpPr/>
          <p:nvPr/>
        </p:nvGrpSpPr>
        <p:grpSpPr>
          <a:xfrm>
            <a:off x="1720506" y="3748332"/>
            <a:ext cx="8768080" cy="1696720"/>
            <a:chOff x="152400" y="5008879"/>
            <a:chExt cx="8768080" cy="1696720"/>
          </a:xfrm>
        </p:grpSpPr>
        <p:pic>
          <p:nvPicPr>
            <p:cNvPr id="6" name="object 14"/>
            <p:cNvPicPr/>
            <p:nvPr/>
          </p:nvPicPr>
          <p:blipFill>
            <a:blip r:embed="rId2" cstate="print"/>
            <a:stretch>
              <a:fillRect/>
            </a:stretch>
          </p:blipFill>
          <p:spPr>
            <a:xfrm>
              <a:off x="6482079" y="5008879"/>
              <a:ext cx="2438400" cy="1696720"/>
            </a:xfrm>
            <a:prstGeom prst="rect">
              <a:avLst/>
            </a:prstGeom>
          </p:spPr>
        </p:pic>
        <p:pic>
          <p:nvPicPr>
            <p:cNvPr id="7" name="object 15"/>
            <p:cNvPicPr/>
            <p:nvPr/>
          </p:nvPicPr>
          <p:blipFill>
            <a:blip r:embed="rId3" cstate="print"/>
            <a:stretch>
              <a:fillRect/>
            </a:stretch>
          </p:blipFill>
          <p:spPr>
            <a:xfrm>
              <a:off x="2306320" y="5008879"/>
              <a:ext cx="4023359" cy="1696720"/>
            </a:xfrm>
            <a:prstGeom prst="rect">
              <a:avLst/>
            </a:prstGeom>
          </p:spPr>
        </p:pic>
        <p:pic>
          <p:nvPicPr>
            <p:cNvPr id="8" name="object 16"/>
            <p:cNvPicPr/>
            <p:nvPr/>
          </p:nvPicPr>
          <p:blipFill>
            <a:blip r:embed="rId4" cstate="print"/>
            <a:stretch>
              <a:fillRect/>
            </a:stretch>
          </p:blipFill>
          <p:spPr>
            <a:xfrm>
              <a:off x="152400" y="5008879"/>
              <a:ext cx="1991360" cy="1696720"/>
            </a:xfrm>
            <a:prstGeom prst="rect">
              <a:avLst/>
            </a:prstGeom>
          </p:spPr>
        </p:pic>
      </p:grpSp>
    </p:spTree>
    <p:extLst>
      <p:ext uri="{BB962C8B-B14F-4D97-AF65-F5344CB8AC3E}">
        <p14:creationId xmlns:p14="http://schemas.microsoft.com/office/powerpoint/2010/main" val="242561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Insecticide and animal model</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11</a:t>
            </a:fld>
            <a:endParaRPr lang="en-GB" dirty="0"/>
          </a:p>
        </p:txBody>
      </p:sp>
      <p:grpSp>
        <p:nvGrpSpPr>
          <p:cNvPr id="9" name="Группа 8"/>
          <p:cNvGrpSpPr/>
          <p:nvPr/>
        </p:nvGrpSpPr>
        <p:grpSpPr>
          <a:xfrm>
            <a:off x="2060715" y="1366299"/>
            <a:ext cx="7931426" cy="4834217"/>
            <a:chOff x="152400" y="1432560"/>
            <a:chExt cx="8768079" cy="5344158"/>
          </a:xfrm>
        </p:grpSpPr>
        <p:pic>
          <p:nvPicPr>
            <p:cNvPr id="5" name="object 6"/>
            <p:cNvPicPr/>
            <p:nvPr/>
          </p:nvPicPr>
          <p:blipFill>
            <a:blip r:embed="rId2" cstate="print"/>
            <a:stretch>
              <a:fillRect/>
            </a:stretch>
          </p:blipFill>
          <p:spPr>
            <a:xfrm>
              <a:off x="233679" y="1432560"/>
              <a:ext cx="8686800" cy="3596640"/>
            </a:xfrm>
            <a:prstGeom prst="rect">
              <a:avLst/>
            </a:prstGeom>
          </p:spPr>
        </p:pic>
        <p:pic>
          <p:nvPicPr>
            <p:cNvPr id="6" name="object 7"/>
            <p:cNvPicPr/>
            <p:nvPr/>
          </p:nvPicPr>
          <p:blipFill>
            <a:blip r:embed="rId3" cstate="print"/>
            <a:stretch>
              <a:fillRect/>
            </a:stretch>
          </p:blipFill>
          <p:spPr>
            <a:xfrm>
              <a:off x="152400" y="5110479"/>
              <a:ext cx="3048000" cy="1635758"/>
            </a:xfrm>
            <a:prstGeom prst="rect">
              <a:avLst/>
            </a:prstGeom>
          </p:spPr>
        </p:pic>
        <p:pic>
          <p:nvPicPr>
            <p:cNvPr id="7" name="object 8"/>
            <p:cNvPicPr/>
            <p:nvPr/>
          </p:nvPicPr>
          <p:blipFill>
            <a:blip r:embed="rId4" cstate="print"/>
            <a:stretch>
              <a:fillRect/>
            </a:stretch>
          </p:blipFill>
          <p:spPr>
            <a:xfrm>
              <a:off x="6096000" y="5100318"/>
              <a:ext cx="2824479" cy="1676400"/>
            </a:xfrm>
            <a:prstGeom prst="rect">
              <a:avLst/>
            </a:prstGeom>
          </p:spPr>
        </p:pic>
        <p:pic>
          <p:nvPicPr>
            <p:cNvPr id="8" name="object 9"/>
            <p:cNvPicPr/>
            <p:nvPr/>
          </p:nvPicPr>
          <p:blipFill>
            <a:blip r:embed="rId5" cstate="print"/>
            <a:stretch>
              <a:fillRect/>
            </a:stretch>
          </p:blipFill>
          <p:spPr>
            <a:xfrm>
              <a:off x="3271520" y="5080000"/>
              <a:ext cx="2753360" cy="1666238"/>
            </a:xfrm>
            <a:prstGeom prst="rect">
              <a:avLst/>
            </a:prstGeom>
          </p:spPr>
        </p:pic>
      </p:grpSp>
    </p:spTree>
    <p:extLst>
      <p:ext uri="{BB962C8B-B14F-4D97-AF65-F5344CB8AC3E}">
        <p14:creationId xmlns:p14="http://schemas.microsoft.com/office/powerpoint/2010/main" val="280130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Acute toxicity assay</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12</a:t>
            </a:fld>
            <a:endParaRPr lang="en-GB" dirty="0"/>
          </a:p>
        </p:txBody>
      </p:sp>
      <p:grpSp>
        <p:nvGrpSpPr>
          <p:cNvPr id="5" name="object 6"/>
          <p:cNvGrpSpPr/>
          <p:nvPr/>
        </p:nvGrpSpPr>
        <p:grpSpPr>
          <a:xfrm>
            <a:off x="2272748" y="1392718"/>
            <a:ext cx="7427843" cy="4778305"/>
            <a:chOff x="457200" y="1544319"/>
            <a:chExt cx="8260080" cy="5313680"/>
          </a:xfrm>
        </p:grpSpPr>
        <p:pic>
          <p:nvPicPr>
            <p:cNvPr id="6" name="object 7"/>
            <p:cNvPicPr/>
            <p:nvPr/>
          </p:nvPicPr>
          <p:blipFill>
            <a:blip r:embed="rId2" cstate="print"/>
            <a:stretch>
              <a:fillRect/>
            </a:stretch>
          </p:blipFill>
          <p:spPr>
            <a:xfrm>
              <a:off x="457200" y="1544319"/>
              <a:ext cx="8260080" cy="3637279"/>
            </a:xfrm>
            <a:prstGeom prst="rect">
              <a:avLst/>
            </a:prstGeom>
          </p:spPr>
        </p:pic>
        <p:pic>
          <p:nvPicPr>
            <p:cNvPr id="7" name="object 8"/>
            <p:cNvPicPr/>
            <p:nvPr/>
          </p:nvPicPr>
          <p:blipFill>
            <a:blip r:embed="rId3" cstate="print"/>
            <a:stretch>
              <a:fillRect/>
            </a:stretch>
          </p:blipFill>
          <p:spPr>
            <a:xfrm>
              <a:off x="457200" y="5181599"/>
              <a:ext cx="2875279" cy="1676398"/>
            </a:xfrm>
            <a:prstGeom prst="rect">
              <a:avLst/>
            </a:prstGeom>
          </p:spPr>
        </p:pic>
        <p:pic>
          <p:nvPicPr>
            <p:cNvPr id="8" name="object 9"/>
            <p:cNvPicPr/>
            <p:nvPr/>
          </p:nvPicPr>
          <p:blipFill>
            <a:blip r:embed="rId4" cstate="print"/>
            <a:stretch>
              <a:fillRect/>
            </a:stretch>
          </p:blipFill>
          <p:spPr>
            <a:xfrm>
              <a:off x="5923279" y="5171440"/>
              <a:ext cx="2794000" cy="1666237"/>
            </a:xfrm>
            <a:prstGeom prst="rect">
              <a:avLst/>
            </a:prstGeom>
          </p:spPr>
        </p:pic>
        <p:pic>
          <p:nvPicPr>
            <p:cNvPr id="9" name="object 10"/>
            <p:cNvPicPr/>
            <p:nvPr/>
          </p:nvPicPr>
          <p:blipFill>
            <a:blip r:embed="rId5" cstate="print"/>
            <a:stretch>
              <a:fillRect/>
            </a:stretch>
          </p:blipFill>
          <p:spPr>
            <a:xfrm>
              <a:off x="3434079" y="5181599"/>
              <a:ext cx="2306320" cy="1656078"/>
            </a:xfrm>
            <a:prstGeom prst="rect">
              <a:avLst/>
            </a:prstGeom>
          </p:spPr>
        </p:pic>
      </p:grpSp>
    </p:spTree>
    <p:extLst>
      <p:ext uri="{BB962C8B-B14F-4D97-AF65-F5344CB8AC3E}">
        <p14:creationId xmlns:p14="http://schemas.microsoft.com/office/powerpoint/2010/main" val="126962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Developmental effect assay</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13</a:t>
            </a:fld>
            <a:endParaRPr lang="en-GB" dirty="0"/>
          </a:p>
        </p:txBody>
      </p:sp>
      <p:grpSp>
        <p:nvGrpSpPr>
          <p:cNvPr id="7" name="Группа 6"/>
          <p:cNvGrpSpPr/>
          <p:nvPr/>
        </p:nvGrpSpPr>
        <p:grpSpPr>
          <a:xfrm>
            <a:off x="2392017" y="1415427"/>
            <a:ext cx="7033356" cy="4787300"/>
            <a:chOff x="457200" y="1722046"/>
            <a:chExt cx="7441096" cy="5064831"/>
          </a:xfrm>
        </p:grpSpPr>
        <p:pic>
          <p:nvPicPr>
            <p:cNvPr id="5" name="object 6"/>
            <p:cNvPicPr/>
            <p:nvPr/>
          </p:nvPicPr>
          <p:blipFill>
            <a:blip r:embed="rId2" cstate="print"/>
            <a:stretch>
              <a:fillRect/>
            </a:stretch>
          </p:blipFill>
          <p:spPr>
            <a:xfrm>
              <a:off x="457200" y="1722046"/>
              <a:ext cx="7441096" cy="3307154"/>
            </a:xfrm>
            <a:prstGeom prst="rect">
              <a:avLst/>
            </a:prstGeom>
          </p:spPr>
        </p:pic>
        <p:pic>
          <p:nvPicPr>
            <p:cNvPr id="6" name="object 7"/>
            <p:cNvPicPr/>
            <p:nvPr/>
          </p:nvPicPr>
          <p:blipFill>
            <a:blip r:embed="rId3" cstate="print"/>
            <a:stretch>
              <a:fillRect/>
            </a:stretch>
          </p:blipFill>
          <p:spPr>
            <a:xfrm>
              <a:off x="457200" y="5280287"/>
              <a:ext cx="7441096" cy="1506590"/>
            </a:xfrm>
            <a:prstGeom prst="rect">
              <a:avLst/>
            </a:prstGeom>
          </p:spPr>
        </p:pic>
      </p:grpSp>
    </p:spTree>
    <p:extLst>
      <p:ext uri="{BB962C8B-B14F-4D97-AF65-F5344CB8AC3E}">
        <p14:creationId xmlns:p14="http://schemas.microsoft.com/office/powerpoint/2010/main" val="354181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RNA extraction and quantitative real-time reverse transcriptase PCR </a:t>
            </a:r>
            <a:br>
              <a:rPr lang="en-US" dirty="0"/>
            </a:br>
            <a:r>
              <a:rPr lang="en-US" dirty="0"/>
              <a:t>(</a:t>
            </a:r>
            <a:r>
              <a:rPr lang="en-US" dirty="0" err="1"/>
              <a:t>qRT</a:t>
            </a:r>
            <a:r>
              <a:rPr lang="en-US" dirty="0"/>
              <a:t>-PCR)</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14</a:t>
            </a:fld>
            <a:endParaRPr lang="en-GB" dirty="0"/>
          </a:p>
        </p:txBody>
      </p:sp>
      <p:grpSp>
        <p:nvGrpSpPr>
          <p:cNvPr id="7" name="Группа 6"/>
          <p:cNvGrpSpPr/>
          <p:nvPr/>
        </p:nvGrpSpPr>
        <p:grpSpPr>
          <a:xfrm>
            <a:off x="2517029" y="1365050"/>
            <a:ext cx="7366836" cy="4797211"/>
            <a:chOff x="264159" y="1300480"/>
            <a:chExt cx="8534401" cy="5557518"/>
          </a:xfrm>
        </p:grpSpPr>
        <p:pic>
          <p:nvPicPr>
            <p:cNvPr id="5" name="object 12"/>
            <p:cNvPicPr/>
            <p:nvPr/>
          </p:nvPicPr>
          <p:blipFill>
            <a:blip r:embed="rId2" cstate="print"/>
            <a:stretch>
              <a:fillRect/>
            </a:stretch>
          </p:blipFill>
          <p:spPr>
            <a:xfrm>
              <a:off x="264159" y="1300480"/>
              <a:ext cx="8534400" cy="4114800"/>
            </a:xfrm>
            <a:prstGeom prst="rect">
              <a:avLst/>
            </a:prstGeom>
          </p:spPr>
        </p:pic>
        <p:pic>
          <p:nvPicPr>
            <p:cNvPr id="6" name="object 13"/>
            <p:cNvPicPr/>
            <p:nvPr/>
          </p:nvPicPr>
          <p:blipFill>
            <a:blip r:embed="rId3" cstate="print"/>
            <a:stretch>
              <a:fillRect/>
            </a:stretch>
          </p:blipFill>
          <p:spPr>
            <a:xfrm>
              <a:off x="294640" y="5516879"/>
              <a:ext cx="8503920" cy="1341119"/>
            </a:xfrm>
            <a:prstGeom prst="rect">
              <a:avLst/>
            </a:prstGeom>
          </p:spPr>
        </p:pic>
      </p:grpSp>
    </p:spTree>
    <p:extLst>
      <p:ext uri="{BB962C8B-B14F-4D97-AF65-F5344CB8AC3E}">
        <p14:creationId xmlns:p14="http://schemas.microsoft.com/office/powerpoint/2010/main" val="69375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RNA extraction and quantitative </a:t>
            </a:r>
            <a:r>
              <a:rPr lang="en-US" dirty="0" err="1"/>
              <a:t>realtime</a:t>
            </a:r>
            <a:r>
              <a:rPr lang="en-US" dirty="0"/>
              <a:t> reverse transcriptase </a:t>
            </a:r>
            <a:r>
              <a:rPr lang="ru-RU" dirty="0"/>
              <a:t/>
            </a:r>
            <a:br>
              <a:rPr lang="ru-RU" dirty="0"/>
            </a:br>
            <a:r>
              <a:rPr lang="en-US" dirty="0"/>
              <a:t>PCR (</a:t>
            </a:r>
            <a:r>
              <a:rPr lang="en-US" dirty="0" err="1"/>
              <a:t>qRT</a:t>
            </a:r>
            <a:r>
              <a:rPr lang="en-US" dirty="0"/>
              <a:t>-PCR)</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15</a:t>
            </a:fld>
            <a:endParaRPr lang="en-GB" dirty="0"/>
          </a:p>
        </p:txBody>
      </p:sp>
      <p:grpSp>
        <p:nvGrpSpPr>
          <p:cNvPr id="5" name="object 11"/>
          <p:cNvGrpSpPr/>
          <p:nvPr/>
        </p:nvGrpSpPr>
        <p:grpSpPr>
          <a:xfrm>
            <a:off x="1985810" y="1319912"/>
            <a:ext cx="7744130" cy="4861344"/>
            <a:chOff x="233679" y="1300480"/>
            <a:chExt cx="8788400" cy="5516880"/>
          </a:xfrm>
        </p:grpSpPr>
        <p:pic>
          <p:nvPicPr>
            <p:cNvPr id="6" name="object 12"/>
            <p:cNvPicPr/>
            <p:nvPr/>
          </p:nvPicPr>
          <p:blipFill>
            <a:blip r:embed="rId2" cstate="print"/>
            <a:stretch>
              <a:fillRect/>
            </a:stretch>
          </p:blipFill>
          <p:spPr>
            <a:xfrm>
              <a:off x="233679" y="1300480"/>
              <a:ext cx="8686800" cy="4033520"/>
            </a:xfrm>
            <a:prstGeom prst="rect">
              <a:avLst/>
            </a:prstGeom>
          </p:spPr>
        </p:pic>
        <p:pic>
          <p:nvPicPr>
            <p:cNvPr id="7" name="object 13"/>
            <p:cNvPicPr/>
            <p:nvPr/>
          </p:nvPicPr>
          <p:blipFill>
            <a:blip r:embed="rId3" cstate="print"/>
            <a:stretch>
              <a:fillRect/>
            </a:stretch>
          </p:blipFill>
          <p:spPr>
            <a:xfrm>
              <a:off x="233679" y="5415280"/>
              <a:ext cx="3820160" cy="1402078"/>
            </a:xfrm>
            <a:prstGeom prst="rect">
              <a:avLst/>
            </a:prstGeom>
          </p:spPr>
        </p:pic>
        <p:pic>
          <p:nvPicPr>
            <p:cNvPr id="8" name="object 14"/>
            <p:cNvPicPr/>
            <p:nvPr/>
          </p:nvPicPr>
          <p:blipFill>
            <a:blip r:embed="rId4" cstate="print"/>
            <a:stretch>
              <a:fillRect/>
            </a:stretch>
          </p:blipFill>
          <p:spPr>
            <a:xfrm>
              <a:off x="3657600" y="5334000"/>
              <a:ext cx="2844800" cy="1483358"/>
            </a:xfrm>
            <a:prstGeom prst="rect">
              <a:avLst/>
            </a:prstGeom>
          </p:spPr>
        </p:pic>
        <p:pic>
          <p:nvPicPr>
            <p:cNvPr id="9" name="object 15"/>
            <p:cNvPicPr/>
            <p:nvPr/>
          </p:nvPicPr>
          <p:blipFill>
            <a:blip r:embed="rId5" cstate="print"/>
            <a:stretch>
              <a:fillRect/>
            </a:stretch>
          </p:blipFill>
          <p:spPr>
            <a:xfrm>
              <a:off x="6563359" y="5334000"/>
              <a:ext cx="2458720" cy="1483358"/>
            </a:xfrm>
            <a:prstGeom prst="rect">
              <a:avLst/>
            </a:prstGeom>
          </p:spPr>
        </p:pic>
      </p:grpSp>
    </p:spTree>
    <p:extLst>
      <p:ext uri="{BB962C8B-B14F-4D97-AF65-F5344CB8AC3E}">
        <p14:creationId xmlns:p14="http://schemas.microsoft.com/office/powerpoint/2010/main" val="30150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RNA extraction and quantitative </a:t>
            </a:r>
            <a:r>
              <a:rPr lang="en-US" dirty="0" err="1"/>
              <a:t>realtime</a:t>
            </a:r>
            <a:r>
              <a:rPr lang="en-US" dirty="0"/>
              <a:t> reverse transcriptase PCR (</a:t>
            </a:r>
            <a:r>
              <a:rPr lang="en-US" dirty="0" err="1"/>
              <a:t>qRT</a:t>
            </a:r>
            <a:r>
              <a:rPr lang="en-US" dirty="0"/>
              <a:t>-PCR)</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16</a:t>
            </a:fld>
            <a:endParaRPr lang="en-GB" dirty="0"/>
          </a:p>
        </p:txBody>
      </p:sp>
      <p:graphicFrame>
        <p:nvGraphicFramePr>
          <p:cNvPr id="5" name="object 11"/>
          <p:cNvGraphicFramePr>
            <a:graphicFrameLocks noGrp="1"/>
          </p:cNvGraphicFramePr>
          <p:nvPr>
            <p:extLst>
              <p:ext uri="{D42A27DB-BD31-4B8C-83A1-F6EECF244321}">
                <p14:modId xmlns:p14="http://schemas.microsoft.com/office/powerpoint/2010/main" val="3308355939"/>
              </p:ext>
            </p:extLst>
          </p:nvPr>
        </p:nvGraphicFramePr>
        <p:xfrm>
          <a:off x="1749716" y="1415427"/>
          <a:ext cx="8709659" cy="4572000"/>
        </p:xfrm>
        <a:graphic>
          <a:graphicData uri="http://schemas.openxmlformats.org/drawingml/2006/table">
            <a:tbl>
              <a:tblPr firstRow="1" bandRow="1">
                <a:tableStyleId>{2D5ABB26-0587-4C30-8999-92F81FD0307C}</a:tableStyleId>
              </a:tblPr>
              <a:tblGrid>
                <a:gridCol w="3703320">
                  <a:extLst>
                    <a:ext uri="{9D8B030D-6E8A-4147-A177-3AD203B41FA5}">
                      <a16:colId xmlns:a16="http://schemas.microsoft.com/office/drawing/2014/main" val="20000"/>
                    </a:ext>
                  </a:extLst>
                </a:gridCol>
                <a:gridCol w="5006339">
                  <a:extLst>
                    <a:ext uri="{9D8B030D-6E8A-4147-A177-3AD203B41FA5}">
                      <a16:colId xmlns:a16="http://schemas.microsoft.com/office/drawing/2014/main" val="20001"/>
                    </a:ext>
                  </a:extLst>
                </a:gridCol>
              </a:tblGrid>
              <a:tr h="612000">
                <a:tc>
                  <a:txBody>
                    <a:bodyPr/>
                    <a:lstStyle/>
                    <a:p>
                      <a:pPr marL="64769">
                        <a:lnSpc>
                          <a:spcPts val="2820"/>
                        </a:lnSpc>
                      </a:pPr>
                      <a:r>
                        <a:rPr sz="2000" b="1" spc="-30" dirty="0">
                          <a:solidFill>
                            <a:srgbClr val="FFFFFF"/>
                          </a:solidFill>
                          <a:latin typeface="+mn-lt"/>
                          <a:cs typeface="Times New Roman"/>
                        </a:rPr>
                        <a:t>Gene</a:t>
                      </a:r>
                      <a:endParaRPr sz="2000" dirty="0">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68580">
                        <a:lnSpc>
                          <a:spcPts val="2820"/>
                        </a:lnSpc>
                      </a:pPr>
                      <a:r>
                        <a:rPr sz="2000" b="1" spc="-20" dirty="0">
                          <a:solidFill>
                            <a:srgbClr val="FFFFFF"/>
                          </a:solidFill>
                          <a:latin typeface="+mn-lt"/>
                          <a:cs typeface="Times New Roman"/>
                        </a:rPr>
                        <a:t>Associated</a:t>
                      </a:r>
                      <a:r>
                        <a:rPr sz="2000" b="1" spc="110" dirty="0">
                          <a:solidFill>
                            <a:srgbClr val="FFFFFF"/>
                          </a:solidFill>
                          <a:latin typeface="+mn-lt"/>
                          <a:cs typeface="Times New Roman"/>
                        </a:rPr>
                        <a:t> </a:t>
                      </a:r>
                      <a:r>
                        <a:rPr sz="2000" b="1" spc="-20" dirty="0">
                          <a:solidFill>
                            <a:srgbClr val="FFFFFF"/>
                          </a:solidFill>
                          <a:latin typeface="+mn-lt"/>
                          <a:cs typeface="Times New Roman"/>
                        </a:rPr>
                        <a:t>with</a:t>
                      </a:r>
                      <a:endParaRPr sz="2000" dirty="0">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96000">
                <a:tc>
                  <a:txBody>
                    <a:bodyPr/>
                    <a:lstStyle/>
                    <a:p>
                      <a:pPr marL="64769">
                        <a:lnSpc>
                          <a:spcPts val="2830"/>
                        </a:lnSpc>
                      </a:pPr>
                      <a:r>
                        <a:rPr sz="1800" b="1" spc="15" dirty="0">
                          <a:solidFill>
                            <a:schemeClr val="accent5">
                              <a:lumMod val="75000"/>
                            </a:schemeClr>
                          </a:solidFill>
                          <a:latin typeface="+mn-lt"/>
                          <a:cs typeface="Times New Roman"/>
                        </a:rPr>
                        <a:t>CYP12d1</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rowSpan="3">
                  <a:txBody>
                    <a:bodyPr/>
                    <a:lstStyle/>
                    <a:p>
                      <a:pPr marL="68580">
                        <a:lnSpc>
                          <a:spcPct val="100000"/>
                        </a:lnSpc>
                      </a:pPr>
                      <a:r>
                        <a:rPr sz="1800" b="1" spc="-20" dirty="0">
                          <a:solidFill>
                            <a:schemeClr val="accent5">
                              <a:lumMod val="75000"/>
                            </a:schemeClr>
                          </a:solidFill>
                          <a:latin typeface="+mn-lt"/>
                          <a:cs typeface="Times New Roman"/>
                        </a:rPr>
                        <a:t>Detoxification</a:t>
                      </a:r>
                      <a:r>
                        <a:rPr sz="1800" b="1" spc="195" dirty="0">
                          <a:solidFill>
                            <a:schemeClr val="accent5">
                              <a:lumMod val="75000"/>
                            </a:schemeClr>
                          </a:solidFill>
                          <a:latin typeface="+mn-lt"/>
                          <a:cs typeface="Times New Roman"/>
                        </a:rPr>
                        <a:t> </a:t>
                      </a:r>
                      <a:r>
                        <a:rPr sz="1800" b="1" spc="-55" dirty="0">
                          <a:solidFill>
                            <a:schemeClr val="accent5">
                              <a:lumMod val="75000"/>
                            </a:schemeClr>
                          </a:solidFill>
                          <a:latin typeface="+mn-lt"/>
                          <a:cs typeface="Times New Roman"/>
                        </a:rPr>
                        <a:t>enzymes</a:t>
                      </a:r>
                      <a:r>
                        <a:rPr sz="1800" b="1" spc="350" dirty="0">
                          <a:solidFill>
                            <a:schemeClr val="accent5">
                              <a:lumMod val="75000"/>
                            </a:schemeClr>
                          </a:solidFill>
                          <a:latin typeface="+mn-lt"/>
                          <a:cs typeface="Times New Roman"/>
                        </a:rPr>
                        <a:t> </a:t>
                      </a:r>
                      <a:r>
                        <a:rPr sz="1800" b="1" spc="10" dirty="0">
                          <a:solidFill>
                            <a:schemeClr val="accent5">
                              <a:lumMod val="75000"/>
                            </a:schemeClr>
                          </a:solidFill>
                          <a:latin typeface="+mn-lt"/>
                          <a:cs typeface="Times New Roman"/>
                        </a:rPr>
                        <a:t>(P450)</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0001"/>
                  </a:ext>
                </a:extLst>
              </a:tr>
              <a:tr h="396000">
                <a:tc>
                  <a:txBody>
                    <a:bodyPr/>
                    <a:lstStyle/>
                    <a:p>
                      <a:pPr marL="64769">
                        <a:lnSpc>
                          <a:spcPts val="2835"/>
                        </a:lnSpc>
                      </a:pPr>
                      <a:r>
                        <a:rPr sz="1800" b="1" spc="15" dirty="0">
                          <a:solidFill>
                            <a:schemeClr val="accent5">
                              <a:lumMod val="75000"/>
                            </a:schemeClr>
                          </a:solidFill>
                          <a:latin typeface="+mn-lt"/>
                          <a:cs typeface="Times New Roman"/>
                        </a:rPr>
                        <a:t>CYP9f2</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50"/>
                    </a:solidFill>
                  </a:tcPr>
                </a:tc>
                <a:extLst>
                  <a:ext uri="{0D108BD9-81ED-4DB2-BD59-A6C34878D82A}">
                    <a16:rowId xmlns:a16="http://schemas.microsoft.com/office/drawing/2014/main" val="10002"/>
                  </a:ext>
                </a:extLst>
              </a:tr>
              <a:tr h="396000">
                <a:tc>
                  <a:txBody>
                    <a:bodyPr/>
                    <a:lstStyle/>
                    <a:p>
                      <a:pPr marL="64769">
                        <a:lnSpc>
                          <a:spcPts val="2835"/>
                        </a:lnSpc>
                      </a:pPr>
                      <a:r>
                        <a:rPr sz="1800" b="1" spc="-5" dirty="0">
                          <a:solidFill>
                            <a:schemeClr val="accent5">
                              <a:lumMod val="75000"/>
                            </a:schemeClr>
                          </a:solidFill>
                          <a:latin typeface="+mn-lt"/>
                          <a:cs typeface="Times New Roman"/>
                        </a:rPr>
                        <a:t>CYP4ae1</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50"/>
                    </a:solidFill>
                  </a:tcPr>
                </a:tc>
                <a:extLst>
                  <a:ext uri="{0D108BD9-81ED-4DB2-BD59-A6C34878D82A}">
                    <a16:rowId xmlns:a16="http://schemas.microsoft.com/office/drawing/2014/main" val="10003"/>
                  </a:ext>
                </a:extLst>
              </a:tr>
              <a:tr h="396000">
                <a:tc>
                  <a:txBody>
                    <a:bodyPr/>
                    <a:lstStyle/>
                    <a:p>
                      <a:pPr marL="64769">
                        <a:lnSpc>
                          <a:spcPts val="2845"/>
                        </a:lnSpc>
                      </a:pPr>
                      <a:r>
                        <a:rPr sz="1800" b="1" dirty="0">
                          <a:solidFill>
                            <a:schemeClr val="accent5">
                              <a:lumMod val="75000"/>
                            </a:schemeClr>
                          </a:solidFill>
                          <a:latin typeface="+mn-lt"/>
                          <a:cs typeface="Times New Roman"/>
                        </a:rPr>
                        <a:t>GSTd2</a:t>
                      </a:r>
                      <a:endParaRPr sz="180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68580">
                        <a:lnSpc>
                          <a:spcPts val="2845"/>
                        </a:lnSpc>
                      </a:pPr>
                      <a:r>
                        <a:rPr sz="1800" b="1" spc="-20" dirty="0">
                          <a:solidFill>
                            <a:schemeClr val="accent5">
                              <a:lumMod val="75000"/>
                            </a:schemeClr>
                          </a:solidFill>
                          <a:latin typeface="+mn-lt"/>
                          <a:cs typeface="Times New Roman"/>
                        </a:rPr>
                        <a:t>Detoxification</a:t>
                      </a:r>
                      <a:r>
                        <a:rPr sz="1800" b="1" spc="195" dirty="0">
                          <a:solidFill>
                            <a:schemeClr val="accent5">
                              <a:lumMod val="75000"/>
                            </a:schemeClr>
                          </a:solidFill>
                          <a:latin typeface="+mn-lt"/>
                          <a:cs typeface="Times New Roman"/>
                        </a:rPr>
                        <a:t> </a:t>
                      </a:r>
                      <a:r>
                        <a:rPr sz="1800" b="1" spc="-55" dirty="0">
                          <a:solidFill>
                            <a:schemeClr val="accent5">
                              <a:lumMod val="75000"/>
                            </a:schemeClr>
                          </a:solidFill>
                          <a:latin typeface="+mn-lt"/>
                          <a:cs typeface="Times New Roman"/>
                        </a:rPr>
                        <a:t>enzymes</a:t>
                      </a:r>
                      <a:r>
                        <a:rPr sz="1800" b="1" spc="350" dirty="0">
                          <a:solidFill>
                            <a:schemeClr val="accent5">
                              <a:lumMod val="75000"/>
                            </a:schemeClr>
                          </a:solidFill>
                          <a:latin typeface="+mn-lt"/>
                          <a:cs typeface="Times New Roman"/>
                        </a:rPr>
                        <a:t> </a:t>
                      </a:r>
                      <a:r>
                        <a:rPr sz="1800" b="1" dirty="0">
                          <a:solidFill>
                            <a:schemeClr val="accent5">
                              <a:lumMod val="75000"/>
                            </a:schemeClr>
                          </a:solidFill>
                          <a:latin typeface="+mn-lt"/>
                          <a:cs typeface="Times New Roman"/>
                        </a:rPr>
                        <a:t>(GST)</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4"/>
                  </a:ext>
                </a:extLst>
              </a:tr>
              <a:tr h="396000">
                <a:tc>
                  <a:txBody>
                    <a:bodyPr/>
                    <a:lstStyle/>
                    <a:p>
                      <a:pPr marL="64769">
                        <a:lnSpc>
                          <a:spcPts val="2850"/>
                        </a:lnSpc>
                      </a:pPr>
                      <a:r>
                        <a:rPr sz="1800" b="1" spc="-10" dirty="0">
                          <a:solidFill>
                            <a:schemeClr val="accent5">
                              <a:lumMod val="75000"/>
                            </a:schemeClr>
                          </a:solidFill>
                          <a:latin typeface="+mn-lt"/>
                          <a:cs typeface="Times New Roman"/>
                        </a:rPr>
                        <a:t>RYR</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marL="68580">
                        <a:lnSpc>
                          <a:spcPts val="2850"/>
                        </a:lnSpc>
                      </a:pPr>
                      <a:r>
                        <a:rPr sz="1800" b="1" spc="-30" dirty="0">
                          <a:solidFill>
                            <a:schemeClr val="accent5">
                              <a:lumMod val="75000"/>
                            </a:schemeClr>
                          </a:solidFill>
                          <a:latin typeface="+mn-lt"/>
                          <a:cs typeface="Times New Roman"/>
                        </a:rPr>
                        <a:t>Hemocyte</a:t>
                      </a:r>
                      <a:r>
                        <a:rPr sz="1800" b="1" spc="225" dirty="0">
                          <a:solidFill>
                            <a:schemeClr val="accent5">
                              <a:lumMod val="75000"/>
                            </a:schemeClr>
                          </a:solidFill>
                          <a:latin typeface="+mn-lt"/>
                          <a:cs typeface="Times New Roman"/>
                        </a:rPr>
                        <a:t> </a:t>
                      </a:r>
                      <a:r>
                        <a:rPr sz="1800" b="1" spc="-40" dirty="0">
                          <a:solidFill>
                            <a:schemeClr val="accent5">
                              <a:lumMod val="75000"/>
                            </a:schemeClr>
                          </a:solidFill>
                          <a:latin typeface="+mn-lt"/>
                          <a:cs typeface="Times New Roman"/>
                        </a:rPr>
                        <a:t>proliferation</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0005"/>
                  </a:ext>
                </a:extLst>
              </a:tr>
              <a:tr h="396000">
                <a:tc>
                  <a:txBody>
                    <a:bodyPr/>
                    <a:lstStyle/>
                    <a:p>
                      <a:pPr marL="64769">
                        <a:lnSpc>
                          <a:spcPts val="2855"/>
                        </a:lnSpc>
                      </a:pPr>
                      <a:r>
                        <a:rPr sz="1800" b="1" spc="-5" dirty="0">
                          <a:solidFill>
                            <a:schemeClr val="accent5">
                              <a:lumMod val="75000"/>
                            </a:schemeClr>
                          </a:solidFill>
                          <a:latin typeface="+mn-lt"/>
                          <a:cs typeface="Times New Roman"/>
                        </a:rPr>
                        <a:t>IM4</a:t>
                      </a:r>
                      <a:endParaRPr sz="180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68580">
                        <a:lnSpc>
                          <a:spcPts val="2855"/>
                        </a:lnSpc>
                      </a:pPr>
                      <a:r>
                        <a:rPr sz="1800" b="1" spc="-40" dirty="0">
                          <a:solidFill>
                            <a:schemeClr val="accent5">
                              <a:lumMod val="75000"/>
                            </a:schemeClr>
                          </a:solidFill>
                          <a:latin typeface="+mn-lt"/>
                          <a:cs typeface="Times New Roman"/>
                        </a:rPr>
                        <a:t>Immune</a:t>
                      </a:r>
                      <a:r>
                        <a:rPr sz="1800" b="1" spc="200" dirty="0">
                          <a:solidFill>
                            <a:schemeClr val="accent5">
                              <a:lumMod val="75000"/>
                            </a:schemeClr>
                          </a:solidFill>
                          <a:latin typeface="+mn-lt"/>
                          <a:cs typeface="Times New Roman"/>
                        </a:rPr>
                        <a:t> </a:t>
                      </a:r>
                      <a:r>
                        <a:rPr sz="1800" b="1" spc="-25" dirty="0">
                          <a:solidFill>
                            <a:schemeClr val="accent5">
                              <a:lumMod val="75000"/>
                            </a:schemeClr>
                          </a:solidFill>
                          <a:latin typeface="+mn-lt"/>
                          <a:cs typeface="Times New Roman"/>
                        </a:rPr>
                        <a:t>response</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6"/>
                  </a:ext>
                </a:extLst>
              </a:tr>
              <a:tr h="396000">
                <a:tc>
                  <a:txBody>
                    <a:bodyPr/>
                    <a:lstStyle/>
                    <a:p>
                      <a:pPr marL="64769">
                        <a:lnSpc>
                          <a:spcPts val="2860"/>
                        </a:lnSpc>
                      </a:pPr>
                      <a:r>
                        <a:rPr sz="1800" b="1" spc="-60" dirty="0">
                          <a:solidFill>
                            <a:schemeClr val="accent5">
                              <a:lumMod val="75000"/>
                            </a:schemeClr>
                          </a:solidFill>
                          <a:latin typeface="+mn-lt"/>
                          <a:cs typeface="Times New Roman"/>
                        </a:rPr>
                        <a:t>ATG7</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marL="68580">
                        <a:lnSpc>
                          <a:spcPts val="2860"/>
                        </a:lnSpc>
                      </a:pPr>
                      <a:r>
                        <a:rPr sz="1800" b="1" spc="-15" dirty="0">
                          <a:solidFill>
                            <a:schemeClr val="accent5">
                              <a:lumMod val="75000"/>
                            </a:schemeClr>
                          </a:solidFill>
                          <a:latin typeface="+mn-lt"/>
                          <a:cs typeface="Times New Roman"/>
                        </a:rPr>
                        <a:t>Lifespan</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0007"/>
                  </a:ext>
                </a:extLst>
              </a:tr>
              <a:tr h="396000">
                <a:tc>
                  <a:txBody>
                    <a:bodyPr/>
                    <a:lstStyle/>
                    <a:p>
                      <a:pPr marL="64769">
                        <a:lnSpc>
                          <a:spcPts val="2860"/>
                        </a:lnSpc>
                      </a:pPr>
                      <a:r>
                        <a:rPr sz="1800" b="1" spc="15" dirty="0">
                          <a:solidFill>
                            <a:schemeClr val="accent5">
                              <a:lumMod val="75000"/>
                            </a:schemeClr>
                          </a:solidFill>
                          <a:latin typeface="+mn-lt"/>
                          <a:cs typeface="Times New Roman"/>
                        </a:rPr>
                        <a:t>PLE</a:t>
                      </a:r>
                      <a:endParaRPr sz="180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68580">
                        <a:lnSpc>
                          <a:spcPts val="2860"/>
                        </a:lnSpc>
                      </a:pPr>
                      <a:r>
                        <a:rPr sz="1800" b="1" spc="-35" dirty="0">
                          <a:solidFill>
                            <a:schemeClr val="accent5">
                              <a:lumMod val="75000"/>
                            </a:schemeClr>
                          </a:solidFill>
                          <a:latin typeface="+mn-lt"/>
                          <a:cs typeface="Times New Roman"/>
                        </a:rPr>
                        <a:t>Male</a:t>
                      </a:r>
                      <a:r>
                        <a:rPr sz="1800" b="1" spc="80" dirty="0">
                          <a:solidFill>
                            <a:schemeClr val="accent5">
                              <a:lumMod val="75000"/>
                            </a:schemeClr>
                          </a:solidFill>
                          <a:latin typeface="+mn-lt"/>
                          <a:cs typeface="Times New Roman"/>
                        </a:rPr>
                        <a:t> </a:t>
                      </a:r>
                      <a:r>
                        <a:rPr sz="1800" b="1" spc="-45" dirty="0">
                          <a:solidFill>
                            <a:schemeClr val="accent5">
                              <a:lumMod val="75000"/>
                            </a:schemeClr>
                          </a:solidFill>
                          <a:latin typeface="+mn-lt"/>
                          <a:cs typeface="Times New Roman"/>
                        </a:rPr>
                        <a:t>mating</a:t>
                      </a:r>
                      <a:r>
                        <a:rPr sz="1800" b="1" spc="270" dirty="0">
                          <a:solidFill>
                            <a:schemeClr val="accent5">
                              <a:lumMod val="75000"/>
                            </a:schemeClr>
                          </a:solidFill>
                          <a:latin typeface="+mn-lt"/>
                          <a:cs typeface="Times New Roman"/>
                        </a:rPr>
                        <a:t> </a:t>
                      </a:r>
                      <a:r>
                        <a:rPr sz="1800" b="1" spc="-35" dirty="0">
                          <a:solidFill>
                            <a:schemeClr val="accent5">
                              <a:lumMod val="75000"/>
                            </a:schemeClr>
                          </a:solidFill>
                          <a:latin typeface="+mn-lt"/>
                          <a:cs typeface="Times New Roman"/>
                        </a:rPr>
                        <a:t>behavior</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8"/>
                  </a:ext>
                </a:extLst>
              </a:tr>
              <a:tr h="396000">
                <a:tc>
                  <a:txBody>
                    <a:bodyPr/>
                    <a:lstStyle/>
                    <a:p>
                      <a:pPr marL="64769">
                        <a:lnSpc>
                          <a:spcPts val="2870"/>
                        </a:lnSpc>
                      </a:pPr>
                      <a:r>
                        <a:rPr sz="1800" b="1" spc="25" dirty="0">
                          <a:solidFill>
                            <a:schemeClr val="accent5">
                              <a:lumMod val="75000"/>
                            </a:schemeClr>
                          </a:solidFill>
                          <a:latin typeface="+mn-lt"/>
                          <a:cs typeface="Times New Roman"/>
                        </a:rPr>
                        <a:t>DDC</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marL="68580">
                        <a:lnSpc>
                          <a:spcPts val="2870"/>
                        </a:lnSpc>
                      </a:pPr>
                      <a:r>
                        <a:rPr sz="1800" b="1" spc="-30" dirty="0">
                          <a:solidFill>
                            <a:schemeClr val="accent5">
                              <a:lumMod val="75000"/>
                            </a:schemeClr>
                          </a:solidFill>
                          <a:latin typeface="+mn-lt"/>
                          <a:cs typeface="Times New Roman"/>
                        </a:rPr>
                        <a:t>Female</a:t>
                      </a:r>
                      <a:r>
                        <a:rPr sz="1800" b="1" spc="135" dirty="0">
                          <a:solidFill>
                            <a:schemeClr val="accent5">
                              <a:lumMod val="75000"/>
                            </a:schemeClr>
                          </a:solidFill>
                          <a:latin typeface="+mn-lt"/>
                          <a:cs typeface="Times New Roman"/>
                        </a:rPr>
                        <a:t> </a:t>
                      </a:r>
                      <a:r>
                        <a:rPr sz="1800" b="1" spc="-25" dirty="0">
                          <a:solidFill>
                            <a:schemeClr val="accent5">
                              <a:lumMod val="75000"/>
                            </a:schemeClr>
                          </a:solidFill>
                          <a:latin typeface="+mn-lt"/>
                          <a:cs typeface="Times New Roman"/>
                        </a:rPr>
                        <a:t>fertility</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0009"/>
                  </a:ext>
                </a:extLst>
              </a:tr>
              <a:tr h="396000">
                <a:tc>
                  <a:txBody>
                    <a:bodyPr/>
                    <a:lstStyle/>
                    <a:p>
                      <a:pPr marL="64769">
                        <a:lnSpc>
                          <a:spcPts val="2875"/>
                        </a:lnSpc>
                      </a:pPr>
                      <a:r>
                        <a:rPr sz="1800" b="1" spc="-10" dirty="0">
                          <a:solidFill>
                            <a:schemeClr val="accent5">
                              <a:lumMod val="75000"/>
                            </a:schemeClr>
                          </a:solidFill>
                          <a:latin typeface="+mn-lt"/>
                          <a:cs typeface="Times New Roman"/>
                        </a:rPr>
                        <a:t>SXE2</a:t>
                      </a:r>
                      <a:endParaRPr sz="180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68580">
                        <a:lnSpc>
                          <a:spcPts val="2875"/>
                        </a:lnSpc>
                      </a:pPr>
                      <a:r>
                        <a:rPr sz="1800" b="1" spc="-10" dirty="0">
                          <a:solidFill>
                            <a:schemeClr val="accent5">
                              <a:lumMod val="75000"/>
                            </a:schemeClr>
                          </a:solidFill>
                          <a:latin typeface="+mn-lt"/>
                          <a:cs typeface="Times New Roman"/>
                        </a:rPr>
                        <a:t>Lipid</a:t>
                      </a:r>
                      <a:r>
                        <a:rPr sz="1800" b="1" spc="-55" dirty="0">
                          <a:solidFill>
                            <a:schemeClr val="accent5">
                              <a:lumMod val="75000"/>
                            </a:schemeClr>
                          </a:solidFill>
                          <a:latin typeface="+mn-lt"/>
                          <a:cs typeface="Times New Roman"/>
                        </a:rPr>
                        <a:t> </a:t>
                      </a:r>
                      <a:r>
                        <a:rPr sz="1800" b="1" spc="-20" dirty="0">
                          <a:solidFill>
                            <a:schemeClr val="accent5">
                              <a:lumMod val="75000"/>
                            </a:schemeClr>
                          </a:solidFill>
                          <a:latin typeface="+mn-lt"/>
                          <a:cs typeface="Times New Roman"/>
                        </a:rPr>
                        <a:t>metabolism</a:t>
                      </a:r>
                      <a:endParaRPr sz="1800" dirty="0">
                        <a:solidFill>
                          <a:schemeClr val="accent5">
                            <a:lumMod val="75000"/>
                          </a:schemeClr>
                        </a:solidFill>
                        <a:latin typeface="+mn-lt"/>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2403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Statistical analysis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17</a:t>
            </a:fld>
            <a:endParaRPr lang="en-GB" dirty="0"/>
          </a:p>
        </p:txBody>
      </p:sp>
      <p:grpSp>
        <p:nvGrpSpPr>
          <p:cNvPr id="18" name="Группа 17"/>
          <p:cNvGrpSpPr/>
          <p:nvPr/>
        </p:nvGrpSpPr>
        <p:grpSpPr>
          <a:xfrm>
            <a:off x="2332383" y="1316026"/>
            <a:ext cx="7690956" cy="4899243"/>
            <a:chOff x="304800" y="1371600"/>
            <a:chExt cx="8615680" cy="5488305"/>
          </a:xfrm>
        </p:grpSpPr>
        <p:pic>
          <p:nvPicPr>
            <p:cNvPr id="5" name="object 6"/>
            <p:cNvPicPr/>
            <p:nvPr/>
          </p:nvPicPr>
          <p:blipFill>
            <a:blip r:embed="rId2" cstate="print"/>
            <a:stretch>
              <a:fillRect/>
            </a:stretch>
          </p:blipFill>
          <p:spPr>
            <a:xfrm>
              <a:off x="304800" y="1371600"/>
              <a:ext cx="8615680" cy="3799840"/>
            </a:xfrm>
            <a:prstGeom prst="rect">
              <a:avLst/>
            </a:prstGeom>
          </p:spPr>
        </p:pic>
        <p:pic>
          <p:nvPicPr>
            <p:cNvPr id="6" name="object 7"/>
            <p:cNvPicPr/>
            <p:nvPr/>
          </p:nvPicPr>
          <p:blipFill>
            <a:blip r:embed="rId3" cstate="print"/>
            <a:stretch>
              <a:fillRect/>
            </a:stretch>
          </p:blipFill>
          <p:spPr>
            <a:xfrm>
              <a:off x="304800" y="5262879"/>
              <a:ext cx="2987040" cy="1523997"/>
            </a:xfrm>
            <a:prstGeom prst="rect">
              <a:avLst/>
            </a:prstGeom>
          </p:spPr>
        </p:pic>
        <p:pic>
          <p:nvPicPr>
            <p:cNvPr id="7" name="object 8"/>
            <p:cNvPicPr/>
            <p:nvPr/>
          </p:nvPicPr>
          <p:blipFill>
            <a:blip r:embed="rId4" cstate="print"/>
            <a:stretch>
              <a:fillRect/>
            </a:stretch>
          </p:blipFill>
          <p:spPr>
            <a:xfrm>
              <a:off x="6096000" y="5232400"/>
              <a:ext cx="2824479" cy="1584957"/>
            </a:xfrm>
            <a:prstGeom prst="rect">
              <a:avLst/>
            </a:prstGeom>
          </p:spPr>
        </p:pic>
        <p:grpSp>
          <p:nvGrpSpPr>
            <p:cNvPr id="8" name="object 9"/>
            <p:cNvGrpSpPr/>
            <p:nvPr/>
          </p:nvGrpSpPr>
          <p:grpSpPr>
            <a:xfrm>
              <a:off x="3340671" y="5260975"/>
              <a:ext cx="2645410" cy="1598930"/>
              <a:chOff x="3340671" y="5260975"/>
              <a:chExt cx="2645410" cy="1598930"/>
            </a:xfrm>
          </p:grpSpPr>
          <p:pic>
            <p:nvPicPr>
              <p:cNvPr id="9" name="object 10"/>
              <p:cNvPicPr/>
              <p:nvPr/>
            </p:nvPicPr>
            <p:blipFill>
              <a:blip r:embed="rId5" cstate="print"/>
              <a:stretch>
                <a:fillRect/>
              </a:stretch>
            </p:blipFill>
            <p:spPr>
              <a:xfrm>
                <a:off x="3362960" y="5283200"/>
                <a:ext cx="2600960" cy="1554477"/>
              </a:xfrm>
              <a:prstGeom prst="rect">
                <a:avLst/>
              </a:prstGeom>
            </p:spPr>
          </p:pic>
          <p:sp>
            <p:nvSpPr>
              <p:cNvPr id="10" name="object 11"/>
              <p:cNvSpPr/>
              <p:nvPr/>
            </p:nvSpPr>
            <p:spPr>
              <a:xfrm>
                <a:off x="3351784" y="5272087"/>
                <a:ext cx="2623185" cy="1576705"/>
              </a:xfrm>
              <a:custGeom>
                <a:avLst/>
                <a:gdLst/>
                <a:ahLst/>
                <a:cxnLst/>
                <a:rect l="l" t="t" r="r" b="b"/>
                <a:pathLst>
                  <a:path w="2623185" h="1576704">
                    <a:moveTo>
                      <a:pt x="0" y="1576705"/>
                    </a:moveTo>
                    <a:lnTo>
                      <a:pt x="2623185" y="1576705"/>
                    </a:lnTo>
                    <a:lnTo>
                      <a:pt x="2623185" y="0"/>
                    </a:lnTo>
                    <a:lnTo>
                      <a:pt x="0" y="0"/>
                    </a:lnTo>
                    <a:lnTo>
                      <a:pt x="0" y="1576705"/>
                    </a:lnTo>
                    <a:close/>
                  </a:path>
                </a:pathLst>
              </a:custGeom>
              <a:ln w="22225">
                <a:solidFill>
                  <a:srgbClr val="000000"/>
                </a:solidFill>
              </a:ln>
            </p:spPr>
            <p:txBody>
              <a:bodyPr wrap="square" lIns="0" tIns="0" rIns="0" bIns="0" rtlCol="0"/>
              <a:lstStyle/>
              <a:p>
                <a:endParaRPr/>
              </a:p>
            </p:txBody>
          </p:sp>
        </p:grpSp>
      </p:grpSp>
    </p:spTree>
    <p:extLst>
      <p:ext uri="{BB962C8B-B14F-4D97-AF65-F5344CB8AC3E}">
        <p14:creationId xmlns:p14="http://schemas.microsoft.com/office/powerpoint/2010/main" val="235835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18</a:t>
            </a:fld>
            <a:endParaRPr lang="en-GB" dirty="0"/>
          </a:p>
        </p:txBody>
      </p:sp>
      <p:grpSp>
        <p:nvGrpSpPr>
          <p:cNvPr id="5" name="object 6"/>
          <p:cNvGrpSpPr/>
          <p:nvPr/>
        </p:nvGrpSpPr>
        <p:grpSpPr>
          <a:xfrm>
            <a:off x="847725" y="1474715"/>
            <a:ext cx="10351341" cy="4620506"/>
            <a:chOff x="81280" y="1452880"/>
            <a:chExt cx="8991600" cy="5252720"/>
          </a:xfrm>
        </p:grpSpPr>
        <p:pic>
          <p:nvPicPr>
            <p:cNvPr id="6" name="object 7"/>
            <p:cNvPicPr/>
            <p:nvPr/>
          </p:nvPicPr>
          <p:blipFill>
            <a:blip r:embed="rId2" cstate="print"/>
            <a:stretch>
              <a:fillRect/>
            </a:stretch>
          </p:blipFill>
          <p:spPr>
            <a:xfrm>
              <a:off x="81280" y="1452880"/>
              <a:ext cx="8991600" cy="5252720"/>
            </a:xfrm>
            <a:prstGeom prst="rect">
              <a:avLst/>
            </a:prstGeom>
          </p:spPr>
        </p:pic>
        <p:sp>
          <p:nvSpPr>
            <p:cNvPr id="7" name="object 8"/>
            <p:cNvSpPr/>
            <p:nvPr/>
          </p:nvSpPr>
          <p:spPr>
            <a:xfrm>
              <a:off x="3586480" y="3586480"/>
              <a:ext cx="5100320" cy="975360"/>
            </a:xfrm>
            <a:custGeom>
              <a:avLst/>
              <a:gdLst/>
              <a:ahLst/>
              <a:cxnLst/>
              <a:rect l="l" t="t" r="r" b="b"/>
              <a:pathLst>
                <a:path w="5100320" h="975360">
                  <a:moveTo>
                    <a:pt x="0" y="365760"/>
                  </a:moveTo>
                  <a:lnTo>
                    <a:pt x="680720" y="365760"/>
                  </a:lnTo>
                  <a:lnTo>
                    <a:pt x="680720" y="0"/>
                  </a:lnTo>
                  <a:lnTo>
                    <a:pt x="0" y="0"/>
                  </a:lnTo>
                  <a:lnTo>
                    <a:pt x="0" y="365760"/>
                  </a:lnTo>
                  <a:close/>
                </a:path>
                <a:path w="5100320" h="975360">
                  <a:moveTo>
                    <a:pt x="20320" y="975360"/>
                  </a:moveTo>
                  <a:lnTo>
                    <a:pt x="711200" y="975360"/>
                  </a:lnTo>
                  <a:lnTo>
                    <a:pt x="711200" y="609600"/>
                  </a:lnTo>
                  <a:lnTo>
                    <a:pt x="20320" y="609600"/>
                  </a:lnTo>
                  <a:lnTo>
                    <a:pt x="20320" y="975360"/>
                  </a:lnTo>
                  <a:close/>
                </a:path>
                <a:path w="5100320" h="975360">
                  <a:moveTo>
                    <a:pt x="4419600" y="365760"/>
                  </a:moveTo>
                  <a:lnTo>
                    <a:pt x="5100320" y="365760"/>
                  </a:lnTo>
                  <a:lnTo>
                    <a:pt x="5100320" y="0"/>
                  </a:lnTo>
                  <a:lnTo>
                    <a:pt x="4419600" y="0"/>
                  </a:lnTo>
                  <a:lnTo>
                    <a:pt x="4419600" y="365760"/>
                  </a:lnTo>
                  <a:close/>
                </a:path>
              </a:pathLst>
            </a:custGeom>
            <a:ln w="381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88034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19</a:t>
            </a:fld>
            <a:endParaRPr lang="en-GB" dirty="0"/>
          </a:p>
        </p:txBody>
      </p:sp>
      <p:pic>
        <p:nvPicPr>
          <p:cNvPr id="5" name="object 6"/>
          <p:cNvPicPr/>
          <p:nvPr/>
        </p:nvPicPr>
        <p:blipFill>
          <a:blip r:embed="rId2" cstate="print"/>
          <a:stretch>
            <a:fillRect/>
          </a:stretch>
        </p:blipFill>
        <p:spPr>
          <a:xfrm>
            <a:off x="2342588" y="1415427"/>
            <a:ext cx="5567680" cy="4826000"/>
          </a:xfrm>
          <a:prstGeom prst="rect">
            <a:avLst/>
          </a:prstGeom>
        </p:spPr>
      </p:pic>
      <p:pic>
        <p:nvPicPr>
          <p:cNvPr id="6" name="object 7"/>
          <p:cNvPicPr/>
          <p:nvPr/>
        </p:nvPicPr>
        <p:blipFill>
          <a:blip r:embed="rId3" cstate="print"/>
          <a:stretch>
            <a:fillRect/>
          </a:stretch>
        </p:blipFill>
        <p:spPr>
          <a:xfrm>
            <a:off x="8438588" y="1781187"/>
            <a:ext cx="2082800" cy="762000"/>
          </a:xfrm>
          <a:prstGeom prst="rect">
            <a:avLst/>
          </a:prstGeom>
        </p:spPr>
      </p:pic>
    </p:spTree>
    <p:extLst>
      <p:ext uri="{BB962C8B-B14F-4D97-AF65-F5344CB8AC3E}">
        <p14:creationId xmlns:p14="http://schemas.microsoft.com/office/powerpoint/2010/main" val="132763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Contents</a:t>
            </a:r>
            <a:endParaRPr lang="ru-RU" dirty="0"/>
          </a:p>
        </p:txBody>
      </p:sp>
      <p:sp>
        <p:nvSpPr>
          <p:cNvPr id="3" name="Объект 2">
            <a:extLst>
              <a:ext uri="{FF2B5EF4-FFF2-40B4-BE49-F238E27FC236}">
                <a16:creationId xmlns:a16="http://schemas.microsoft.com/office/drawing/2014/main" id="{A060AFF3-D523-4BFB-87A2-1F3D99EC30C2}"/>
              </a:ext>
            </a:extLst>
          </p:cNvPr>
          <p:cNvSpPr>
            <a:spLocks noGrp="1"/>
          </p:cNvSpPr>
          <p:nvPr>
            <p:ph idx="1"/>
          </p:nvPr>
        </p:nvSpPr>
        <p:spPr/>
        <p:txBody>
          <a:bodyPr/>
          <a:lstStyle/>
          <a:p>
            <a:r>
              <a:rPr lang="en-US" dirty="0">
                <a:latin typeface="+mn-lt"/>
              </a:rPr>
              <a:t>Introduction </a:t>
            </a:r>
          </a:p>
          <a:p>
            <a:r>
              <a:rPr lang="en-US" dirty="0">
                <a:latin typeface="+mn-lt"/>
              </a:rPr>
              <a:t>Hypothesis</a:t>
            </a:r>
          </a:p>
          <a:p>
            <a:r>
              <a:rPr lang="en-US" dirty="0">
                <a:latin typeface="+mn-lt"/>
              </a:rPr>
              <a:t>Material and Methods</a:t>
            </a:r>
          </a:p>
          <a:p>
            <a:r>
              <a:rPr lang="en-US" dirty="0">
                <a:latin typeface="+mn-lt"/>
              </a:rPr>
              <a:t>Results</a:t>
            </a:r>
          </a:p>
          <a:p>
            <a:r>
              <a:rPr lang="en-US" dirty="0">
                <a:latin typeface="+mn-lt"/>
              </a:rPr>
              <a:t>Conclusion</a:t>
            </a:r>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2</a:t>
            </a:fld>
            <a:endParaRPr lang="en-GB" dirty="0"/>
          </a:p>
        </p:txBody>
      </p:sp>
      <p:grpSp>
        <p:nvGrpSpPr>
          <p:cNvPr id="5" name="object 2"/>
          <p:cNvGrpSpPr/>
          <p:nvPr/>
        </p:nvGrpSpPr>
        <p:grpSpPr>
          <a:xfrm>
            <a:off x="897546" y="4086519"/>
            <a:ext cx="6766560" cy="2016760"/>
            <a:chOff x="203200" y="4287520"/>
            <a:chExt cx="6766560" cy="2016760"/>
          </a:xfrm>
        </p:grpSpPr>
        <p:pic>
          <p:nvPicPr>
            <p:cNvPr id="6" name="object 3"/>
            <p:cNvPicPr/>
            <p:nvPr/>
          </p:nvPicPr>
          <p:blipFill>
            <a:blip r:embed="rId2" cstate="print"/>
            <a:stretch>
              <a:fillRect/>
            </a:stretch>
          </p:blipFill>
          <p:spPr>
            <a:xfrm>
              <a:off x="1198880" y="4378960"/>
              <a:ext cx="5770880" cy="1899920"/>
            </a:xfrm>
            <a:prstGeom prst="rect">
              <a:avLst/>
            </a:prstGeom>
          </p:spPr>
        </p:pic>
        <p:pic>
          <p:nvPicPr>
            <p:cNvPr id="7" name="object 4"/>
            <p:cNvPicPr/>
            <p:nvPr/>
          </p:nvPicPr>
          <p:blipFill>
            <a:blip r:embed="rId3" cstate="print"/>
            <a:stretch>
              <a:fillRect/>
            </a:stretch>
          </p:blipFill>
          <p:spPr>
            <a:xfrm>
              <a:off x="203200" y="4287520"/>
              <a:ext cx="1640839" cy="2016760"/>
            </a:xfrm>
            <a:prstGeom prst="rect">
              <a:avLst/>
            </a:prstGeom>
          </p:spPr>
        </p:pic>
      </p:grpSp>
      <p:pic>
        <p:nvPicPr>
          <p:cNvPr id="10" name="object 19"/>
          <p:cNvPicPr/>
          <p:nvPr/>
        </p:nvPicPr>
        <p:blipFill>
          <a:blip r:embed="rId4" cstate="print"/>
          <a:stretch>
            <a:fillRect/>
          </a:stretch>
        </p:blipFill>
        <p:spPr>
          <a:xfrm>
            <a:off x="4179225" y="4198279"/>
            <a:ext cx="2169160" cy="1894839"/>
          </a:xfrm>
          <a:prstGeom prst="rect">
            <a:avLst/>
          </a:prstGeom>
        </p:spPr>
      </p:pic>
      <p:pic>
        <p:nvPicPr>
          <p:cNvPr id="11" name="object 20"/>
          <p:cNvPicPr/>
          <p:nvPr/>
        </p:nvPicPr>
        <p:blipFill>
          <a:blip r:embed="rId5" cstate="print"/>
          <a:stretch>
            <a:fillRect/>
          </a:stretch>
        </p:blipFill>
        <p:spPr>
          <a:xfrm>
            <a:off x="7684425" y="4127159"/>
            <a:ext cx="2016760" cy="1935479"/>
          </a:xfrm>
          <a:prstGeom prst="rect">
            <a:avLst/>
          </a:prstGeom>
        </p:spPr>
      </p:pic>
    </p:spTree>
    <p:extLst>
      <p:ext uri="{BB962C8B-B14F-4D97-AF65-F5344CB8AC3E}">
        <p14:creationId xmlns:p14="http://schemas.microsoft.com/office/powerpoint/2010/main" val="2493026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20</a:t>
            </a:fld>
            <a:endParaRPr lang="en-GB" dirty="0"/>
          </a:p>
        </p:txBody>
      </p:sp>
      <p:grpSp>
        <p:nvGrpSpPr>
          <p:cNvPr id="7" name="Группа 6"/>
          <p:cNvGrpSpPr/>
          <p:nvPr/>
        </p:nvGrpSpPr>
        <p:grpSpPr>
          <a:xfrm>
            <a:off x="1873778" y="1591065"/>
            <a:ext cx="8554255" cy="4610952"/>
            <a:chOff x="1941444" y="1799204"/>
            <a:chExt cx="8331200" cy="4490720"/>
          </a:xfrm>
        </p:grpSpPr>
        <p:pic>
          <p:nvPicPr>
            <p:cNvPr id="5" name="object 6"/>
            <p:cNvPicPr/>
            <p:nvPr/>
          </p:nvPicPr>
          <p:blipFill>
            <a:blip r:embed="rId2" cstate="print"/>
            <a:stretch>
              <a:fillRect/>
            </a:stretch>
          </p:blipFill>
          <p:spPr>
            <a:xfrm>
              <a:off x="8189844" y="2175123"/>
              <a:ext cx="2082800" cy="762000"/>
            </a:xfrm>
            <a:prstGeom prst="rect">
              <a:avLst/>
            </a:prstGeom>
          </p:spPr>
        </p:pic>
        <p:pic>
          <p:nvPicPr>
            <p:cNvPr id="6" name="object 7"/>
            <p:cNvPicPr/>
            <p:nvPr/>
          </p:nvPicPr>
          <p:blipFill>
            <a:blip r:embed="rId3" cstate="print"/>
            <a:stretch>
              <a:fillRect/>
            </a:stretch>
          </p:blipFill>
          <p:spPr>
            <a:xfrm>
              <a:off x="1941444" y="1799204"/>
              <a:ext cx="5994400" cy="4490720"/>
            </a:xfrm>
            <a:prstGeom prst="rect">
              <a:avLst/>
            </a:prstGeom>
          </p:spPr>
        </p:pic>
      </p:grpSp>
    </p:spTree>
    <p:extLst>
      <p:ext uri="{BB962C8B-B14F-4D97-AF65-F5344CB8AC3E}">
        <p14:creationId xmlns:p14="http://schemas.microsoft.com/office/powerpoint/2010/main" val="2790918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21</a:t>
            </a:fld>
            <a:endParaRPr lang="en-GB" dirty="0"/>
          </a:p>
        </p:txBody>
      </p:sp>
      <p:grpSp>
        <p:nvGrpSpPr>
          <p:cNvPr id="7" name="Группа 6"/>
          <p:cNvGrpSpPr/>
          <p:nvPr/>
        </p:nvGrpSpPr>
        <p:grpSpPr>
          <a:xfrm>
            <a:off x="2190188" y="1415427"/>
            <a:ext cx="8331200" cy="4815840"/>
            <a:chOff x="457200" y="1432560"/>
            <a:chExt cx="8331200" cy="4815840"/>
          </a:xfrm>
        </p:grpSpPr>
        <p:pic>
          <p:nvPicPr>
            <p:cNvPr id="5" name="object 6"/>
            <p:cNvPicPr/>
            <p:nvPr/>
          </p:nvPicPr>
          <p:blipFill>
            <a:blip r:embed="rId2" cstate="print"/>
            <a:stretch>
              <a:fillRect/>
            </a:stretch>
          </p:blipFill>
          <p:spPr>
            <a:xfrm>
              <a:off x="6705600" y="1910079"/>
              <a:ext cx="2082800" cy="762000"/>
            </a:xfrm>
            <a:prstGeom prst="rect">
              <a:avLst/>
            </a:prstGeom>
          </p:spPr>
        </p:pic>
        <p:pic>
          <p:nvPicPr>
            <p:cNvPr id="6" name="object 7"/>
            <p:cNvPicPr/>
            <p:nvPr/>
          </p:nvPicPr>
          <p:blipFill>
            <a:blip r:embed="rId3" cstate="print"/>
            <a:stretch>
              <a:fillRect/>
            </a:stretch>
          </p:blipFill>
          <p:spPr>
            <a:xfrm>
              <a:off x="457200" y="1432560"/>
              <a:ext cx="5943600" cy="4815840"/>
            </a:xfrm>
            <a:prstGeom prst="rect">
              <a:avLst/>
            </a:prstGeom>
          </p:spPr>
        </p:pic>
      </p:grpSp>
    </p:spTree>
    <p:extLst>
      <p:ext uri="{BB962C8B-B14F-4D97-AF65-F5344CB8AC3E}">
        <p14:creationId xmlns:p14="http://schemas.microsoft.com/office/powerpoint/2010/main" val="173174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22</a:t>
            </a:fld>
            <a:endParaRPr lang="en-GB" dirty="0"/>
          </a:p>
        </p:txBody>
      </p:sp>
      <p:grpSp>
        <p:nvGrpSpPr>
          <p:cNvPr id="7" name="Группа 6"/>
          <p:cNvGrpSpPr/>
          <p:nvPr/>
        </p:nvGrpSpPr>
        <p:grpSpPr>
          <a:xfrm>
            <a:off x="2190188" y="1353930"/>
            <a:ext cx="8331200" cy="4927600"/>
            <a:chOff x="457200" y="1473200"/>
            <a:chExt cx="8331200" cy="4927600"/>
          </a:xfrm>
        </p:grpSpPr>
        <p:pic>
          <p:nvPicPr>
            <p:cNvPr id="5" name="object 6"/>
            <p:cNvPicPr/>
            <p:nvPr/>
          </p:nvPicPr>
          <p:blipFill>
            <a:blip r:embed="rId2" cstate="print"/>
            <a:stretch>
              <a:fillRect/>
            </a:stretch>
          </p:blipFill>
          <p:spPr>
            <a:xfrm>
              <a:off x="6705600" y="1910079"/>
              <a:ext cx="2082800" cy="762000"/>
            </a:xfrm>
            <a:prstGeom prst="rect">
              <a:avLst/>
            </a:prstGeom>
          </p:spPr>
        </p:pic>
        <p:pic>
          <p:nvPicPr>
            <p:cNvPr id="6" name="object 7"/>
            <p:cNvPicPr/>
            <p:nvPr/>
          </p:nvPicPr>
          <p:blipFill>
            <a:blip r:embed="rId3" cstate="print"/>
            <a:stretch>
              <a:fillRect/>
            </a:stretch>
          </p:blipFill>
          <p:spPr>
            <a:xfrm>
              <a:off x="457200" y="1473200"/>
              <a:ext cx="5750560" cy="4927600"/>
            </a:xfrm>
            <a:prstGeom prst="rect">
              <a:avLst/>
            </a:prstGeom>
          </p:spPr>
        </p:pic>
      </p:grpSp>
    </p:spTree>
    <p:extLst>
      <p:ext uri="{BB962C8B-B14F-4D97-AF65-F5344CB8AC3E}">
        <p14:creationId xmlns:p14="http://schemas.microsoft.com/office/powerpoint/2010/main" val="1973363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23</a:t>
            </a:fld>
            <a:endParaRPr lang="en-GB" dirty="0"/>
          </a:p>
        </p:txBody>
      </p:sp>
      <p:grpSp>
        <p:nvGrpSpPr>
          <p:cNvPr id="3" name="Группа 2"/>
          <p:cNvGrpSpPr/>
          <p:nvPr/>
        </p:nvGrpSpPr>
        <p:grpSpPr>
          <a:xfrm>
            <a:off x="1808921" y="1391919"/>
            <a:ext cx="8331200" cy="4937760"/>
            <a:chOff x="457200" y="1391919"/>
            <a:chExt cx="8331200" cy="4937760"/>
          </a:xfrm>
        </p:grpSpPr>
        <p:pic>
          <p:nvPicPr>
            <p:cNvPr id="8" name="object 6"/>
            <p:cNvPicPr/>
            <p:nvPr/>
          </p:nvPicPr>
          <p:blipFill>
            <a:blip r:embed="rId2" cstate="print"/>
            <a:stretch>
              <a:fillRect/>
            </a:stretch>
          </p:blipFill>
          <p:spPr>
            <a:xfrm>
              <a:off x="6705600" y="1910079"/>
              <a:ext cx="2082800" cy="762000"/>
            </a:xfrm>
            <a:prstGeom prst="rect">
              <a:avLst/>
            </a:prstGeom>
          </p:spPr>
        </p:pic>
        <p:pic>
          <p:nvPicPr>
            <p:cNvPr id="9" name="object 7"/>
            <p:cNvPicPr/>
            <p:nvPr/>
          </p:nvPicPr>
          <p:blipFill>
            <a:blip r:embed="rId3" cstate="print"/>
            <a:stretch>
              <a:fillRect/>
            </a:stretch>
          </p:blipFill>
          <p:spPr>
            <a:xfrm>
              <a:off x="457200" y="1391919"/>
              <a:ext cx="5943600" cy="4937760"/>
            </a:xfrm>
            <a:prstGeom prst="rect">
              <a:avLst/>
            </a:prstGeom>
          </p:spPr>
        </p:pic>
      </p:grpSp>
    </p:spTree>
    <p:extLst>
      <p:ext uri="{BB962C8B-B14F-4D97-AF65-F5344CB8AC3E}">
        <p14:creationId xmlns:p14="http://schemas.microsoft.com/office/powerpoint/2010/main" val="390735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24</a:t>
            </a:fld>
            <a:endParaRPr lang="en-GB" dirty="0"/>
          </a:p>
        </p:txBody>
      </p:sp>
      <p:pic>
        <p:nvPicPr>
          <p:cNvPr id="7" name="object 6"/>
          <p:cNvPicPr/>
          <p:nvPr/>
        </p:nvPicPr>
        <p:blipFill>
          <a:blip r:embed="rId2" cstate="print"/>
          <a:stretch>
            <a:fillRect/>
          </a:stretch>
        </p:blipFill>
        <p:spPr>
          <a:xfrm>
            <a:off x="847725" y="1693991"/>
            <a:ext cx="10363614" cy="4175759"/>
          </a:xfrm>
          <a:prstGeom prst="rect">
            <a:avLst/>
          </a:prstGeom>
        </p:spPr>
      </p:pic>
      <p:sp>
        <p:nvSpPr>
          <p:cNvPr id="5" name="Овал 4"/>
          <p:cNvSpPr/>
          <p:nvPr/>
        </p:nvSpPr>
        <p:spPr>
          <a:xfrm>
            <a:off x="1325217" y="5658678"/>
            <a:ext cx="728870" cy="477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37858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25</a:t>
            </a:fld>
            <a:endParaRPr lang="en-GB" dirty="0"/>
          </a:p>
        </p:txBody>
      </p:sp>
      <p:sp>
        <p:nvSpPr>
          <p:cNvPr id="5" name="Овал 4"/>
          <p:cNvSpPr/>
          <p:nvPr/>
        </p:nvSpPr>
        <p:spPr>
          <a:xfrm>
            <a:off x="1325217" y="5658678"/>
            <a:ext cx="728870" cy="477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object 6"/>
          <p:cNvPicPr/>
          <p:nvPr/>
        </p:nvPicPr>
        <p:blipFill>
          <a:blip r:embed="rId2" cstate="print"/>
          <a:stretch>
            <a:fillRect/>
          </a:stretch>
        </p:blipFill>
        <p:spPr>
          <a:xfrm>
            <a:off x="847725" y="1659037"/>
            <a:ext cx="10615405" cy="4114800"/>
          </a:xfrm>
          <a:prstGeom prst="rect">
            <a:avLst/>
          </a:prstGeom>
        </p:spPr>
      </p:pic>
      <p:sp>
        <p:nvSpPr>
          <p:cNvPr id="3" name="Прямоугольник 2"/>
          <p:cNvSpPr/>
          <p:nvPr/>
        </p:nvSpPr>
        <p:spPr>
          <a:xfrm>
            <a:off x="6188765" y="1444487"/>
            <a:ext cx="5009322" cy="331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flipV="1">
            <a:off x="1325217" y="5459895"/>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flipV="1">
            <a:off x="5129005" y="5667819"/>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flipV="1">
            <a:off x="8693426" y="5509591"/>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27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6"/>
          <p:cNvPicPr/>
          <p:nvPr/>
        </p:nvPicPr>
        <p:blipFill>
          <a:blip r:embed="rId2" cstate="print"/>
          <a:stretch>
            <a:fillRect/>
          </a:stretch>
        </p:blipFill>
        <p:spPr>
          <a:xfrm>
            <a:off x="847725" y="1680817"/>
            <a:ext cx="10588901" cy="4216400"/>
          </a:xfrm>
          <a:prstGeom prst="rect">
            <a:avLst/>
          </a:prstGeom>
        </p:spPr>
      </p:pic>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26</a:t>
            </a:fld>
            <a:endParaRPr lang="en-GB" dirty="0"/>
          </a:p>
        </p:txBody>
      </p:sp>
      <p:sp>
        <p:nvSpPr>
          <p:cNvPr id="5" name="Овал 4"/>
          <p:cNvSpPr/>
          <p:nvPr/>
        </p:nvSpPr>
        <p:spPr>
          <a:xfrm>
            <a:off x="1325217" y="5658678"/>
            <a:ext cx="728870" cy="477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188765" y="1444487"/>
            <a:ext cx="5009322" cy="331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flipV="1">
            <a:off x="1325217" y="5459895"/>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flipV="1">
            <a:off x="5129005" y="5667819"/>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flipV="1">
            <a:off x="8693426" y="5509591"/>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511287" y="1563757"/>
            <a:ext cx="199445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281198" y="5864087"/>
            <a:ext cx="199445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5631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27</a:t>
            </a:fld>
            <a:endParaRPr lang="en-GB" dirty="0"/>
          </a:p>
        </p:txBody>
      </p:sp>
      <p:sp>
        <p:nvSpPr>
          <p:cNvPr id="5" name="Овал 4"/>
          <p:cNvSpPr/>
          <p:nvPr/>
        </p:nvSpPr>
        <p:spPr>
          <a:xfrm>
            <a:off x="1325217" y="5658678"/>
            <a:ext cx="728870" cy="477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188765" y="1444487"/>
            <a:ext cx="5009322" cy="331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flipV="1">
            <a:off x="1325217" y="5459895"/>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flipV="1">
            <a:off x="5129005" y="5667819"/>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flipV="1">
            <a:off x="8693426" y="5509591"/>
            <a:ext cx="728870" cy="52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511287" y="1563757"/>
            <a:ext cx="199445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281198" y="5864087"/>
            <a:ext cx="199445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object 6"/>
          <p:cNvPicPr/>
          <p:nvPr/>
        </p:nvPicPr>
        <p:blipFill>
          <a:blip r:embed="rId2" cstate="print"/>
          <a:stretch>
            <a:fillRect/>
          </a:stretch>
        </p:blipFill>
        <p:spPr>
          <a:xfrm>
            <a:off x="3216965" y="1574800"/>
            <a:ext cx="5943600" cy="4551680"/>
          </a:xfrm>
          <a:prstGeom prst="rect">
            <a:avLst/>
          </a:prstGeom>
        </p:spPr>
      </p:pic>
    </p:spTree>
    <p:extLst>
      <p:ext uri="{BB962C8B-B14F-4D97-AF65-F5344CB8AC3E}">
        <p14:creationId xmlns:p14="http://schemas.microsoft.com/office/powerpoint/2010/main" val="2824253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Conclusion</a:t>
            </a:r>
            <a:endParaRPr lang="ru-RU" dirty="0"/>
          </a:p>
        </p:txBody>
      </p:sp>
      <p:sp>
        <p:nvSpPr>
          <p:cNvPr id="3" name="Объект 2"/>
          <p:cNvSpPr>
            <a:spLocks noGrp="1"/>
          </p:cNvSpPr>
          <p:nvPr>
            <p:ph idx="1"/>
          </p:nvPr>
        </p:nvSpPr>
        <p:spPr>
          <a:xfrm>
            <a:off x="846746" y="2088454"/>
            <a:ext cx="10515600" cy="4351338"/>
          </a:xfrm>
        </p:spPr>
        <p:txBody>
          <a:bodyPr>
            <a:noAutofit/>
          </a:bodyPr>
          <a:lstStyle/>
          <a:p>
            <a:pPr>
              <a:lnSpc>
                <a:spcPct val="100000"/>
              </a:lnSpc>
            </a:pPr>
            <a:r>
              <a:rPr lang="en-US" sz="2000" dirty="0" err="1">
                <a:latin typeface="+mn-lt"/>
              </a:rPr>
              <a:t>Nitenpyram</a:t>
            </a:r>
            <a:r>
              <a:rPr lang="ru-RU" sz="2000" dirty="0">
                <a:latin typeface="+mn-lt"/>
              </a:rPr>
              <a:t> </a:t>
            </a:r>
            <a:r>
              <a:rPr lang="en-US" sz="2000" dirty="0">
                <a:latin typeface="+mn-lt"/>
              </a:rPr>
              <a:t>is</a:t>
            </a:r>
            <a:r>
              <a:rPr lang="ru-RU" sz="2000" dirty="0">
                <a:latin typeface="+mn-lt"/>
              </a:rPr>
              <a:t> </a:t>
            </a:r>
            <a:r>
              <a:rPr lang="en-US" sz="2000" dirty="0">
                <a:latin typeface="+mn-lt"/>
              </a:rPr>
              <a:t>more</a:t>
            </a:r>
            <a:r>
              <a:rPr lang="ru-RU" sz="2000" dirty="0">
                <a:latin typeface="+mn-lt"/>
              </a:rPr>
              <a:t> </a:t>
            </a:r>
            <a:r>
              <a:rPr lang="en-US" sz="2000" dirty="0">
                <a:latin typeface="+mn-lt"/>
              </a:rPr>
              <a:t>potent</a:t>
            </a:r>
            <a:r>
              <a:rPr lang="ru-RU" sz="2000" dirty="0">
                <a:latin typeface="+mn-lt"/>
              </a:rPr>
              <a:t> </a:t>
            </a:r>
            <a:r>
              <a:rPr lang="en-US" sz="2000" dirty="0">
                <a:latin typeface="+mn-lt"/>
              </a:rPr>
              <a:t>on</a:t>
            </a:r>
            <a:r>
              <a:rPr lang="ru-RU" sz="2000" dirty="0">
                <a:latin typeface="+mn-lt"/>
              </a:rPr>
              <a:t> </a:t>
            </a:r>
            <a:r>
              <a:rPr lang="en-US" sz="2000" dirty="0">
                <a:latin typeface="+mn-lt"/>
              </a:rPr>
              <a:t>larvae</a:t>
            </a:r>
            <a:r>
              <a:rPr lang="ru-RU" sz="2000" dirty="0">
                <a:latin typeface="+mn-lt"/>
              </a:rPr>
              <a:t> </a:t>
            </a:r>
            <a:r>
              <a:rPr lang="en-US" sz="2000" dirty="0">
                <a:latin typeface="+mn-lt"/>
              </a:rPr>
              <a:t>than</a:t>
            </a:r>
            <a:r>
              <a:rPr lang="ru-RU" sz="2000" dirty="0">
                <a:latin typeface="+mn-lt"/>
              </a:rPr>
              <a:t> </a:t>
            </a:r>
            <a:r>
              <a:rPr lang="en-US" sz="2000" dirty="0">
                <a:latin typeface="+mn-lt"/>
              </a:rPr>
              <a:t>adults of D. melanogaster.</a:t>
            </a:r>
          </a:p>
          <a:p>
            <a:pPr>
              <a:lnSpc>
                <a:spcPct val="100000"/>
              </a:lnSpc>
            </a:pPr>
            <a:endParaRPr lang="en-US" sz="2000" dirty="0">
              <a:latin typeface="+mn-lt"/>
            </a:endParaRPr>
          </a:p>
          <a:p>
            <a:pPr>
              <a:lnSpc>
                <a:spcPct val="100000"/>
              </a:lnSpc>
            </a:pPr>
            <a:r>
              <a:rPr lang="en-US" sz="2000" dirty="0" err="1">
                <a:latin typeface="+mn-lt"/>
              </a:rPr>
              <a:t>Nitenpyram</a:t>
            </a:r>
            <a:r>
              <a:rPr lang="ru-RU" sz="2000" dirty="0">
                <a:latin typeface="+mn-lt"/>
              </a:rPr>
              <a:t> </a:t>
            </a:r>
            <a:r>
              <a:rPr lang="en-US" sz="2000" dirty="0">
                <a:latin typeface="+mn-lt"/>
              </a:rPr>
              <a:t>prolongs</a:t>
            </a:r>
            <a:r>
              <a:rPr lang="ru-RU" sz="2000" dirty="0">
                <a:latin typeface="+mn-lt"/>
              </a:rPr>
              <a:t> </a:t>
            </a:r>
            <a:r>
              <a:rPr lang="en-US" sz="2000" dirty="0">
                <a:latin typeface="+mn-lt"/>
              </a:rPr>
              <a:t>the</a:t>
            </a:r>
            <a:r>
              <a:rPr lang="ru-RU" sz="2000" dirty="0">
                <a:latin typeface="+mn-lt"/>
              </a:rPr>
              <a:t> </a:t>
            </a:r>
            <a:r>
              <a:rPr lang="en-US" sz="2000" dirty="0">
                <a:latin typeface="+mn-lt"/>
              </a:rPr>
              <a:t>developmental time for both pupation and </a:t>
            </a:r>
            <a:r>
              <a:rPr lang="en-US" sz="2000" dirty="0" err="1">
                <a:latin typeface="+mn-lt"/>
              </a:rPr>
              <a:t>eclosion</a:t>
            </a:r>
            <a:r>
              <a:rPr lang="en-US" sz="2000" dirty="0">
                <a:latin typeface="+mn-lt"/>
              </a:rPr>
              <a:t>.</a:t>
            </a:r>
          </a:p>
          <a:p>
            <a:pPr>
              <a:lnSpc>
                <a:spcPct val="100000"/>
              </a:lnSpc>
            </a:pPr>
            <a:endParaRPr lang="en-US" sz="2000" dirty="0">
              <a:latin typeface="+mn-lt"/>
            </a:endParaRPr>
          </a:p>
          <a:p>
            <a:pPr>
              <a:lnSpc>
                <a:spcPct val="100000"/>
              </a:lnSpc>
            </a:pPr>
            <a:r>
              <a:rPr lang="en-US" sz="2000" dirty="0">
                <a:latin typeface="+mn-lt"/>
              </a:rPr>
              <a:t>Cyp12d1,</a:t>
            </a:r>
            <a:r>
              <a:rPr lang="ru-RU" sz="2000" dirty="0">
                <a:latin typeface="+mn-lt"/>
              </a:rPr>
              <a:t> </a:t>
            </a:r>
            <a:r>
              <a:rPr lang="en-US" sz="2000" dirty="0">
                <a:latin typeface="+mn-lt"/>
              </a:rPr>
              <a:t>Cyp9f2,</a:t>
            </a:r>
            <a:r>
              <a:rPr lang="ru-RU" sz="2000" dirty="0">
                <a:latin typeface="+mn-lt"/>
              </a:rPr>
              <a:t> </a:t>
            </a:r>
            <a:r>
              <a:rPr lang="en-US" sz="2000" dirty="0">
                <a:latin typeface="+mn-lt"/>
              </a:rPr>
              <a:t>Cyp4ae1,</a:t>
            </a:r>
            <a:r>
              <a:rPr lang="ru-RU" sz="2000" dirty="0">
                <a:latin typeface="+mn-lt"/>
              </a:rPr>
              <a:t> </a:t>
            </a:r>
            <a:r>
              <a:rPr lang="en-US" sz="2000" dirty="0" err="1">
                <a:latin typeface="+mn-lt"/>
              </a:rPr>
              <a:t>RyR</a:t>
            </a:r>
            <a:r>
              <a:rPr lang="en-US" sz="2000" dirty="0">
                <a:latin typeface="+mn-lt"/>
              </a:rPr>
              <a:t>,</a:t>
            </a:r>
            <a:r>
              <a:rPr lang="ru-RU" sz="2000" dirty="0">
                <a:latin typeface="+mn-lt"/>
              </a:rPr>
              <a:t> </a:t>
            </a:r>
            <a:r>
              <a:rPr lang="en-US" sz="2000" dirty="0">
                <a:latin typeface="+mn-lt"/>
              </a:rPr>
              <a:t>and</a:t>
            </a:r>
            <a:r>
              <a:rPr lang="ru-RU" sz="2000" dirty="0">
                <a:latin typeface="+mn-lt"/>
              </a:rPr>
              <a:t> </a:t>
            </a:r>
            <a:r>
              <a:rPr lang="en-US" sz="2000" dirty="0">
                <a:latin typeface="+mn-lt"/>
              </a:rPr>
              <a:t>IM4 genes were significantly upregulated.</a:t>
            </a:r>
          </a:p>
          <a:p>
            <a:pPr>
              <a:lnSpc>
                <a:spcPct val="100000"/>
              </a:lnSpc>
            </a:pPr>
            <a:endParaRPr lang="en-US" sz="2000" dirty="0">
              <a:latin typeface="+mn-lt"/>
            </a:endParaRPr>
          </a:p>
          <a:p>
            <a:pPr>
              <a:lnSpc>
                <a:spcPct val="100000"/>
              </a:lnSpc>
            </a:pPr>
            <a:r>
              <a:rPr lang="en-US" sz="2000" dirty="0">
                <a:latin typeface="+mn-lt"/>
              </a:rPr>
              <a:t>Atg7,</a:t>
            </a:r>
            <a:r>
              <a:rPr lang="ru-RU" sz="2000" dirty="0">
                <a:latin typeface="+mn-lt"/>
              </a:rPr>
              <a:t> </a:t>
            </a:r>
            <a:r>
              <a:rPr lang="en-US" sz="2000" dirty="0" err="1">
                <a:latin typeface="+mn-lt"/>
              </a:rPr>
              <a:t>Ple</a:t>
            </a:r>
            <a:r>
              <a:rPr lang="en-US" sz="2000" dirty="0">
                <a:latin typeface="+mn-lt"/>
              </a:rPr>
              <a:t>,</a:t>
            </a:r>
            <a:r>
              <a:rPr lang="ru-RU" sz="2000" dirty="0">
                <a:latin typeface="+mn-lt"/>
              </a:rPr>
              <a:t> </a:t>
            </a:r>
            <a:r>
              <a:rPr lang="en-US" sz="2000" dirty="0" err="1">
                <a:latin typeface="+mn-lt"/>
              </a:rPr>
              <a:t>Ddc</a:t>
            </a:r>
            <a:r>
              <a:rPr lang="en-US" sz="2000" dirty="0">
                <a:latin typeface="+mn-lt"/>
              </a:rPr>
              <a:t>,</a:t>
            </a:r>
            <a:r>
              <a:rPr lang="ru-RU" sz="2000" dirty="0">
                <a:latin typeface="+mn-lt"/>
              </a:rPr>
              <a:t> </a:t>
            </a:r>
            <a:r>
              <a:rPr lang="en-US" sz="2000" dirty="0">
                <a:latin typeface="+mn-lt"/>
              </a:rPr>
              <a:t>and</a:t>
            </a:r>
            <a:r>
              <a:rPr lang="ru-RU" sz="2000" dirty="0">
                <a:latin typeface="+mn-lt"/>
              </a:rPr>
              <a:t> </a:t>
            </a:r>
            <a:r>
              <a:rPr lang="en-US" sz="2000" dirty="0">
                <a:latin typeface="+mn-lt"/>
              </a:rPr>
              <a:t>Sxe2	genes</a:t>
            </a:r>
            <a:r>
              <a:rPr lang="ru-RU" sz="2000" dirty="0">
                <a:latin typeface="+mn-lt"/>
              </a:rPr>
              <a:t> </a:t>
            </a:r>
            <a:r>
              <a:rPr lang="en-US" sz="2000" dirty="0">
                <a:latin typeface="+mn-lt"/>
              </a:rPr>
              <a:t>were significantly downregulated.</a:t>
            </a:r>
          </a:p>
          <a:p>
            <a:pPr>
              <a:lnSpc>
                <a:spcPct val="100000"/>
              </a:lnSpc>
            </a:pPr>
            <a:endParaRPr lang="ru-RU" sz="2000" dirty="0">
              <a:latin typeface="+mn-lt"/>
            </a:endParaRPr>
          </a:p>
        </p:txBody>
      </p:sp>
      <p:sp>
        <p:nvSpPr>
          <p:cNvPr id="4" name="Номер слайда 3"/>
          <p:cNvSpPr>
            <a:spLocks noGrp="1"/>
          </p:cNvSpPr>
          <p:nvPr>
            <p:ph type="sldNum" sz="quarter" idx="4"/>
          </p:nvPr>
        </p:nvSpPr>
        <p:spPr/>
        <p:txBody>
          <a:bodyPr/>
          <a:lstStyle/>
          <a:p>
            <a:fld id="{6DE55804-D118-2B4A-AD41-9C544F0DF4A9}" type="slidenum">
              <a:rPr lang="en-GB" smtClean="0"/>
              <a:pPr/>
              <a:t>28</a:t>
            </a:fld>
            <a:endParaRPr lang="en-GB" dirty="0"/>
          </a:p>
        </p:txBody>
      </p:sp>
    </p:spTree>
    <p:extLst>
      <p:ext uri="{BB962C8B-B14F-4D97-AF65-F5344CB8AC3E}">
        <p14:creationId xmlns:p14="http://schemas.microsoft.com/office/powerpoint/2010/main" val="908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Conclusion</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29</a:t>
            </a:fld>
            <a:endParaRPr lang="en-GB" dirty="0"/>
          </a:p>
        </p:txBody>
      </p:sp>
      <p:pic>
        <p:nvPicPr>
          <p:cNvPr id="5" name="object 6"/>
          <p:cNvPicPr/>
          <p:nvPr/>
        </p:nvPicPr>
        <p:blipFill>
          <a:blip r:embed="rId2" cstate="print"/>
          <a:stretch>
            <a:fillRect/>
          </a:stretch>
        </p:blipFill>
        <p:spPr>
          <a:xfrm>
            <a:off x="2318688" y="1360763"/>
            <a:ext cx="7527677" cy="4841255"/>
          </a:xfrm>
          <a:prstGeom prst="rect">
            <a:avLst/>
          </a:prstGeom>
        </p:spPr>
      </p:pic>
    </p:spTree>
    <p:extLst>
      <p:ext uri="{BB962C8B-B14F-4D97-AF65-F5344CB8AC3E}">
        <p14:creationId xmlns:p14="http://schemas.microsoft.com/office/powerpoint/2010/main" val="39436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Introduction</a:t>
            </a:r>
            <a:endParaRPr lang="ru-RU" dirty="0"/>
          </a:p>
        </p:txBody>
      </p:sp>
      <p:sp>
        <p:nvSpPr>
          <p:cNvPr id="3" name="Объект 2">
            <a:extLst>
              <a:ext uri="{FF2B5EF4-FFF2-40B4-BE49-F238E27FC236}">
                <a16:creationId xmlns:a16="http://schemas.microsoft.com/office/drawing/2014/main" id="{A060AFF3-D523-4BFB-87A2-1F3D99EC30C2}"/>
              </a:ext>
            </a:extLst>
          </p:cNvPr>
          <p:cNvSpPr>
            <a:spLocks noGrp="1"/>
          </p:cNvSpPr>
          <p:nvPr>
            <p:ph idx="1"/>
          </p:nvPr>
        </p:nvSpPr>
        <p:spPr>
          <a:xfrm>
            <a:off x="846746" y="1415427"/>
            <a:ext cx="7951814" cy="4351338"/>
          </a:xfrm>
        </p:spPr>
        <p:txBody>
          <a:bodyPr>
            <a:noAutofit/>
          </a:bodyPr>
          <a:lstStyle/>
          <a:p>
            <a:pPr>
              <a:lnSpc>
                <a:spcPct val="100000"/>
              </a:lnSpc>
            </a:pPr>
            <a:r>
              <a:rPr lang="en-US" sz="2000" dirty="0">
                <a:latin typeface="+mn-lt"/>
              </a:rPr>
              <a:t>Worldwide, pesticides are regarded as an essential component in the safe production of agricultural by helping to manage insect pests.</a:t>
            </a:r>
            <a:endParaRPr lang="ru-RU" sz="2000" dirty="0">
              <a:latin typeface="+mn-lt"/>
            </a:endParaRPr>
          </a:p>
          <a:p>
            <a:pPr>
              <a:lnSpc>
                <a:spcPct val="100000"/>
              </a:lnSpc>
            </a:pPr>
            <a:endParaRPr lang="en-US" sz="2000" dirty="0">
              <a:latin typeface="+mn-lt"/>
            </a:endParaRPr>
          </a:p>
          <a:p>
            <a:pPr>
              <a:lnSpc>
                <a:spcPct val="100000"/>
              </a:lnSpc>
            </a:pPr>
            <a:r>
              <a:rPr lang="en-US" sz="2000" dirty="0">
                <a:latin typeface="+mn-lt"/>
              </a:rPr>
              <a:t>Due to their heavy and careless application, the regular use of conventional pesticides like pyrethroids, carbamates, and organophosphates to control insect pests has resulted in resistance development as well as negative impacts on the environment and human health.</a:t>
            </a:r>
            <a:endParaRPr lang="ru-RU" sz="2000" dirty="0">
              <a:latin typeface="+mn-lt"/>
            </a:endParaRPr>
          </a:p>
          <a:p>
            <a:pPr>
              <a:lnSpc>
                <a:spcPct val="100000"/>
              </a:lnSpc>
            </a:pPr>
            <a:endParaRPr lang="en-US" sz="2000" dirty="0">
              <a:latin typeface="+mn-lt"/>
            </a:endParaRPr>
          </a:p>
          <a:p>
            <a:pPr>
              <a:lnSpc>
                <a:spcPct val="100000"/>
              </a:lnSpc>
            </a:pPr>
            <a:r>
              <a:rPr lang="en-US" sz="2000" dirty="0">
                <a:latin typeface="+mn-lt"/>
              </a:rPr>
              <a:t>Limiting the usage of chemical pesticides, which are thought to have an adverse effect on the environment, and planning ahead for pesticide substitutes are crucial.</a:t>
            </a:r>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3</a:t>
            </a:fld>
            <a:endParaRPr lang="en-GB" dirty="0"/>
          </a:p>
        </p:txBody>
      </p:sp>
      <p:grpSp>
        <p:nvGrpSpPr>
          <p:cNvPr id="5" name="object 8"/>
          <p:cNvGrpSpPr/>
          <p:nvPr/>
        </p:nvGrpSpPr>
        <p:grpSpPr>
          <a:xfrm>
            <a:off x="8897702" y="1344306"/>
            <a:ext cx="2308777" cy="4761853"/>
            <a:chOff x="6705600" y="1148080"/>
            <a:chExt cx="2438400" cy="5029200"/>
          </a:xfrm>
        </p:grpSpPr>
        <p:pic>
          <p:nvPicPr>
            <p:cNvPr id="6" name="object 9"/>
            <p:cNvPicPr/>
            <p:nvPr/>
          </p:nvPicPr>
          <p:blipFill>
            <a:blip r:embed="rId2" cstate="print"/>
            <a:stretch>
              <a:fillRect/>
            </a:stretch>
          </p:blipFill>
          <p:spPr>
            <a:xfrm>
              <a:off x="6705600" y="2519680"/>
              <a:ext cx="2367279" cy="1899920"/>
            </a:xfrm>
            <a:prstGeom prst="rect">
              <a:avLst/>
            </a:prstGeom>
          </p:spPr>
        </p:pic>
        <p:pic>
          <p:nvPicPr>
            <p:cNvPr id="7" name="object 10"/>
            <p:cNvPicPr/>
            <p:nvPr/>
          </p:nvPicPr>
          <p:blipFill>
            <a:blip r:embed="rId3" cstate="print"/>
            <a:stretch>
              <a:fillRect/>
            </a:stretch>
          </p:blipFill>
          <p:spPr>
            <a:xfrm>
              <a:off x="6705600" y="4500880"/>
              <a:ext cx="2367279" cy="1676400"/>
            </a:xfrm>
            <a:prstGeom prst="rect">
              <a:avLst/>
            </a:prstGeom>
          </p:spPr>
        </p:pic>
        <p:pic>
          <p:nvPicPr>
            <p:cNvPr id="8" name="object 11"/>
            <p:cNvPicPr/>
            <p:nvPr/>
          </p:nvPicPr>
          <p:blipFill>
            <a:blip r:embed="rId4" cstate="print"/>
            <a:stretch>
              <a:fillRect/>
            </a:stretch>
          </p:blipFill>
          <p:spPr>
            <a:xfrm>
              <a:off x="6705600" y="1148080"/>
              <a:ext cx="2438400" cy="1513839"/>
            </a:xfrm>
            <a:prstGeom prst="rect">
              <a:avLst/>
            </a:prstGeom>
          </p:spPr>
        </p:pic>
      </p:grpSp>
    </p:spTree>
    <p:extLst>
      <p:ext uri="{BB962C8B-B14F-4D97-AF65-F5344CB8AC3E}">
        <p14:creationId xmlns:p14="http://schemas.microsoft.com/office/powerpoint/2010/main" val="314069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Publication</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30</a:t>
            </a:fld>
            <a:endParaRPr lang="en-GB" dirty="0"/>
          </a:p>
        </p:txBody>
      </p:sp>
      <p:grpSp>
        <p:nvGrpSpPr>
          <p:cNvPr id="5" name="object 6"/>
          <p:cNvGrpSpPr/>
          <p:nvPr/>
        </p:nvGrpSpPr>
        <p:grpSpPr>
          <a:xfrm>
            <a:off x="2170016" y="1349167"/>
            <a:ext cx="7375718" cy="4627901"/>
            <a:chOff x="111760" y="1259838"/>
            <a:chExt cx="8808720" cy="5527040"/>
          </a:xfrm>
        </p:grpSpPr>
        <p:pic>
          <p:nvPicPr>
            <p:cNvPr id="6" name="object 7"/>
            <p:cNvPicPr/>
            <p:nvPr/>
          </p:nvPicPr>
          <p:blipFill>
            <a:blip r:embed="rId2" cstate="print"/>
            <a:stretch>
              <a:fillRect/>
            </a:stretch>
          </p:blipFill>
          <p:spPr>
            <a:xfrm>
              <a:off x="2895599" y="1259838"/>
              <a:ext cx="6024880" cy="5527038"/>
            </a:xfrm>
            <a:prstGeom prst="rect">
              <a:avLst/>
            </a:prstGeom>
          </p:spPr>
        </p:pic>
        <p:sp>
          <p:nvSpPr>
            <p:cNvPr id="7" name="object 8"/>
            <p:cNvSpPr/>
            <p:nvPr/>
          </p:nvSpPr>
          <p:spPr>
            <a:xfrm>
              <a:off x="2905760" y="3241040"/>
              <a:ext cx="2052320" cy="375920"/>
            </a:xfrm>
            <a:custGeom>
              <a:avLst/>
              <a:gdLst/>
              <a:ahLst/>
              <a:cxnLst/>
              <a:rect l="l" t="t" r="r" b="b"/>
              <a:pathLst>
                <a:path w="2052320" h="375920">
                  <a:moveTo>
                    <a:pt x="0" y="375920"/>
                  </a:moveTo>
                  <a:lnTo>
                    <a:pt x="2052319" y="375920"/>
                  </a:lnTo>
                  <a:lnTo>
                    <a:pt x="2052319" y="0"/>
                  </a:lnTo>
                  <a:lnTo>
                    <a:pt x="0" y="0"/>
                  </a:lnTo>
                  <a:lnTo>
                    <a:pt x="0" y="375920"/>
                  </a:lnTo>
                  <a:close/>
                </a:path>
              </a:pathLst>
            </a:custGeom>
            <a:ln w="38100">
              <a:solidFill>
                <a:srgbClr val="FF0000"/>
              </a:solidFill>
            </a:ln>
          </p:spPr>
          <p:txBody>
            <a:bodyPr wrap="square" lIns="0" tIns="0" rIns="0" bIns="0" rtlCol="0"/>
            <a:lstStyle/>
            <a:p>
              <a:endParaRPr/>
            </a:p>
          </p:txBody>
        </p:sp>
        <p:pic>
          <p:nvPicPr>
            <p:cNvPr id="8" name="object 9"/>
            <p:cNvPicPr/>
            <p:nvPr/>
          </p:nvPicPr>
          <p:blipFill>
            <a:blip r:embed="rId3" cstate="print"/>
            <a:stretch>
              <a:fillRect/>
            </a:stretch>
          </p:blipFill>
          <p:spPr>
            <a:xfrm>
              <a:off x="111760" y="1310639"/>
              <a:ext cx="2631440" cy="2042160"/>
            </a:xfrm>
            <a:prstGeom prst="rect">
              <a:avLst/>
            </a:prstGeom>
          </p:spPr>
        </p:pic>
        <p:pic>
          <p:nvPicPr>
            <p:cNvPr id="9" name="object 10"/>
            <p:cNvPicPr/>
            <p:nvPr/>
          </p:nvPicPr>
          <p:blipFill>
            <a:blip r:embed="rId4" cstate="print"/>
            <a:stretch>
              <a:fillRect/>
            </a:stretch>
          </p:blipFill>
          <p:spPr>
            <a:xfrm>
              <a:off x="111760" y="3525519"/>
              <a:ext cx="2631440" cy="863599"/>
            </a:xfrm>
            <a:prstGeom prst="rect">
              <a:avLst/>
            </a:prstGeom>
          </p:spPr>
        </p:pic>
        <p:pic>
          <p:nvPicPr>
            <p:cNvPr id="10" name="object 11"/>
            <p:cNvPicPr/>
            <p:nvPr/>
          </p:nvPicPr>
          <p:blipFill>
            <a:blip r:embed="rId5" cstate="print"/>
            <a:stretch>
              <a:fillRect/>
            </a:stretch>
          </p:blipFill>
          <p:spPr>
            <a:xfrm>
              <a:off x="111760" y="4572000"/>
              <a:ext cx="2631440" cy="2011680"/>
            </a:xfrm>
            <a:prstGeom prst="rect">
              <a:avLst/>
            </a:prstGeom>
          </p:spPr>
        </p:pic>
      </p:grpSp>
    </p:spTree>
    <p:extLst>
      <p:ext uri="{BB962C8B-B14F-4D97-AF65-F5344CB8AC3E}">
        <p14:creationId xmlns:p14="http://schemas.microsoft.com/office/powerpoint/2010/main" val="414613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Publication</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31</a:t>
            </a:fld>
            <a:endParaRPr lang="en-GB" dirty="0"/>
          </a:p>
        </p:txBody>
      </p:sp>
      <p:pic>
        <p:nvPicPr>
          <p:cNvPr id="5" name="object 6"/>
          <p:cNvPicPr/>
          <p:nvPr/>
        </p:nvPicPr>
        <p:blipFill rotWithShape="1">
          <a:blip r:embed="rId2" cstate="print"/>
          <a:srcRect b="1394"/>
          <a:stretch/>
        </p:blipFill>
        <p:spPr>
          <a:xfrm>
            <a:off x="2213114" y="1422399"/>
            <a:ext cx="7531023" cy="4686853"/>
          </a:xfrm>
          <a:prstGeom prst="rect">
            <a:avLst/>
          </a:prstGeom>
        </p:spPr>
      </p:pic>
    </p:spTree>
    <p:extLst>
      <p:ext uri="{BB962C8B-B14F-4D97-AF65-F5344CB8AC3E}">
        <p14:creationId xmlns:p14="http://schemas.microsoft.com/office/powerpoint/2010/main" val="373162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p:nvPr/>
        </p:nvSpPr>
        <p:spPr>
          <a:xfrm>
            <a:off x="1079500" y="4230272"/>
            <a:ext cx="3884701" cy="1262525"/>
          </a:xfrm>
          <a:prstGeom prst="rect">
            <a:avLst/>
          </a:prstGeom>
        </p:spPr>
        <p:txBody>
          <a:bodyPr vert="horz" wrap="square" lIns="0" tIns="31115" rIns="0" bIns="0" rtlCol="0">
            <a:spAutoFit/>
          </a:bodyPr>
          <a:lstStyle/>
          <a:p>
            <a:pPr marL="12700" marR="5080">
              <a:spcBef>
                <a:spcPts val="245"/>
              </a:spcBef>
            </a:pPr>
            <a:r>
              <a:rPr sz="2000" b="1" spc="-45" dirty="0">
                <a:solidFill>
                  <a:schemeClr val="accent5">
                    <a:lumMod val="75000"/>
                  </a:schemeClr>
                </a:solidFill>
                <a:cs typeface="Century Gothic"/>
              </a:rPr>
              <a:t>P</a:t>
            </a:r>
            <a:r>
              <a:rPr sz="2000" b="1" spc="25" dirty="0">
                <a:solidFill>
                  <a:schemeClr val="accent5">
                    <a:lumMod val="75000"/>
                  </a:schemeClr>
                </a:solidFill>
                <a:cs typeface="Century Gothic"/>
              </a:rPr>
              <a:t>r</a:t>
            </a:r>
            <a:r>
              <a:rPr sz="2000" b="1" spc="-20" dirty="0">
                <a:solidFill>
                  <a:schemeClr val="accent5">
                    <a:lumMod val="75000"/>
                  </a:schemeClr>
                </a:solidFill>
                <a:cs typeface="Century Gothic"/>
              </a:rPr>
              <a:t>of</a:t>
            </a:r>
            <a:r>
              <a:rPr sz="2000" b="1" spc="-5" dirty="0">
                <a:solidFill>
                  <a:schemeClr val="accent5">
                    <a:lumMod val="75000"/>
                  </a:schemeClr>
                </a:solidFill>
                <a:cs typeface="Century Gothic"/>
              </a:rPr>
              <a:t>.</a:t>
            </a:r>
            <a:r>
              <a:rPr sz="2000" b="1" spc="-45" dirty="0">
                <a:solidFill>
                  <a:schemeClr val="accent5">
                    <a:lumMod val="75000"/>
                  </a:schemeClr>
                </a:solidFill>
                <a:cs typeface="Century Gothic"/>
              </a:rPr>
              <a:t> </a:t>
            </a:r>
            <a:r>
              <a:rPr sz="2000" b="1" spc="-20" dirty="0">
                <a:solidFill>
                  <a:schemeClr val="accent5">
                    <a:lumMod val="75000"/>
                  </a:schemeClr>
                </a:solidFill>
                <a:cs typeface="Century Gothic"/>
              </a:rPr>
              <a:t>D</a:t>
            </a:r>
            <a:r>
              <a:rPr sz="2000" b="1" spc="30" dirty="0">
                <a:solidFill>
                  <a:schemeClr val="accent5">
                    <a:lumMod val="75000"/>
                  </a:schemeClr>
                </a:solidFill>
                <a:cs typeface="Century Gothic"/>
              </a:rPr>
              <a:t>r</a:t>
            </a:r>
            <a:r>
              <a:rPr sz="2000" b="1" spc="-5" dirty="0">
                <a:solidFill>
                  <a:schemeClr val="accent5">
                    <a:lumMod val="75000"/>
                  </a:schemeClr>
                </a:solidFill>
                <a:cs typeface="Century Gothic"/>
              </a:rPr>
              <a:t>.</a:t>
            </a:r>
            <a:r>
              <a:rPr sz="2000" b="1" spc="-125" dirty="0">
                <a:solidFill>
                  <a:schemeClr val="accent5">
                    <a:lumMod val="75000"/>
                  </a:schemeClr>
                </a:solidFill>
                <a:cs typeface="Century Gothic"/>
              </a:rPr>
              <a:t> </a:t>
            </a:r>
            <a:r>
              <a:rPr sz="2000" b="1" spc="10" dirty="0">
                <a:solidFill>
                  <a:schemeClr val="accent5">
                    <a:lumMod val="75000"/>
                  </a:schemeClr>
                </a:solidFill>
                <a:cs typeface="Century Gothic"/>
              </a:rPr>
              <a:t>M</a:t>
            </a:r>
            <a:r>
              <a:rPr sz="2000" b="1" spc="-15" dirty="0">
                <a:solidFill>
                  <a:schemeClr val="accent5">
                    <a:lumMod val="75000"/>
                  </a:schemeClr>
                </a:solidFill>
                <a:cs typeface="Century Gothic"/>
              </a:rPr>
              <a:t>o</a:t>
            </a:r>
            <a:r>
              <a:rPr sz="2000" b="1" spc="5" dirty="0">
                <a:solidFill>
                  <a:schemeClr val="accent5">
                    <a:lumMod val="75000"/>
                  </a:schemeClr>
                </a:solidFill>
                <a:cs typeface="Century Gothic"/>
              </a:rPr>
              <a:t>h</a:t>
            </a:r>
            <a:r>
              <a:rPr sz="2000" b="1" spc="10" dirty="0">
                <a:solidFill>
                  <a:schemeClr val="accent5">
                    <a:lumMod val="75000"/>
                  </a:schemeClr>
                </a:solidFill>
                <a:cs typeface="Century Gothic"/>
              </a:rPr>
              <a:t>a</a:t>
            </a:r>
            <a:r>
              <a:rPr sz="2000" b="1" spc="-10" dirty="0">
                <a:solidFill>
                  <a:schemeClr val="accent5">
                    <a:lumMod val="75000"/>
                  </a:schemeClr>
                </a:solidFill>
                <a:cs typeface="Century Gothic"/>
              </a:rPr>
              <a:t>m</a:t>
            </a:r>
            <a:r>
              <a:rPr sz="2000" b="1" spc="-20" dirty="0">
                <a:solidFill>
                  <a:schemeClr val="accent5">
                    <a:lumMod val="75000"/>
                  </a:schemeClr>
                </a:solidFill>
                <a:cs typeface="Century Gothic"/>
              </a:rPr>
              <a:t>e</a:t>
            </a:r>
            <a:r>
              <a:rPr sz="2000" b="1" spc="-5" dirty="0">
                <a:solidFill>
                  <a:schemeClr val="accent5">
                    <a:lumMod val="75000"/>
                  </a:schemeClr>
                </a:solidFill>
                <a:cs typeface="Century Gothic"/>
              </a:rPr>
              <a:t>d</a:t>
            </a:r>
            <a:r>
              <a:rPr sz="2000" b="1" spc="-240" dirty="0">
                <a:solidFill>
                  <a:schemeClr val="accent5">
                    <a:lumMod val="75000"/>
                  </a:schemeClr>
                </a:solidFill>
                <a:cs typeface="Century Gothic"/>
              </a:rPr>
              <a:t> </a:t>
            </a:r>
            <a:r>
              <a:rPr sz="2000" b="1" spc="-45" dirty="0">
                <a:solidFill>
                  <a:schemeClr val="accent5">
                    <a:lumMod val="75000"/>
                  </a:schemeClr>
                </a:solidFill>
                <a:cs typeface="Century Gothic"/>
              </a:rPr>
              <a:t>A</a:t>
            </a:r>
            <a:r>
              <a:rPr sz="2000" b="1" spc="5" dirty="0">
                <a:solidFill>
                  <a:schemeClr val="accent5">
                    <a:lumMod val="75000"/>
                  </a:schemeClr>
                </a:solidFill>
                <a:cs typeface="Century Gothic"/>
              </a:rPr>
              <a:t>h</a:t>
            </a:r>
            <a:r>
              <a:rPr sz="2000" b="1" spc="-10" dirty="0">
                <a:solidFill>
                  <a:schemeClr val="accent5">
                    <a:lumMod val="75000"/>
                  </a:schemeClr>
                </a:solidFill>
                <a:cs typeface="Century Gothic"/>
              </a:rPr>
              <a:t>m</a:t>
            </a:r>
            <a:r>
              <a:rPr sz="2000" b="1" spc="-20" dirty="0">
                <a:solidFill>
                  <a:schemeClr val="accent5">
                    <a:lumMod val="75000"/>
                  </a:schemeClr>
                </a:solidFill>
                <a:cs typeface="Century Gothic"/>
              </a:rPr>
              <a:t>e</a:t>
            </a:r>
            <a:r>
              <a:rPr sz="2000" b="1" spc="-5" dirty="0">
                <a:solidFill>
                  <a:schemeClr val="accent5">
                    <a:lumMod val="75000"/>
                  </a:schemeClr>
                </a:solidFill>
                <a:cs typeface="Century Gothic"/>
              </a:rPr>
              <a:t>d</a:t>
            </a:r>
            <a:r>
              <a:rPr sz="2000" b="1" spc="-165" dirty="0">
                <a:solidFill>
                  <a:schemeClr val="accent5">
                    <a:lumMod val="75000"/>
                  </a:schemeClr>
                </a:solidFill>
                <a:cs typeface="Century Gothic"/>
              </a:rPr>
              <a:t> </a:t>
            </a:r>
            <a:r>
              <a:rPr lang="ru-RU" sz="2000" b="1" spc="-165">
                <a:solidFill>
                  <a:schemeClr val="accent5">
                    <a:lumMod val="75000"/>
                  </a:schemeClr>
                </a:solidFill>
                <a:cs typeface="Century Gothic"/>
              </a:rPr>
              <a:t/>
            </a:r>
            <a:br>
              <a:rPr lang="ru-RU" sz="2000" b="1" spc="-165">
                <a:solidFill>
                  <a:schemeClr val="accent5">
                    <a:lumMod val="75000"/>
                  </a:schemeClr>
                </a:solidFill>
                <a:cs typeface="Century Gothic"/>
              </a:rPr>
            </a:br>
            <a:r>
              <a:rPr sz="2000" b="1" spc="-30">
                <a:solidFill>
                  <a:schemeClr val="accent5">
                    <a:lumMod val="75000"/>
                  </a:schemeClr>
                </a:solidFill>
                <a:cs typeface="Century Gothic"/>
              </a:rPr>
              <a:t>I</a:t>
            </a:r>
            <a:r>
              <a:rPr sz="2000" b="1" spc="5">
                <a:solidFill>
                  <a:schemeClr val="accent5">
                    <a:lumMod val="75000"/>
                  </a:schemeClr>
                </a:solidFill>
                <a:cs typeface="Century Gothic"/>
              </a:rPr>
              <a:t>b</a:t>
            </a:r>
            <a:r>
              <a:rPr sz="2000" b="1" spc="25">
                <a:solidFill>
                  <a:schemeClr val="accent5">
                    <a:lumMod val="75000"/>
                  </a:schemeClr>
                </a:solidFill>
                <a:cs typeface="Century Gothic"/>
              </a:rPr>
              <a:t>r</a:t>
            </a:r>
            <a:r>
              <a:rPr sz="2000" b="1" spc="5">
                <a:solidFill>
                  <a:schemeClr val="accent5">
                    <a:lumMod val="75000"/>
                  </a:schemeClr>
                </a:solidFill>
                <a:cs typeface="Century Gothic"/>
              </a:rPr>
              <a:t>ah</a:t>
            </a:r>
            <a:r>
              <a:rPr sz="2000" b="1" spc="-5">
                <a:solidFill>
                  <a:schemeClr val="accent5">
                    <a:lumMod val="75000"/>
                  </a:schemeClr>
                </a:solidFill>
                <a:cs typeface="Century Gothic"/>
              </a:rPr>
              <a:t>im</a:t>
            </a:r>
            <a:r>
              <a:rPr sz="2000" b="1" spc="-160">
                <a:solidFill>
                  <a:schemeClr val="accent5">
                    <a:lumMod val="75000"/>
                  </a:schemeClr>
                </a:solidFill>
                <a:cs typeface="Century Gothic"/>
              </a:rPr>
              <a:t> </a:t>
            </a:r>
            <a:r>
              <a:rPr sz="2000" b="1" spc="-45" dirty="0">
                <a:solidFill>
                  <a:schemeClr val="accent5">
                    <a:lumMod val="75000"/>
                  </a:schemeClr>
                </a:solidFill>
                <a:cs typeface="Century Gothic"/>
              </a:rPr>
              <a:t>A</a:t>
            </a:r>
            <a:r>
              <a:rPr sz="2000" b="1" spc="5" dirty="0">
                <a:solidFill>
                  <a:schemeClr val="accent5">
                    <a:lumMod val="75000"/>
                  </a:schemeClr>
                </a:solidFill>
                <a:cs typeface="Century Gothic"/>
              </a:rPr>
              <a:t>h</a:t>
            </a:r>
            <a:r>
              <a:rPr sz="2000" b="1" spc="-10" dirty="0">
                <a:solidFill>
                  <a:schemeClr val="accent5">
                    <a:lumMod val="75000"/>
                  </a:schemeClr>
                </a:solidFill>
                <a:cs typeface="Century Gothic"/>
              </a:rPr>
              <a:t>m</a:t>
            </a:r>
            <a:r>
              <a:rPr sz="2000" b="1" spc="-20" dirty="0">
                <a:solidFill>
                  <a:schemeClr val="accent5">
                    <a:lumMod val="75000"/>
                  </a:schemeClr>
                </a:solidFill>
                <a:cs typeface="Century Gothic"/>
              </a:rPr>
              <a:t>e</a:t>
            </a:r>
            <a:r>
              <a:rPr sz="2000" b="1" spc="-5" dirty="0">
                <a:solidFill>
                  <a:schemeClr val="accent5">
                    <a:lumMod val="75000"/>
                  </a:schemeClr>
                </a:solidFill>
                <a:cs typeface="Century Gothic"/>
              </a:rPr>
              <a:t>d  </a:t>
            </a:r>
            <a:r>
              <a:rPr lang="en-US" sz="2000" b="1" spc="-5" dirty="0">
                <a:solidFill>
                  <a:schemeClr val="accent5">
                    <a:lumMod val="75000"/>
                  </a:schemeClr>
                </a:solidFill>
                <a:cs typeface="Century Gothic"/>
              </a:rPr>
              <a:t/>
            </a:r>
            <a:br>
              <a:rPr lang="en-US" sz="2000" b="1" spc="-5" dirty="0">
                <a:solidFill>
                  <a:schemeClr val="accent5">
                    <a:lumMod val="75000"/>
                  </a:schemeClr>
                </a:solidFill>
                <a:cs typeface="Century Gothic"/>
              </a:rPr>
            </a:br>
            <a:r>
              <a:rPr sz="2000" b="1" spc="-20" dirty="0">
                <a:solidFill>
                  <a:schemeClr val="accent5">
                    <a:lumMod val="75000"/>
                  </a:schemeClr>
                </a:solidFill>
                <a:cs typeface="Century Gothic"/>
              </a:rPr>
              <a:t>E</a:t>
            </a:r>
            <a:r>
              <a:rPr sz="2000" b="1" spc="5" dirty="0">
                <a:solidFill>
                  <a:schemeClr val="accent5">
                    <a:lumMod val="75000"/>
                  </a:schemeClr>
                </a:solidFill>
                <a:cs typeface="Century Gothic"/>
              </a:rPr>
              <a:t>-</a:t>
            </a:r>
            <a:r>
              <a:rPr sz="2000" b="1" spc="-10" dirty="0">
                <a:solidFill>
                  <a:schemeClr val="accent5">
                    <a:lumMod val="75000"/>
                  </a:schemeClr>
                </a:solidFill>
                <a:cs typeface="Century Gothic"/>
              </a:rPr>
              <a:t>m</a:t>
            </a:r>
            <a:r>
              <a:rPr sz="2000" b="1" spc="5" dirty="0">
                <a:solidFill>
                  <a:schemeClr val="accent5">
                    <a:lumMod val="75000"/>
                  </a:schemeClr>
                </a:solidFill>
                <a:cs typeface="Century Gothic"/>
              </a:rPr>
              <a:t>a</a:t>
            </a:r>
            <a:r>
              <a:rPr sz="2000" b="1" spc="-5" dirty="0">
                <a:solidFill>
                  <a:schemeClr val="accent5">
                    <a:lumMod val="75000"/>
                  </a:schemeClr>
                </a:solidFill>
                <a:cs typeface="Century Gothic"/>
              </a:rPr>
              <a:t>i</a:t>
            </a:r>
            <a:r>
              <a:rPr sz="2000" b="1" spc="10" dirty="0">
                <a:solidFill>
                  <a:schemeClr val="accent5">
                    <a:lumMod val="75000"/>
                  </a:schemeClr>
                </a:solidFill>
                <a:cs typeface="Century Gothic"/>
              </a:rPr>
              <a:t>l</a:t>
            </a:r>
            <a:r>
              <a:rPr sz="2000" b="1" spc="-5" dirty="0">
                <a:solidFill>
                  <a:schemeClr val="accent5">
                    <a:lumMod val="75000"/>
                  </a:schemeClr>
                </a:solidFill>
                <a:cs typeface="Century Gothic"/>
              </a:rPr>
              <a:t>:</a:t>
            </a:r>
            <a:r>
              <a:rPr sz="2000" b="1" spc="-200" dirty="0">
                <a:solidFill>
                  <a:schemeClr val="accent5">
                    <a:lumMod val="75000"/>
                  </a:schemeClr>
                </a:solidFill>
                <a:cs typeface="Century Gothic"/>
              </a:rPr>
              <a:t> </a:t>
            </a:r>
            <a:r>
              <a:rPr sz="2000" b="1" spc="10" dirty="0">
                <a:solidFill>
                  <a:schemeClr val="accent5">
                    <a:lumMod val="75000"/>
                  </a:schemeClr>
                </a:solidFill>
                <a:cs typeface="Century Gothic"/>
                <a:hlinkClick r:id="rId2"/>
              </a:rPr>
              <a:t>d</a:t>
            </a:r>
            <a:r>
              <a:rPr sz="2000" b="1" spc="25" dirty="0">
                <a:solidFill>
                  <a:schemeClr val="accent5">
                    <a:lumMod val="75000"/>
                  </a:schemeClr>
                </a:solidFill>
                <a:cs typeface="Century Gothic"/>
                <a:hlinkClick r:id="rId2"/>
              </a:rPr>
              <a:t>r</a:t>
            </a:r>
            <a:r>
              <a:rPr sz="2000" b="1" spc="-10" dirty="0">
                <a:solidFill>
                  <a:schemeClr val="accent5">
                    <a:lumMod val="75000"/>
                  </a:schemeClr>
                </a:solidFill>
                <a:cs typeface="Century Gothic"/>
                <a:hlinkClick r:id="rId2"/>
              </a:rPr>
              <a:t>m</a:t>
            </a:r>
            <a:r>
              <a:rPr sz="2000" b="1" spc="5" dirty="0">
                <a:solidFill>
                  <a:schemeClr val="accent5">
                    <a:lumMod val="75000"/>
                  </a:schemeClr>
                </a:solidFill>
                <a:cs typeface="Century Gothic"/>
                <a:hlinkClick r:id="rId2"/>
              </a:rPr>
              <a:t>a</a:t>
            </a:r>
            <a:r>
              <a:rPr sz="2000" b="1" spc="-5" dirty="0">
                <a:solidFill>
                  <a:schemeClr val="accent5">
                    <a:lumMod val="75000"/>
                  </a:schemeClr>
                </a:solidFill>
                <a:cs typeface="Century Gothic"/>
                <a:hlinkClick r:id="rId2"/>
              </a:rPr>
              <a:t>i</a:t>
            </a:r>
            <a:r>
              <a:rPr sz="2000" b="1" spc="15" dirty="0">
                <a:solidFill>
                  <a:schemeClr val="accent5">
                    <a:lumMod val="75000"/>
                  </a:schemeClr>
                </a:solidFill>
                <a:cs typeface="Century Gothic"/>
                <a:hlinkClick r:id="rId2"/>
              </a:rPr>
              <a:t>a</a:t>
            </a:r>
            <a:r>
              <a:rPr sz="2000" b="1" spc="-15" dirty="0">
                <a:solidFill>
                  <a:schemeClr val="accent5">
                    <a:lumMod val="75000"/>
                  </a:schemeClr>
                </a:solidFill>
                <a:cs typeface="Century Gothic"/>
                <a:hlinkClick r:id="rId2"/>
              </a:rPr>
              <a:t>f</a:t>
            </a:r>
            <a:r>
              <a:rPr sz="2000" b="1" spc="-45" dirty="0">
                <a:solidFill>
                  <a:schemeClr val="accent5">
                    <a:lumMod val="75000"/>
                  </a:schemeClr>
                </a:solidFill>
                <a:cs typeface="Century Gothic"/>
                <a:hlinkClick r:id="rId2"/>
              </a:rPr>
              <a:t>200</a:t>
            </a:r>
            <a:r>
              <a:rPr sz="2000" b="1" spc="-50" dirty="0">
                <a:solidFill>
                  <a:schemeClr val="accent5">
                    <a:lumMod val="75000"/>
                  </a:schemeClr>
                </a:solidFill>
                <a:cs typeface="Century Gothic"/>
                <a:hlinkClick r:id="rId2"/>
              </a:rPr>
              <a:t>0</a:t>
            </a:r>
            <a:r>
              <a:rPr sz="2000" b="1" spc="-45" dirty="0">
                <a:solidFill>
                  <a:schemeClr val="accent5">
                    <a:lumMod val="75000"/>
                  </a:schemeClr>
                </a:solidFill>
                <a:cs typeface="Century Gothic"/>
                <a:hlinkClick r:id="rId2"/>
              </a:rPr>
              <a:t>@</a:t>
            </a:r>
            <a:r>
              <a:rPr sz="2000" b="1" spc="5" dirty="0">
                <a:solidFill>
                  <a:schemeClr val="accent5">
                    <a:lumMod val="75000"/>
                  </a:schemeClr>
                </a:solidFill>
                <a:cs typeface="Century Gothic"/>
                <a:hlinkClick r:id="rId2"/>
              </a:rPr>
              <a:t>au</a:t>
            </a:r>
            <a:r>
              <a:rPr sz="2000" b="1" spc="-60" dirty="0">
                <a:solidFill>
                  <a:schemeClr val="accent5">
                    <a:lumMod val="75000"/>
                  </a:schemeClr>
                </a:solidFill>
                <a:cs typeface="Century Gothic"/>
                <a:hlinkClick r:id="rId2"/>
              </a:rPr>
              <a:t>n</a:t>
            </a:r>
            <a:r>
              <a:rPr sz="2000" b="1" spc="-25" dirty="0">
                <a:solidFill>
                  <a:schemeClr val="accent5">
                    <a:lumMod val="75000"/>
                  </a:schemeClr>
                </a:solidFill>
                <a:cs typeface="Century Gothic"/>
                <a:hlinkClick r:id="rId2"/>
              </a:rPr>
              <a:t>.</a:t>
            </a:r>
            <a:r>
              <a:rPr sz="2000" b="1" spc="-15" dirty="0">
                <a:solidFill>
                  <a:schemeClr val="accent5">
                    <a:lumMod val="75000"/>
                  </a:schemeClr>
                </a:solidFill>
                <a:cs typeface="Century Gothic"/>
                <a:hlinkClick r:id="rId2"/>
              </a:rPr>
              <a:t>e</a:t>
            </a:r>
            <a:r>
              <a:rPr sz="2000" b="1" spc="10" dirty="0">
                <a:solidFill>
                  <a:schemeClr val="accent5">
                    <a:lumMod val="75000"/>
                  </a:schemeClr>
                </a:solidFill>
                <a:cs typeface="Century Gothic"/>
                <a:hlinkClick r:id="rId2"/>
              </a:rPr>
              <a:t>d</a:t>
            </a:r>
            <a:r>
              <a:rPr sz="2000" b="1" spc="-70" dirty="0">
                <a:solidFill>
                  <a:schemeClr val="accent5">
                    <a:lumMod val="75000"/>
                  </a:schemeClr>
                </a:solidFill>
                <a:cs typeface="Century Gothic"/>
                <a:hlinkClick r:id="rId2"/>
              </a:rPr>
              <a:t>u</a:t>
            </a:r>
            <a:r>
              <a:rPr sz="2000" b="1" spc="-25" dirty="0">
                <a:solidFill>
                  <a:schemeClr val="accent5">
                    <a:lumMod val="75000"/>
                  </a:schemeClr>
                </a:solidFill>
                <a:cs typeface="Century Gothic"/>
                <a:hlinkClick r:id="rId2"/>
              </a:rPr>
              <a:t>.</a:t>
            </a:r>
            <a:r>
              <a:rPr sz="2000" b="1" spc="-15" dirty="0">
                <a:solidFill>
                  <a:schemeClr val="accent5">
                    <a:lumMod val="75000"/>
                  </a:schemeClr>
                </a:solidFill>
                <a:cs typeface="Century Gothic"/>
                <a:hlinkClick r:id="rId2"/>
              </a:rPr>
              <a:t>eg</a:t>
            </a:r>
            <a:endParaRPr sz="2000" dirty="0">
              <a:solidFill>
                <a:schemeClr val="accent5">
                  <a:lumMod val="75000"/>
                </a:schemeClr>
              </a:solidFill>
              <a:cs typeface="Century Gothic"/>
            </a:endParaRPr>
          </a:p>
          <a:p>
            <a:pPr marL="12700"/>
            <a:r>
              <a:rPr sz="2000" b="1" spc="10" dirty="0">
                <a:solidFill>
                  <a:schemeClr val="accent5">
                    <a:lumMod val="75000"/>
                  </a:schemeClr>
                </a:solidFill>
                <a:cs typeface="Century Gothic"/>
              </a:rPr>
              <a:t>M</a:t>
            </a:r>
            <a:r>
              <a:rPr sz="2000" b="1" spc="-20" dirty="0">
                <a:solidFill>
                  <a:schemeClr val="accent5">
                    <a:lumMod val="75000"/>
                  </a:schemeClr>
                </a:solidFill>
                <a:cs typeface="Century Gothic"/>
              </a:rPr>
              <a:t>o</a:t>
            </a:r>
            <a:r>
              <a:rPr sz="2000" b="1" spc="5" dirty="0">
                <a:solidFill>
                  <a:schemeClr val="accent5">
                    <a:lumMod val="75000"/>
                  </a:schemeClr>
                </a:solidFill>
                <a:cs typeface="Century Gothic"/>
              </a:rPr>
              <a:t>b</a:t>
            </a:r>
            <a:r>
              <a:rPr sz="2000" b="1" spc="-5" dirty="0">
                <a:solidFill>
                  <a:schemeClr val="accent5">
                    <a:lumMod val="75000"/>
                  </a:schemeClr>
                </a:solidFill>
                <a:cs typeface="Century Gothic"/>
              </a:rPr>
              <a:t>i</a:t>
            </a:r>
            <a:r>
              <a:rPr sz="2000" b="1" dirty="0">
                <a:solidFill>
                  <a:schemeClr val="accent5">
                    <a:lumMod val="75000"/>
                  </a:schemeClr>
                </a:solidFill>
                <a:cs typeface="Century Gothic"/>
              </a:rPr>
              <a:t>l</a:t>
            </a:r>
            <a:r>
              <a:rPr sz="2000" b="1" spc="-5" dirty="0">
                <a:solidFill>
                  <a:schemeClr val="accent5">
                    <a:lumMod val="75000"/>
                  </a:schemeClr>
                </a:solidFill>
                <a:cs typeface="Century Gothic"/>
              </a:rPr>
              <a:t>e:</a:t>
            </a:r>
            <a:r>
              <a:rPr sz="2000" b="1" spc="-200" dirty="0">
                <a:solidFill>
                  <a:schemeClr val="accent5">
                    <a:lumMod val="75000"/>
                  </a:schemeClr>
                </a:solidFill>
                <a:cs typeface="Century Gothic"/>
              </a:rPr>
              <a:t> </a:t>
            </a:r>
            <a:r>
              <a:rPr sz="2000" b="1" spc="10" dirty="0">
                <a:solidFill>
                  <a:schemeClr val="accent5">
                    <a:lumMod val="75000"/>
                  </a:schemeClr>
                </a:solidFill>
                <a:cs typeface="Century Gothic"/>
              </a:rPr>
              <a:t>+</a:t>
            </a:r>
            <a:r>
              <a:rPr sz="2000" b="1" spc="-45" dirty="0">
                <a:solidFill>
                  <a:schemeClr val="accent5">
                    <a:lumMod val="75000"/>
                  </a:schemeClr>
                </a:solidFill>
                <a:cs typeface="Century Gothic"/>
              </a:rPr>
              <a:t>201113991177</a:t>
            </a:r>
            <a:endParaRPr sz="2000" dirty="0">
              <a:solidFill>
                <a:schemeClr val="accent5">
                  <a:lumMod val="75000"/>
                </a:schemeClr>
              </a:solidFill>
              <a:cs typeface="Century Gothic"/>
            </a:endParaRPr>
          </a:p>
        </p:txBody>
      </p:sp>
      <p:grpSp>
        <p:nvGrpSpPr>
          <p:cNvPr id="3" name="Группа 2"/>
          <p:cNvGrpSpPr/>
          <p:nvPr/>
        </p:nvGrpSpPr>
        <p:grpSpPr>
          <a:xfrm>
            <a:off x="5769927" y="680434"/>
            <a:ext cx="3917411" cy="5158765"/>
            <a:chOff x="386079" y="213359"/>
            <a:chExt cx="3007360" cy="3960336"/>
          </a:xfrm>
        </p:grpSpPr>
        <p:pic>
          <p:nvPicPr>
            <p:cNvPr id="6" name="object 3"/>
            <p:cNvPicPr/>
            <p:nvPr/>
          </p:nvPicPr>
          <p:blipFill>
            <a:blip r:embed="rId3" cstate="print"/>
            <a:stretch>
              <a:fillRect/>
            </a:stretch>
          </p:blipFill>
          <p:spPr>
            <a:xfrm>
              <a:off x="386079" y="2212816"/>
              <a:ext cx="3006000" cy="1960879"/>
            </a:xfrm>
            <a:prstGeom prst="rect">
              <a:avLst/>
            </a:prstGeom>
          </p:spPr>
        </p:pic>
        <p:pic>
          <p:nvPicPr>
            <p:cNvPr id="11" name="object 11"/>
            <p:cNvPicPr/>
            <p:nvPr/>
          </p:nvPicPr>
          <p:blipFill>
            <a:blip r:embed="rId4" cstate="print"/>
            <a:stretch>
              <a:fillRect/>
            </a:stretch>
          </p:blipFill>
          <p:spPr>
            <a:xfrm>
              <a:off x="386079" y="213359"/>
              <a:ext cx="3007360" cy="1920240"/>
            </a:xfrm>
            <a:prstGeom prst="rect">
              <a:avLst/>
            </a:prstGeom>
          </p:spPr>
        </p:pic>
      </p:grpSp>
      <p:pic>
        <p:nvPicPr>
          <p:cNvPr id="10" name="object 10"/>
          <p:cNvPicPr/>
          <p:nvPr/>
        </p:nvPicPr>
        <p:blipFill>
          <a:blip r:embed="rId5" cstate="print"/>
          <a:stretch>
            <a:fillRect/>
          </a:stretch>
        </p:blipFill>
        <p:spPr>
          <a:xfrm>
            <a:off x="9916368" y="4230272"/>
            <a:ext cx="1544320" cy="1608927"/>
          </a:xfrm>
          <a:prstGeom prst="rect">
            <a:avLst/>
          </a:prstGeom>
        </p:spPr>
      </p:pic>
    </p:spTree>
    <p:extLst>
      <p:ext uri="{BB962C8B-B14F-4D97-AF65-F5344CB8AC3E}">
        <p14:creationId xmlns:p14="http://schemas.microsoft.com/office/powerpoint/2010/main" val="1465833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C2B2F576-AC39-4863-817A-D0DB1F888E35}"/>
              </a:ext>
            </a:extLst>
          </p:cNvPr>
          <p:cNvSpPr>
            <a:spLocks noGrp="1"/>
          </p:cNvSpPr>
          <p:nvPr>
            <p:ph type="ctrTitle"/>
          </p:nvPr>
        </p:nvSpPr>
        <p:spPr/>
        <p:txBody>
          <a:bodyPr/>
          <a:lstStyle/>
          <a:p>
            <a:pPr algn="ctr"/>
            <a:r>
              <a:rPr lang="en-US" dirty="0"/>
              <a:t>Thank you!</a:t>
            </a:r>
            <a:endParaRPr lang="ru-RU" dirty="0"/>
          </a:p>
        </p:txBody>
      </p:sp>
    </p:spTree>
    <p:extLst>
      <p:ext uri="{BB962C8B-B14F-4D97-AF65-F5344CB8AC3E}">
        <p14:creationId xmlns:p14="http://schemas.microsoft.com/office/powerpoint/2010/main" val="97437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Introduction</a:t>
            </a:r>
            <a:endParaRPr lang="ru-RU" dirty="0"/>
          </a:p>
        </p:txBody>
      </p:sp>
      <p:sp>
        <p:nvSpPr>
          <p:cNvPr id="3" name="Объект 2">
            <a:extLst>
              <a:ext uri="{FF2B5EF4-FFF2-40B4-BE49-F238E27FC236}">
                <a16:creationId xmlns:a16="http://schemas.microsoft.com/office/drawing/2014/main" id="{A060AFF3-D523-4BFB-87A2-1F3D99EC30C2}"/>
              </a:ext>
            </a:extLst>
          </p:cNvPr>
          <p:cNvSpPr>
            <a:spLocks noGrp="1"/>
          </p:cNvSpPr>
          <p:nvPr>
            <p:ph idx="1"/>
          </p:nvPr>
        </p:nvSpPr>
        <p:spPr>
          <a:xfrm>
            <a:off x="846746" y="1415427"/>
            <a:ext cx="7565734" cy="4351338"/>
          </a:xfrm>
        </p:spPr>
        <p:txBody>
          <a:bodyPr>
            <a:noAutofit/>
          </a:bodyPr>
          <a:lstStyle/>
          <a:p>
            <a:pPr>
              <a:lnSpc>
                <a:spcPct val="100000"/>
              </a:lnSpc>
            </a:pPr>
            <a:r>
              <a:rPr lang="en-US" sz="2000" dirty="0">
                <a:latin typeface="+mn-lt"/>
              </a:rPr>
              <a:t>Neonicotinoids are thought to be among the best pesticides for managing pests, especially sucking insects.</a:t>
            </a:r>
            <a:endParaRPr lang="ru-RU" sz="2000" dirty="0">
              <a:latin typeface="+mn-lt"/>
            </a:endParaRPr>
          </a:p>
          <a:p>
            <a:pPr>
              <a:lnSpc>
                <a:spcPct val="100000"/>
              </a:lnSpc>
            </a:pPr>
            <a:endParaRPr lang="en-US" sz="2000" dirty="0">
              <a:latin typeface="+mn-lt"/>
            </a:endParaRPr>
          </a:p>
          <a:p>
            <a:pPr>
              <a:lnSpc>
                <a:spcPct val="100000"/>
              </a:lnSpc>
            </a:pPr>
            <a:r>
              <a:rPr lang="en-US" sz="2000" dirty="0">
                <a:latin typeface="+mn-lt"/>
              </a:rPr>
              <a:t>Neonicotinoid pesticides work differently from other insecticides because they interact and bind to the nervous</a:t>
            </a:r>
            <a:r>
              <a:rPr lang="ru-RU" sz="2000" dirty="0">
                <a:latin typeface="+mn-lt"/>
              </a:rPr>
              <a:t> </a:t>
            </a:r>
            <a:r>
              <a:rPr lang="en-US" sz="2000" dirty="0">
                <a:latin typeface="+mn-lt"/>
              </a:rPr>
              <a:t>system's</a:t>
            </a:r>
            <a:r>
              <a:rPr lang="ru-RU" sz="2000" dirty="0">
                <a:latin typeface="+mn-lt"/>
              </a:rPr>
              <a:t> </a:t>
            </a:r>
            <a:r>
              <a:rPr lang="en-US" sz="2000" dirty="0">
                <a:latin typeface="+mn-lt"/>
              </a:rPr>
              <a:t>nicotinic acetylcholine receptors (</a:t>
            </a:r>
            <a:r>
              <a:rPr lang="en-US" sz="2000" dirty="0" err="1">
                <a:latin typeface="+mn-lt"/>
              </a:rPr>
              <a:t>nAChRs</a:t>
            </a:r>
            <a:r>
              <a:rPr lang="en-US" sz="2000" dirty="0">
                <a:latin typeface="+mn-lt"/>
              </a:rPr>
              <a:t>).</a:t>
            </a:r>
            <a:endParaRPr lang="ru-RU" sz="2000" dirty="0">
              <a:latin typeface="+mn-lt"/>
            </a:endParaRPr>
          </a:p>
          <a:p>
            <a:pPr>
              <a:lnSpc>
                <a:spcPct val="100000"/>
              </a:lnSpc>
            </a:pPr>
            <a:endParaRPr lang="en-US" sz="2000" dirty="0">
              <a:latin typeface="+mn-lt"/>
            </a:endParaRPr>
          </a:p>
          <a:p>
            <a:pPr>
              <a:lnSpc>
                <a:spcPct val="100000"/>
              </a:lnSpc>
            </a:pPr>
            <a:r>
              <a:rPr lang="en-US" sz="2000" dirty="0">
                <a:latin typeface="+mn-lt"/>
              </a:rPr>
              <a:t>Negative effects on ecosystems can result from the overuse of neonicotinoid pesticides, which can contaminate soil, water, and air used for agriculture.</a:t>
            </a:r>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4</a:t>
            </a:fld>
            <a:endParaRPr lang="en-GB" dirty="0"/>
          </a:p>
        </p:txBody>
      </p:sp>
      <p:pic>
        <p:nvPicPr>
          <p:cNvPr id="13" name="object 3"/>
          <p:cNvPicPr/>
          <p:nvPr/>
        </p:nvPicPr>
        <p:blipFill>
          <a:blip r:embed="rId2" cstate="print"/>
          <a:stretch>
            <a:fillRect/>
          </a:stretch>
        </p:blipFill>
        <p:spPr>
          <a:xfrm>
            <a:off x="8412480" y="3231516"/>
            <a:ext cx="3200400" cy="1168400"/>
          </a:xfrm>
          <a:prstGeom prst="rect">
            <a:avLst/>
          </a:prstGeom>
        </p:spPr>
      </p:pic>
      <p:pic>
        <p:nvPicPr>
          <p:cNvPr id="16" name="object 11"/>
          <p:cNvPicPr/>
          <p:nvPr/>
        </p:nvPicPr>
        <p:blipFill>
          <a:blip r:embed="rId3" cstate="print"/>
          <a:stretch>
            <a:fillRect/>
          </a:stretch>
        </p:blipFill>
        <p:spPr>
          <a:xfrm>
            <a:off x="8920480" y="1331596"/>
            <a:ext cx="2286000" cy="1747519"/>
          </a:xfrm>
          <a:prstGeom prst="rect">
            <a:avLst/>
          </a:prstGeom>
        </p:spPr>
      </p:pic>
      <p:pic>
        <p:nvPicPr>
          <p:cNvPr id="17" name="object 12"/>
          <p:cNvPicPr/>
          <p:nvPr/>
        </p:nvPicPr>
        <p:blipFill rotWithShape="1">
          <a:blip r:embed="rId4" cstate="print"/>
          <a:srcRect b="10035"/>
          <a:stretch/>
        </p:blipFill>
        <p:spPr>
          <a:xfrm>
            <a:off x="8920480" y="4552317"/>
            <a:ext cx="2255520" cy="1645283"/>
          </a:xfrm>
          <a:prstGeom prst="rect">
            <a:avLst/>
          </a:prstGeom>
        </p:spPr>
      </p:pic>
    </p:spTree>
    <p:extLst>
      <p:ext uri="{BB962C8B-B14F-4D97-AF65-F5344CB8AC3E}">
        <p14:creationId xmlns:p14="http://schemas.microsoft.com/office/powerpoint/2010/main" val="50181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Introduction</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5</a:t>
            </a:fld>
            <a:endParaRPr lang="en-GB" dirty="0"/>
          </a:p>
        </p:txBody>
      </p:sp>
      <p:sp>
        <p:nvSpPr>
          <p:cNvPr id="9" name="object 3"/>
          <p:cNvSpPr txBox="1"/>
          <p:nvPr/>
        </p:nvSpPr>
        <p:spPr>
          <a:xfrm>
            <a:off x="2172017" y="5911351"/>
            <a:ext cx="7374255" cy="320601"/>
          </a:xfrm>
          <a:prstGeom prst="rect">
            <a:avLst/>
          </a:prstGeom>
        </p:spPr>
        <p:txBody>
          <a:bodyPr vert="horz" wrap="square" lIns="0" tIns="12700" rIns="0" bIns="0" rtlCol="0">
            <a:spAutoFit/>
          </a:bodyPr>
          <a:lstStyle/>
          <a:p>
            <a:pPr marL="12700" algn="ctr">
              <a:lnSpc>
                <a:spcPct val="100000"/>
              </a:lnSpc>
              <a:spcBef>
                <a:spcPts val="100"/>
              </a:spcBef>
            </a:pPr>
            <a:r>
              <a:rPr sz="2000" spc="-15"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Fig.</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sz="2000" spc="5"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1:</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sz="20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Mode</a:t>
            </a:r>
            <a:r>
              <a:rPr sz="2000" spc="3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of</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sz="2000" spc="-5"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action</a:t>
            </a:r>
            <a:r>
              <a:rPr sz="2000" spc="45"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of</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neonicotinoid</a:t>
            </a:r>
            <a:r>
              <a:rPr sz="2000" spc="14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sz="2000"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pesticides.</a:t>
            </a:r>
            <a:endParaRPr sz="20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 name="object 8"/>
          <p:cNvGrpSpPr/>
          <p:nvPr/>
        </p:nvGrpSpPr>
        <p:grpSpPr>
          <a:xfrm>
            <a:off x="1429835" y="1495046"/>
            <a:ext cx="9091553" cy="4265673"/>
            <a:chOff x="304800" y="1422400"/>
            <a:chExt cx="8553450" cy="4013200"/>
          </a:xfrm>
        </p:grpSpPr>
        <p:pic>
          <p:nvPicPr>
            <p:cNvPr id="11" name="object 9"/>
            <p:cNvPicPr/>
            <p:nvPr/>
          </p:nvPicPr>
          <p:blipFill>
            <a:blip r:embed="rId2" cstate="print"/>
            <a:stretch>
              <a:fillRect/>
            </a:stretch>
          </p:blipFill>
          <p:spPr>
            <a:xfrm>
              <a:off x="304800" y="1422400"/>
              <a:ext cx="8534400" cy="4013200"/>
            </a:xfrm>
            <a:prstGeom prst="rect">
              <a:avLst/>
            </a:prstGeom>
          </p:spPr>
        </p:pic>
        <p:sp>
          <p:nvSpPr>
            <p:cNvPr id="12" name="object 10"/>
            <p:cNvSpPr/>
            <p:nvPr/>
          </p:nvSpPr>
          <p:spPr>
            <a:xfrm>
              <a:off x="690879" y="1666240"/>
              <a:ext cx="8148320" cy="1899920"/>
            </a:xfrm>
            <a:custGeom>
              <a:avLst/>
              <a:gdLst/>
              <a:ahLst/>
              <a:cxnLst/>
              <a:rect l="l" t="t" r="r" b="b"/>
              <a:pathLst>
                <a:path w="8148320" h="1899920">
                  <a:moveTo>
                    <a:pt x="0" y="365760"/>
                  </a:moveTo>
                  <a:lnTo>
                    <a:pt x="1371600" y="365760"/>
                  </a:lnTo>
                  <a:lnTo>
                    <a:pt x="1371600" y="0"/>
                  </a:lnTo>
                  <a:lnTo>
                    <a:pt x="0" y="0"/>
                  </a:lnTo>
                  <a:lnTo>
                    <a:pt x="0" y="365760"/>
                  </a:lnTo>
                  <a:close/>
                </a:path>
                <a:path w="8148320" h="1899920">
                  <a:moveTo>
                    <a:pt x="4419600" y="1747520"/>
                  </a:moveTo>
                  <a:lnTo>
                    <a:pt x="5709920" y="1747520"/>
                  </a:lnTo>
                  <a:lnTo>
                    <a:pt x="5709920" y="1381760"/>
                  </a:lnTo>
                  <a:lnTo>
                    <a:pt x="4419600" y="1381760"/>
                  </a:lnTo>
                  <a:lnTo>
                    <a:pt x="4419600" y="1747520"/>
                  </a:lnTo>
                  <a:close/>
                </a:path>
                <a:path w="8148320" h="1899920">
                  <a:moveTo>
                    <a:pt x="6776720" y="1899920"/>
                  </a:moveTo>
                  <a:lnTo>
                    <a:pt x="8148320" y="1899920"/>
                  </a:lnTo>
                  <a:lnTo>
                    <a:pt x="8148320" y="1534160"/>
                  </a:lnTo>
                  <a:lnTo>
                    <a:pt x="6776720" y="1534160"/>
                  </a:lnTo>
                  <a:lnTo>
                    <a:pt x="6776720" y="1899920"/>
                  </a:lnTo>
                  <a:close/>
                </a:path>
              </a:pathLst>
            </a:custGeom>
            <a:ln w="381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292640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History of pesticides</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6</a:t>
            </a:fld>
            <a:endParaRPr lang="en-GB" dirty="0"/>
          </a:p>
        </p:txBody>
      </p:sp>
      <p:grpSp>
        <p:nvGrpSpPr>
          <p:cNvPr id="64" name="Группа 63"/>
          <p:cNvGrpSpPr/>
          <p:nvPr/>
        </p:nvGrpSpPr>
        <p:grpSpPr>
          <a:xfrm>
            <a:off x="1768766" y="1415427"/>
            <a:ext cx="8671560" cy="4762499"/>
            <a:chOff x="307340" y="1546860"/>
            <a:chExt cx="8671560" cy="4762499"/>
          </a:xfrm>
        </p:grpSpPr>
        <p:sp>
          <p:nvSpPr>
            <p:cNvPr id="5" name="object 2"/>
            <p:cNvSpPr/>
            <p:nvPr/>
          </p:nvSpPr>
          <p:spPr>
            <a:xfrm>
              <a:off x="5547359" y="5293359"/>
              <a:ext cx="2570480" cy="1016000"/>
            </a:xfrm>
            <a:custGeom>
              <a:avLst/>
              <a:gdLst/>
              <a:ahLst/>
              <a:cxnLst/>
              <a:rect l="l" t="t" r="r" b="b"/>
              <a:pathLst>
                <a:path w="2570479" h="1016000">
                  <a:moveTo>
                    <a:pt x="939926" y="0"/>
                  </a:moveTo>
                  <a:lnTo>
                    <a:pt x="0" y="0"/>
                  </a:lnTo>
                  <a:lnTo>
                    <a:pt x="175767" y="1015999"/>
                  </a:lnTo>
                  <a:lnTo>
                    <a:pt x="2570480" y="1015999"/>
                  </a:lnTo>
                  <a:lnTo>
                    <a:pt x="939926" y="0"/>
                  </a:lnTo>
                  <a:close/>
                </a:path>
              </a:pathLst>
            </a:custGeom>
            <a:solidFill>
              <a:srgbClr val="9E5E9B"/>
            </a:solidFill>
          </p:spPr>
          <p:txBody>
            <a:bodyPr wrap="square" lIns="0" tIns="0" rIns="0" bIns="0" rtlCol="0"/>
            <a:lstStyle/>
            <a:p>
              <a:endParaRPr/>
            </a:p>
          </p:txBody>
        </p:sp>
        <p:grpSp>
          <p:nvGrpSpPr>
            <p:cNvPr id="6" name="object 3"/>
            <p:cNvGrpSpPr/>
            <p:nvPr/>
          </p:nvGrpSpPr>
          <p:grpSpPr>
            <a:xfrm>
              <a:off x="2194560" y="2651760"/>
              <a:ext cx="4307840" cy="3566160"/>
              <a:chOff x="2194560" y="2651760"/>
              <a:chExt cx="4307840" cy="3566160"/>
            </a:xfrm>
          </p:grpSpPr>
          <p:sp>
            <p:nvSpPr>
              <p:cNvPr id="7" name="object 4"/>
              <p:cNvSpPr/>
              <p:nvPr/>
            </p:nvSpPr>
            <p:spPr>
              <a:xfrm>
                <a:off x="3627120" y="3779520"/>
                <a:ext cx="1452880" cy="1412240"/>
              </a:xfrm>
              <a:custGeom>
                <a:avLst/>
                <a:gdLst/>
                <a:ahLst/>
                <a:cxnLst/>
                <a:rect l="l" t="t" r="r" b="b"/>
                <a:pathLst>
                  <a:path w="1452879" h="1412239">
                    <a:moveTo>
                      <a:pt x="383413" y="0"/>
                    </a:moveTo>
                    <a:lnTo>
                      <a:pt x="0" y="0"/>
                    </a:lnTo>
                    <a:lnTo>
                      <a:pt x="80390" y="459993"/>
                    </a:lnTo>
                    <a:lnTo>
                      <a:pt x="996822" y="1412239"/>
                    </a:lnTo>
                    <a:lnTo>
                      <a:pt x="863600" y="655446"/>
                    </a:lnTo>
                    <a:lnTo>
                      <a:pt x="1452879" y="655446"/>
                    </a:lnTo>
                    <a:lnTo>
                      <a:pt x="383413" y="0"/>
                    </a:lnTo>
                    <a:close/>
                  </a:path>
                </a:pathLst>
              </a:custGeom>
              <a:solidFill>
                <a:srgbClr val="E6B729"/>
              </a:solidFill>
            </p:spPr>
            <p:txBody>
              <a:bodyPr wrap="square" lIns="0" tIns="0" rIns="0" bIns="0" rtlCol="0"/>
              <a:lstStyle/>
              <a:p>
                <a:endParaRPr/>
              </a:p>
            </p:txBody>
          </p:sp>
          <p:sp>
            <p:nvSpPr>
              <p:cNvPr id="8" name="object 5"/>
              <p:cNvSpPr/>
              <p:nvPr/>
            </p:nvSpPr>
            <p:spPr>
              <a:xfrm>
                <a:off x="2834640" y="3169920"/>
                <a:ext cx="1016000" cy="965200"/>
              </a:xfrm>
              <a:custGeom>
                <a:avLst/>
                <a:gdLst/>
                <a:ahLst/>
                <a:cxnLst/>
                <a:rect l="l" t="t" r="r" b="b"/>
                <a:pathLst>
                  <a:path w="1016000" h="965200">
                    <a:moveTo>
                      <a:pt x="0" y="0"/>
                    </a:moveTo>
                    <a:lnTo>
                      <a:pt x="80518" y="244475"/>
                    </a:lnTo>
                    <a:lnTo>
                      <a:pt x="774700" y="965199"/>
                    </a:lnTo>
                    <a:lnTo>
                      <a:pt x="694182" y="507364"/>
                    </a:lnTo>
                    <a:lnTo>
                      <a:pt x="1016000" y="507364"/>
                    </a:lnTo>
                    <a:lnTo>
                      <a:pt x="207645" y="12064"/>
                    </a:lnTo>
                    <a:lnTo>
                      <a:pt x="0" y="0"/>
                    </a:lnTo>
                    <a:close/>
                  </a:path>
                </a:pathLst>
              </a:custGeom>
              <a:solidFill>
                <a:srgbClr val="EA6212"/>
              </a:solidFill>
            </p:spPr>
            <p:txBody>
              <a:bodyPr wrap="square" lIns="0" tIns="0" rIns="0" bIns="0" rtlCol="0"/>
              <a:lstStyle/>
              <a:p>
                <a:endParaRPr/>
              </a:p>
            </p:txBody>
          </p:sp>
          <p:sp>
            <p:nvSpPr>
              <p:cNvPr id="9" name="object 6"/>
              <p:cNvSpPr/>
              <p:nvPr/>
            </p:nvSpPr>
            <p:spPr>
              <a:xfrm>
                <a:off x="2194560" y="2651760"/>
                <a:ext cx="680720" cy="629920"/>
              </a:xfrm>
              <a:custGeom>
                <a:avLst/>
                <a:gdLst/>
                <a:ahLst/>
                <a:cxnLst/>
                <a:rect l="l" t="t" r="r" b="b"/>
                <a:pathLst>
                  <a:path w="680719" h="629920">
                    <a:moveTo>
                      <a:pt x="0" y="0"/>
                    </a:moveTo>
                    <a:lnTo>
                      <a:pt x="602233" y="629919"/>
                    </a:lnTo>
                    <a:lnTo>
                      <a:pt x="530987" y="411479"/>
                    </a:lnTo>
                    <a:lnTo>
                      <a:pt x="680719" y="420369"/>
                    </a:lnTo>
                    <a:lnTo>
                      <a:pt x="0" y="0"/>
                    </a:lnTo>
                    <a:close/>
                  </a:path>
                </a:pathLst>
              </a:custGeom>
              <a:solidFill>
                <a:srgbClr val="5F9C9D"/>
              </a:solidFill>
            </p:spPr>
            <p:txBody>
              <a:bodyPr wrap="square" lIns="0" tIns="0" rIns="0" bIns="0" rtlCol="0"/>
              <a:lstStyle/>
              <a:p>
                <a:endParaRPr/>
              </a:p>
            </p:txBody>
          </p:sp>
          <p:sp>
            <p:nvSpPr>
              <p:cNvPr id="10" name="object 7"/>
              <p:cNvSpPr/>
              <p:nvPr/>
            </p:nvSpPr>
            <p:spPr>
              <a:xfrm>
                <a:off x="4582160" y="4531360"/>
                <a:ext cx="1706880" cy="1686560"/>
              </a:xfrm>
              <a:custGeom>
                <a:avLst/>
                <a:gdLst/>
                <a:ahLst/>
                <a:cxnLst/>
                <a:rect l="l" t="t" r="r" b="b"/>
                <a:pathLst>
                  <a:path w="1706879" h="1686560">
                    <a:moveTo>
                      <a:pt x="654430" y="0"/>
                    </a:moveTo>
                    <a:lnTo>
                      <a:pt x="0" y="0"/>
                    </a:lnTo>
                    <a:lnTo>
                      <a:pt x="134112" y="762126"/>
                    </a:lnTo>
                    <a:lnTo>
                      <a:pt x="1023492" y="1686559"/>
                    </a:lnTo>
                    <a:lnTo>
                      <a:pt x="840739" y="645794"/>
                    </a:lnTo>
                    <a:lnTo>
                      <a:pt x="1706879" y="645794"/>
                    </a:lnTo>
                    <a:lnTo>
                      <a:pt x="654430" y="0"/>
                    </a:lnTo>
                    <a:close/>
                  </a:path>
                </a:pathLst>
              </a:custGeom>
              <a:solidFill>
                <a:srgbClr val="AF1512"/>
              </a:solidFill>
            </p:spPr>
            <p:txBody>
              <a:bodyPr wrap="square" lIns="0" tIns="0" rIns="0" bIns="0" rtlCol="0"/>
              <a:lstStyle/>
              <a:p>
                <a:endParaRPr/>
              </a:p>
            </p:txBody>
          </p:sp>
          <p:sp>
            <p:nvSpPr>
              <p:cNvPr id="11" name="object 8"/>
              <p:cNvSpPr/>
              <p:nvPr/>
            </p:nvSpPr>
            <p:spPr>
              <a:xfrm>
                <a:off x="5791200" y="5516880"/>
                <a:ext cx="711200" cy="304800"/>
              </a:xfrm>
              <a:custGeom>
                <a:avLst/>
                <a:gdLst/>
                <a:ahLst/>
                <a:cxnLst/>
                <a:rect l="l" t="t" r="r" b="b"/>
                <a:pathLst>
                  <a:path w="711200" h="304800">
                    <a:moveTo>
                      <a:pt x="355600" y="0"/>
                    </a:moveTo>
                    <a:lnTo>
                      <a:pt x="249554" y="7239"/>
                    </a:lnTo>
                    <a:lnTo>
                      <a:pt x="185927" y="18288"/>
                    </a:lnTo>
                    <a:lnTo>
                      <a:pt x="129032" y="34798"/>
                    </a:lnTo>
                    <a:lnTo>
                      <a:pt x="81152" y="55880"/>
                    </a:lnTo>
                    <a:lnTo>
                      <a:pt x="42290" y="79654"/>
                    </a:lnTo>
                    <a:lnTo>
                      <a:pt x="15875" y="107315"/>
                    </a:lnTo>
                    <a:lnTo>
                      <a:pt x="380" y="144932"/>
                    </a:lnTo>
                    <a:lnTo>
                      <a:pt x="0" y="152679"/>
                    </a:lnTo>
                    <a:lnTo>
                      <a:pt x="380" y="160972"/>
                    </a:lnTo>
                    <a:lnTo>
                      <a:pt x="15875" y="198031"/>
                    </a:lnTo>
                    <a:lnTo>
                      <a:pt x="81152" y="250037"/>
                    </a:lnTo>
                    <a:lnTo>
                      <a:pt x="129032" y="270497"/>
                    </a:lnTo>
                    <a:lnTo>
                      <a:pt x="185927" y="287096"/>
                    </a:lnTo>
                    <a:lnTo>
                      <a:pt x="249554" y="298157"/>
                    </a:lnTo>
                    <a:lnTo>
                      <a:pt x="319277" y="304800"/>
                    </a:lnTo>
                    <a:lnTo>
                      <a:pt x="391922" y="304800"/>
                    </a:lnTo>
                    <a:lnTo>
                      <a:pt x="461137" y="298157"/>
                    </a:lnTo>
                    <a:lnTo>
                      <a:pt x="525272" y="287096"/>
                    </a:lnTo>
                    <a:lnTo>
                      <a:pt x="582167" y="270497"/>
                    </a:lnTo>
                    <a:lnTo>
                      <a:pt x="630047" y="250037"/>
                    </a:lnTo>
                    <a:lnTo>
                      <a:pt x="668909" y="225145"/>
                    </a:lnTo>
                    <a:lnTo>
                      <a:pt x="695833" y="198031"/>
                    </a:lnTo>
                    <a:lnTo>
                      <a:pt x="710311" y="160972"/>
                    </a:lnTo>
                    <a:lnTo>
                      <a:pt x="711200" y="152679"/>
                    </a:lnTo>
                    <a:lnTo>
                      <a:pt x="710311" y="144932"/>
                    </a:lnTo>
                    <a:lnTo>
                      <a:pt x="695833" y="107315"/>
                    </a:lnTo>
                    <a:lnTo>
                      <a:pt x="668909" y="79654"/>
                    </a:lnTo>
                    <a:lnTo>
                      <a:pt x="630047" y="55880"/>
                    </a:lnTo>
                    <a:lnTo>
                      <a:pt x="582167" y="34798"/>
                    </a:lnTo>
                    <a:lnTo>
                      <a:pt x="525272" y="18288"/>
                    </a:lnTo>
                    <a:lnTo>
                      <a:pt x="461137" y="7239"/>
                    </a:lnTo>
                    <a:lnTo>
                      <a:pt x="391922" y="508"/>
                    </a:lnTo>
                    <a:lnTo>
                      <a:pt x="355600" y="0"/>
                    </a:lnTo>
                    <a:close/>
                  </a:path>
                </a:pathLst>
              </a:custGeom>
              <a:solidFill>
                <a:srgbClr val="FFFFFF"/>
              </a:solidFill>
            </p:spPr>
            <p:txBody>
              <a:bodyPr wrap="square" lIns="0" tIns="0" rIns="0" bIns="0" rtlCol="0"/>
              <a:lstStyle/>
              <a:p>
                <a:endParaRPr/>
              </a:p>
            </p:txBody>
          </p:sp>
          <p:sp>
            <p:nvSpPr>
              <p:cNvPr id="12" name="object 9"/>
              <p:cNvSpPr/>
              <p:nvPr/>
            </p:nvSpPr>
            <p:spPr>
              <a:xfrm>
                <a:off x="5892800" y="5577839"/>
                <a:ext cx="508000" cy="182880"/>
              </a:xfrm>
              <a:custGeom>
                <a:avLst/>
                <a:gdLst/>
                <a:ahLst/>
                <a:cxnLst/>
                <a:rect l="l" t="t" r="r" b="b"/>
                <a:pathLst>
                  <a:path w="508000" h="182879">
                    <a:moveTo>
                      <a:pt x="254000" y="0"/>
                    </a:moveTo>
                    <a:lnTo>
                      <a:pt x="178180" y="3810"/>
                    </a:lnTo>
                    <a:lnTo>
                      <a:pt x="132334" y="10883"/>
                    </a:lnTo>
                    <a:lnTo>
                      <a:pt x="91694" y="21221"/>
                    </a:lnTo>
                    <a:lnTo>
                      <a:pt x="29972" y="47891"/>
                    </a:lnTo>
                    <a:lnTo>
                      <a:pt x="380" y="82181"/>
                    </a:lnTo>
                    <a:lnTo>
                      <a:pt x="0" y="91440"/>
                    </a:lnTo>
                    <a:lnTo>
                      <a:pt x="380" y="100698"/>
                    </a:lnTo>
                    <a:lnTo>
                      <a:pt x="29972" y="135521"/>
                    </a:lnTo>
                    <a:lnTo>
                      <a:pt x="91694" y="162191"/>
                    </a:lnTo>
                    <a:lnTo>
                      <a:pt x="132334" y="171996"/>
                    </a:lnTo>
                    <a:lnTo>
                      <a:pt x="178180" y="179070"/>
                    </a:lnTo>
                    <a:lnTo>
                      <a:pt x="227837" y="182333"/>
                    </a:lnTo>
                    <a:lnTo>
                      <a:pt x="254000" y="182880"/>
                    </a:lnTo>
                    <a:lnTo>
                      <a:pt x="279653" y="182333"/>
                    </a:lnTo>
                    <a:lnTo>
                      <a:pt x="329819" y="179070"/>
                    </a:lnTo>
                    <a:lnTo>
                      <a:pt x="375158" y="171996"/>
                    </a:lnTo>
                    <a:lnTo>
                      <a:pt x="415925" y="162191"/>
                    </a:lnTo>
                    <a:lnTo>
                      <a:pt x="477647" y="135521"/>
                    </a:lnTo>
                    <a:lnTo>
                      <a:pt x="507111" y="100698"/>
                    </a:lnTo>
                    <a:lnTo>
                      <a:pt x="508000" y="91440"/>
                    </a:lnTo>
                    <a:lnTo>
                      <a:pt x="507111" y="82181"/>
                    </a:lnTo>
                    <a:lnTo>
                      <a:pt x="477647" y="47891"/>
                    </a:lnTo>
                    <a:lnTo>
                      <a:pt x="415925" y="21221"/>
                    </a:lnTo>
                    <a:lnTo>
                      <a:pt x="375158" y="10883"/>
                    </a:lnTo>
                    <a:lnTo>
                      <a:pt x="329819" y="3810"/>
                    </a:lnTo>
                    <a:lnTo>
                      <a:pt x="279653" y="508"/>
                    </a:lnTo>
                    <a:lnTo>
                      <a:pt x="254000" y="0"/>
                    </a:lnTo>
                    <a:close/>
                  </a:path>
                </a:pathLst>
              </a:custGeom>
              <a:solidFill>
                <a:srgbClr val="9E5E9B"/>
              </a:solidFill>
            </p:spPr>
            <p:txBody>
              <a:bodyPr wrap="square" lIns="0" tIns="0" rIns="0" bIns="0" rtlCol="0"/>
              <a:lstStyle/>
              <a:p>
                <a:endParaRPr/>
              </a:p>
            </p:txBody>
          </p:sp>
          <p:sp>
            <p:nvSpPr>
              <p:cNvPr id="13" name="object 10"/>
              <p:cNvSpPr/>
              <p:nvPr/>
            </p:nvSpPr>
            <p:spPr>
              <a:xfrm>
                <a:off x="4907280" y="4785360"/>
                <a:ext cx="619760" cy="254000"/>
              </a:xfrm>
              <a:custGeom>
                <a:avLst/>
                <a:gdLst/>
                <a:ahLst/>
                <a:cxnLst/>
                <a:rect l="l" t="t" r="r" b="b"/>
                <a:pathLst>
                  <a:path w="619760" h="254000">
                    <a:moveTo>
                      <a:pt x="341630" y="0"/>
                    </a:moveTo>
                    <a:lnTo>
                      <a:pt x="277749" y="0"/>
                    </a:lnTo>
                    <a:lnTo>
                      <a:pt x="217170" y="5333"/>
                    </a:lnTo>
                    <a:lnTo>
                      <a:pt x="161798" y="15366"/>
                    </a:lnTo>
                    <a:lnTo>
                      <a:pt x="112395" y="28575"/>
                    </a:lnTo>
                    <a:lnTo>
                      <a:pt x="70358" y="45592"/>
                    </a:lnTo>
                    <a:lnTo>
                      <a:pt x="36957" y="66293"/>
                    </a:lnTo>
                    <a:lnTo>
                      <a:pt x="3429" y="107695"/>
                    </a:lnTo>
                    <a:lnTo>
                      <a:pt x="0" y="120395"/>
                    </a:lnTo>
                    <a:lnTo>
                      <a:pt x="0" y="133603"/>
                    </a:lnTo>
                    <a:lnTo>
                      <a:pt x="36957" y="187706"/>
                    </a:lnTo>
                    <a:lnTo>
                      <a:pt x="70358" y="207390"/>
                    </a:lnTo>
                    <a:lnTo>
                      <a:pt x="112395" y="224789"/>
                    </a:lnTo>
                    <a:lnTo>
                      <a:pt x="161798" y="238632"/>
                    </a:lnTo>
                    <a:lnTo>
                      <a:pt x="217170" y="247650"/>
                    </a:lnTo>
                    <a:lnTo>
                      <a:pt x="277749" y="252983"/>
                    </a:lnTo>
                    <a:lnTo>
                      <a:pt x="309880" y="254000"/>
                    </a:lnTo>
                    <a:lnTo>
                      <a:pt x="341630" y="252983"/>
                    </a:lnTo>
                    <a:lnTo>
                      <a:pt x="402209" y="247650"/>
                    </a:lnTo>
                    <a:lnTo>
                      <a:pt x="457581" y="238632"/>
                    </a:lnTo>
                    <a:lnTo>
                      <a:pt x="507365" y="224789"/>
                    </a:lnTo>
                    <a:lnTo>
                      <a:pt x="548894" y="207390"/>
                    </a:lnTo>
                    <a:lnTo>
                      <a:pt x="582422" y="187706"/>
                    </a:lnTo>
                    <a:lnTo>
                      <a:pt x="616331" y="146303"/>
                    </a:lnTo>
                    <a:lnTo>
                      <a:pt x="619760" y="133603"/>
                    </a:lnTo>
                    <a:lnTo>
                      <a:pt x="619760" y="126745"/>
                    </a:lnTo>
                    <a:lnTo>
                      <a:pt x="619760" y="120395"/>
                    </a:lnTo>
                    <a:lnTo>
                      <a:pt x="582422" y="66293"/>
                    </a:lnTo>
                    <a:lnTo>
                      <a:pt x="548894" y="45592"/>
                    </a:lnTo>
                    <a:lnTo>
                      <a:pt x="507365" y="28575"/>
                    </a:lnTo>
                    <a:lnTo>
                      <a:pt x="457581" y="15366"/>
                    </a:lnTo>
                    <a:lnTo>
                      <a:pt x="402209" y="5333"/>
                    </a:lnTo>
                    <a:lnTo>
                      <a:pt x="341630" y="0"/>
                    </a:lnTo>
                    <a:close/>
                  </a:path>
                </a:pathLst>
              </a:custGeom>
              <a:solidFill>
                <a:srgbClr val="FFFFFF"/>
              </a:solidFill>
            </p:spPr>
            <p:txBody>
              <a:bodyPr wrap="square" lIns="0" tIns="0" rIns="0" bIns="0" rtlCol="0"/>
              <a:lstStyle/>
              <a:p>
                <a:endParaRPr/>
              </a:p>
            </p:txBody>
          </p:sp>
          <p:sp>
            <p:nvSpPr>
              <p:cNvPr id="14" name="object 11"/>
              <p:cNvSpPr/>
              <p:nvPr/>
            </p:nvSpPr>
            <p:spPr>
              <a:xfrm>
                <a:off x="4998720" y="4836160"/>
                <a:ext cx="436880" cy="152400"/>
              </a:xfrm>
              <a:custGeom>
                <a:avLst/>
                <a:gdLst/>
                <a:ahLst/>
                <a:cxnLst/>
                <a:rect l="l" t="t" r="r" b="b"/>
                <a:pathLst>
                  <a:path w="436879" h="152400">
                    <a:moveTo>
                      <a:pt x="218439" y="0"/>
                    </a:moveTo>
                    <a:lnTo>
                      <a:pt x="173989" y="1015"/>
                    </a:lnTo>
                    <a:lnTo>
                      <a:pt x="95630" y="13081"/>
                    </a:lnTo>
                    <a:lnTo>
                      <a:pt x="49910" y="28193"/>
                    </a:lnTo>
                    <a:lnTo>
                      <a:pt x="9778" y="53212"/>
                    </a:lnTo>
                    <a:lnTo>
                      <a:pt x="0" y="76200"/>
                    </a:lnTo>
                    <a:lnTo>
                      <a:pt x="888" y="84073"/>
                    </a:lnTo>
                    <a:lnTo>
                      <a:pt x="49910" y="124713"/>
                    </a:lnTo>
                    <a:lnTo>
                      <a:pt x="95630" y="139826"/>
                    </a:lnTo>
                    <a:lnTo>
                      <a:pt x="173989" y="150875"/>
                    </a:lnTo>
                    <a:lnTo>
                      <a:pt x="218439" y="152400"/>
                    </a:lnTo>
                    <a:lnTo>
                      <a:pt x="262889" y="150875"/>
                    </a:lnTo>
                    <a:lnTo>
                      <a:pt x="341249" y="139826"/>
                    </a:lnTo>
                    <a:lnTo>
                      <a:pt x="386968" y="124713"/>
                    </a:lnTo>
                    <a:lnTo>
                      <a:pt x="427100" y="98678"/>
                    </a:lnTo>
                    <a:lnTo>
                      <a:pt x="436879" y="76200"/>
                    </a:lnTo>
                    <a:lnTo>
                      <a:pt x="435609" y="68325"/>
                    </a:lnTo>
                    <a:lnTo>
                      <a:pt x="386968" y="28193"/>
                    </a:lnTo>
                    <a:lnTo>
                      <a:pt x="341249" y="13081"/>
                    </a:lnTo>
                    <a:lnTo>
                      <a:pt x="262889" y="1015"/>
                    </a:lnTo>
                    <a:lnTo>
                      <a:pt x="218439" y="0"/>
                    </a:lnTo>
                    <a:close/>
                  </a:path>
                </a:pathLst>
              </a:custGeom>
              <a:solidFill>
                <a:srgbClr val="AF1512"/>
              </a:solidFill>
            </p:spPr>
            <p:txBody>
              <a:bodyPr wrap="square" lIns="0" tIns="0" rIns="0" bIns="0" rtlCol="0"/>
              <a:lstStyle/>
              <a:p>
                <a:endParaRPr/>
              </a:p>
            </p:txBody>
          </p:sp>
          <p:sp>
            <p:nvSpPr>
              <p:cNvPr id="15" name="object 12"/>
              <p:cNvSpPr/>
              <p:nvPr/>
            </p:nvSpPr>
            <p:spPr>
              <a:xfrm>
                <a:off x="3931920" y="4094480"/>
                <a:ext cx="487680" cy="213360"/>
              </a:xfrm>
              <a:custGeom>
                <a:avLst/>
                <a:gdLst/>
                <a:ahLst/>
                <a:cxnLst/>
                <a:rect l="l" t="t" r="r" b="b"/>
                <a:pathLst>
                  <a:path w="487679" h="213360">
                    <a:moveTo>
                      <a:pt x="243458" y="0"/>
                    </a:moveTo>
                    <a:lnTo>
                      <a:pt x="171195" y="5080"/>
                    </a:lnTo>
                    <a:lnTo>
                      <a:pt x="127380" y="12827"/>
                    </a:lnTo>
                    <a:lnTo>
                      <a:pt x="88772" y="24130"/>
                    </a:lnTo>
                    <a:lnTo>
                      <a:pt x="29337" y="55499"/>
                    </a:lnTo>
                    <a:lnTo>
                      <a:pt x="888" y="95758"/>
                    </a:lnTo>
                    <a:lnTo>
                      <a:pt x="0" y="106426"/>
                    </a:lnTo>
                    <a:lnTo>
                      <a:pt x="888" y="117602"/>
                    </a:lnTo>
                    <a:lnTo>
                      <a:pt x="29337" y="157861"/>
                    </a:lnTo>
                    <a:lnTo>
                      <a:pt x="88772" y="189230"/>
                    </a:lnTo>
                    <a:lnTo>
                      <a:pt x="127380" y="200533"/>
                    </a:lnTo>
                    <a:lnTo>
                      <a:pt x="171195" y="208915"/>
                    </a:lnTo>
                    <a:lnTo>
                      <a:pt x="219201" y="212852"/>
                    </a:lnTo>
                    <a:lnTo>
                      <a:pt x="243458" y="213360"/>
                    </a:lnTo>
                    <a:lnTo>
                      <a:pt x="268477" y="212852"/>
                    </a:lnTo>
                    <a:lnTo>
                      <a:pt x="316483" y="208915"/>
                    </a:lnTo>
                    <a:lnTo>
                      <a:pt x="360299" y="200533"/>
                    </a:lnTo>
                    <a:lnTo>
                      <a:pt x="398906" y="189230"/>
                    </a:lnTo>
                    <a:lnTo>
                      <a:pt x="457962" y="157861"/>
                    </a:lnTo>
                    <a:lnTo>
                      <a:pt x="486790" y="117602"/>
                    </a:lnTo>
                    <a:lnTo>
                      <a:pt x="487679" y="106426"/>
                    </a:lnTo>
                    <a:lnTo>
                      <a:pt x="486790" y="95758"/>
                    </a:lnTo>
                    <a:lnTo>
                      <a:pt x="457962" y="55499"/>
                    </a:lnTo>
                    <a:lnTo>
                      <a:pt x="398906" y="24130"/>
                    </a:lnTo>
                    <a:lnTo>
                      <a:pt x="360299" y="12827"/>
                    </a:lnTo>
                    <a:lnTo>
                      <a:pt x="316483" y="5080"/>
                    </a:lnTo>
                    <a:lnTo>
                      <a:pt x="268477" y="508"/>
                    </a:lnTo>
                    <a:lnTo>
                      <a:pt x="243458" y="0"/>
                    </a:lnTo>
                    <a:close/>
                  </a:path>
                </a:pathLst>
              </a:custGeom>
              <a:solidFill>
                <a:srgbClr val="FFFFFF"/>
              </a:solidFill>
            </p:spPr>
            <p:txBody>
              <a:bodyPr wrap="square" lIns="0" tIns="0" rIns="0" bIns="0" rtlCol="0"/>
              <a:lstStyle/>
              <a:p>
                <a:endParaRPr/>
              </a:p>
            </p:txBody>
          </p:sp>
          <p:sp>
            <p:nvSpPr>
              <p:cNvPr id="16" name="object 13"/>
              <p:cNvSpPr/>
              <p:nvPr/>
            </p:nvSpPr>
            <p:spPr>
              <a:xfrm>
                <a:off x="4003039" y="4135120"/>
                <a:ext cx="345440" cy="132080"/>
              </a:xfrm>
              <a:custGeom>
                <a:avLst/>
                <a:gdLst/>
                <a:ahLst/>
                <a:cxnLst/>
                <a:rect l="l" t="t" r="r" b="b"/>
                <a:pathLst>
                  <a:path w="345439" h="132079">
                    <a:moveTo>
                      <a:pt x="172465" y="0"/>
                    </a:moveTo>
                    <a:lnTo>
                      <a:pt x="75437" y="10286"/>
                    </a:lnTo>
                    <a:lnTo>
                      <a:pt x="39624" y="23494"/>
                    </a:lnTo>
                    <a:lnTo>
                      <a:pt x="7620" y="45719"/>
                    </a:lnTo>
                    <a:lnTo>
                      <a:pt x="0" y="65785"/>
                    </a:lnTo>
                    <a:lnTo>
                      <a:pt x="888" y="73151"/>
                    </a:lnTo>
                    <a:lnTo>
                      <a:pt x="39624" y="108584"/>
                    </a:lnTo>
                    <a:lnTo>
                      <a:pt x="75437" y="121792"/>
                    </a:lnTo>
                    <a:lnTo>
                      <a:pt x="137540" y="131444"/>
                    </a:lnTo>
                    <a:lnTo>
                      <a:pt x="172465" y="132079"/>
                    </a:lnTo>
                    <a:lnTo>
                      <a:pt x="207899" y="131444"/>
                    </a:lnTo>
                    <a:lnTo>
                      <a:pt x="270383" y="121792"/>
                    </a:lnTo>
                    <a:lnTo>
                      <a:pt x="306197" y="108584"/>
                    </a:lnTo>
                    <a:lnTo>
                      <a:pt x="338327" y="85216"/>
                    </a:lnTo>
                    <a:lnTo>
                      <a:pt x="345439" y="65785"/>
                    </a:lnTo>
                    <a:lnTo>
                      <a:pt x="345059" y="58927"/>
                    </a:lnTo>
                    <a:lnTo>
                      <a:pt x="306197" y="23494"/>
                    </a:lnTo>
                    <a:lnTo>
                      <a:pt x="270383" y="10286"/>
                    </a:lnTo>
                    <a:lnTo>
                      <a:pt x="207899" y="507"/>
                    </a:lnTo>
                    <a:lnTo>
                      <a:pt x="172465" y="0"/>
                    </a:lnTo>
                    <a:close/>
                  </a:path>
                </a:pathLst>
              </a:custGeom>
              <a:solidFill>
                <a:srgbClr val="E6B729"/>
              </a:solidFill>
            </p:spPr>
            <p:txBody>
              <a:bodyPr wrap="square" lIns="0" tIns="0" rIns="0" bIns="0" rtlCol="0"/>
              <a:lstStyle/>
              <a:p>
                <a:endParaRPr/>
              </a:p>
            </p:txBody>
          </p:sp>
          <p:sp>
            <p:nvSpPr>
              <p:cNvPr id="17" name="object 14"/>
              <p:cNvSpPr/>
              <p:nvPr/>
            </p:nvSpPr>
            <p:spPr>
              <a:xfrm>
                <a:off x="3149600" y="3454400"/>
                <a:ext cx="345440" cy="142240"/>
              </a:xfrm>
              <a:custGeom>
                <a:avLst/>
                <a:gdLst/>
                <a:ahLst/>
                <a:cxnLst/>
                <a:rect l="l" t="t" r="r" b="b"/>
                <a:pathLst>
                  <a:path w="345439" h="142239">
                    <a:moveTo>
                      <a:pt x="172720" y="0"/>
                    </a:moveTo>
                    <a:lnTo>
                      <a:pt x="75311" y="11302"/>
                    </a:lnTo>
                    <a:lnTo>
                      <a:pt x="39369" y="25400"/>
                    </a:lnTo>
                    <a:lnTo>
                      <a:pt x="7366" y="49784"/>
                    </a:lnTo>
                    <a:lnTo>
                      <a:pt x="0" y="71374"/>
                    </a:lnTo>
                    <a:lnTo>
                      <a:pt x="888" y="78359"/>
                    </a:lnTo>
                    <a:lnTo>
                      <a:pt x="39369" y="116839"/>
                    </a:lnTo>
                    <a:lnTo>
                      <a:pt x="75311" y="130937"/>
                    </a:lnTo>
                    <a:lnTo>
                      <a:pt x="137667" y="141732"/>
                    </a:lnTo>
                    <a:lnTo>
                      <a:pt x="172720" y="142239"/>
                    </a:lnTo>
                    <a:lnTo>
                      <a:pt x="208152" y="141732"/>
                    </a:lnTo>
                    <a:lnTo>
                      <a:pt x="269748" y="130937"/>
                    </a:lnTo>
                    <a:lnTo>
                      <a:pt x="306070" y="116839"/>
                    </a:lnTo>
                    <a:lnTo>
                      <a:pt x="337692" y="92455"/>
                    </a:lnTo>
                    <a:lnTo>
                      <a:pt x="345439" y="71374"/>
                    </a:lnTo>
                    <a:lnTo>
                      <a:pt x="344550" y="63880"/>
                    </a:lnTo>
                    <a:lnTo>
                      <a:pt x="306070" y="25400"/>
                    </a:lnTo>
                    <a:lnTo>
                      <a:pt x="269748" y="11302"/>
                    </a:lnTo>
                    <a:lnTo>
                      <a:pt x="208152" y="508"/>
                    </a:lnTo>
                    <a:lnTo>
                      <a:pt x="172720" y="0"/>
                    </a:lnTo>
                    <a:close/>
                  </a:path>
                </a:pathLst>
              </a:custGeom>
              <a:solidFill>
                <a:srgbClr val="FFFFFF"/>
              </a:solidFill>
            </p:spPr>
            <p:txBody>
              <a:bodyPr wrap="square" lIns="0" tIns="0" rIns="0" bIns="0" rtlCol="0"/>
              <a:lstStyle/>
              <a:p>
                <a:endParaRPr/>
              </a:p>
            </p:txBody>
          </p:sp>
          <p:pic>
            <p:nvPicPr>
              <p:cNvPr id="18" name="object 15"/>
              <p:cNvPicPr/>
              <p:nvPr/>
            </p:nvPicPr>
            <p:blipFill>
              <a:blip r:embed="rId2" cstate="print"/>
              <a:stretch>
                <a:fillRect/>
              </a:stretch>
            </p:blipFill>
            <p:spPr>
              <a:xfrm>
                <a:off x="3200400" y="3474720"/>
                <a:ext cx="243839" cy="91439"/>
              </a:xfrm>
              <a:prstGeom prst="rect">
                <a:avLst/>
              </a:prstGeom>
            </p:spPr>
          </p:pic>
          <p:sp>
            <p:nvSpPr>
              <p:cNvPr id="19" name="object 16"/>
              <p:cNvSpPr/>
              <p:nvPr/>
            </p:nvSpPr>
            <p:spPr>
              <a:xfrm>
                <a:off x="2458720" y="2895600"/>
                <a:ext cx="132080" cy="50800"/>
              </a:xfrm>
              <a:custGeom>
                <a:avLst/>
                <a:gdLst/>
                <a:ahLst/>
                <a:cxnLst/>
                <a:rect l="l" t="t" r="r" b="b"/>
                <a:pathLst>
                  <a:path w="132080" h="50800">
                    <a:moveTo>
                      <a:pt x="65786" y="0"/>
                    </a:moveTo>
                    <a:lnTo>
                      <a:pt x="10794" y="11049"/>
                    </a:lnTo>
                    <a:lnTo>
                      <a:pt x="0" y="25400"/>
                    </a:lnTo>
                    <a:lnTo>
                      <a:pt x="381" y="31114"/>
                    </a:lnTo>
                    <a:lnTo>
                      <a:pt x="10794" y="39750"/>
                    </a:lnTo>
                    <a:lnTo>
                      <a:pt x="28702" y="46989"/>
                    </a:lnTo>
                    <a:lnTo>
                      <a:pt x="52959" y="50291"/>
                    </a:lnTo>
                    <a:lnTo>
                      <a:pt x="65786" y="50800"/>
                    </a:lnTo>
                    <a:lnTo>
                      <a:pt x="79629" y="50291"/>
                    </a:lnTo>
                    <a:lnTo>
                      <a:pt x="102869" y="46989"/>
                    </a:lnTo>
                    <a:lnTo>
                      <a:pt x="121285" y="39750"/>
                    </a:lnTo>
                    <a:lnTo>
                      <a:pt x="131191" y="31114"/>
                    </a:lnTo>
                    <a:lnTo>
                      <a:pt x="132080" y="25400"/>
                    </a:lnTo>
                    <a:lnTo>
                      <a:pt x="131191" y="20574"/>
                    </a:lnTo>
                    <a:lnTo>
                      <a:pt x="121285" y="11049"/>
                    </a:lnTo>
                    <a:lnTo>
                      <a:pt x="102869" y="4825"/>
                    </a:lnTo>
                    <a:lnTo>
                      <a:pt x="79629" y="508"/>
                    </a:lnTo>
                    <a:lnTo>
                      <a:pt x="65786" y="0"/>
                    </a:lnTo>
                    <a:close/>
                  </a:path>
                </a:pathLst>
              </a:custGeom>
              <a:solidFill>
                <a:srgbClr val="FFFFFF"/>
              </a:solidFill>
            </p:spPr>
            <p:txBody>
              <a:bodyPr wrap="square" lIns="0" tIns="0" rIns="0" bIns="0" rtlCol="0"/>
              <a:lstStyle/>
              <a:p>
                <a:endParaRPr/>
              </a:p>
            </p:txBody>
          </p:sp>
          <p:sp>
            <p:nvSpPr>
              <p:cNvPr id="20" name="object 17"/>
              <p:cNvSpPr/>
              <p:nvPr/>
            </p:nvSpPr>
            <p:spPr>
              <a:xfrm>
                <a:off x="2479040" y="2905760"/>
                <a:ext cx="101600" cy="30480"/>
              </a:xfrm>
              <a:custGeom>
                <a:avLst/>
                <a:gdLst/>
                <a:ahLst/>
                <a:cxnLst/>
                <a:rect l="l" t="t" r="r" b="b"/>
                <a:pathLst>
                  <a:path w="101600" h="30480">
                    <a:moveTo>
                      <a:pt x="50546" y="0"/>
                    </a:moveTo>
                    <a:lnTo>
                      <a:pt x="29972" y="888"/>
                    </a:lnTo>
                    <a:lnTo>
                      <a:pt x="8001" y="7112"/>
                    </a:lnTo>
                    <a:lnTo>
                      <a:pt x="508" y="12445"/>
                    </a:lnTo>
                    <a:lnTo>
                      <a:pt x="0" y="15239"/>
                    </a:lnTo>
                    <a:lnTo>
                      <a:pt x="508" y="18541"/>
                    </a:lnTo>
                    <a:lnTo>
                      <a:pt x="8001" y="24256"/>
                    </a:lnTo>
                    <a:lnTo>
                      <a:pt x="29972" y="29463"/>
                    </a:lnTo>
                    <a:lnTo>
                      <a:pt x="50546" y="30479"/>
                    </a:lnTo>
                    <a:lnTo>
                      <a:pt x="71120" y="29463"/>
                    </a:lnTo>
                    <a:lnTo>
                      <a:pt x="93091" y="24256"/>
                    </a:lnTo>
                    <a:lnTo>
                      <a:pt x="101092" y="18541"/>
                    </a:lnTo>
                    <a:lnTo>
                      <a:pt x="101600" y="15239"/>
                    </a:lnTo>
                    <a:lnTo>
                      <a:pt x="101092" y="12445"/>
                    </a:lnTo>
                    <a:lnTo>
                      <a:pt x="93091" y="7112"/>
                    </a:lnTo>
                    <a:lnTo>
                      <a:pt x="71120" y="888"/>
                    </a:lnTo>
                    <a:lnTo>
                      <a:pt x="50546" y="0"/>
                    </a:lnTo>
                    <a:close/>
                  </a:path>
                </a:pathLst>
              </a:custGeom>
              <a:solidFill>
                <a:srgbClr val="5F9C9D"/>
              </a:solidFill>
            </p:spPr>
            <p:txBody>
              <a:bodyPr wrap="square" lIns="0" tIns="0" rIns="0" bIns="0" rtlCol="0"/>
              <a:lstStyle/>
              <a:p>
                <a:endParaRPr/>
              </a:p>
            </p:txBody>
          </p:sp>
        </p:grpSp>
        <p:grpSp>
          <p:nvGrpSpPr>
            <p:cNvPr id="21" name="object 18"/>
            <p:cNvGrpSpPr/>
            <p:nvPr/>
          </p:nvGrpSpPr>
          <p:grpSpPr>
            <a:xfrm>
              <a:off x="6748780" y="4188459"/>
              <a:ext cx="2230120" cy="421640"/>
              <a:chOff x="6748780" y="4188459"/>
              <a:chExt cx="2230120" cy="421640"/>
            </a:xfrm>
          </p:grpSpPr>
          <p:sp>
            <p:nvSpPr>
              <p:cNvPr id="22" name="object 19"/>
              <p:cNvSpPr/>
              <p:nvPr/>
            </p:nvSpPr>
            <p:spPr>
              <a:xfrm>
                <a:off x="6761480" y="4201159"/>
                <a:ext cx="2204720" cy="396240"/>
              </a:xfrm>
              <a:custGeom>
                <a:avLst/>
                <a:gdLst/>
                <a:ahLst/>
                <a:cxnLst/>
                <a:rect l="l" t="t" r="r" b="b"/>
                <a:pathLst>
                  <a:path w="2204720" h="396239">
                    <a:moveTo>
                      <a:pt x="2204720" y="0"/>
                    </a:moveTo>
                    <a:lnTo>
                      <a:pt x="0" y="0"/>
                    </a:lnTo>
                    <a:lnTo>
                      <a:pt x="0" y="396239"/>
                    </a:lnTo>
                    <a:lnTo>
                      <a:pt x="2204720" y="396239"/>
                    </a:lnTo>
                    <a:lnTo>
                      <a:pt x="2204720" y="0"/>
                    </a:lnTo>
                    <a:close/>
                  </a:path>
                </a:pathLst>
              </a:custGeom>
              <a:solidFill>
                <a:srgbClr val="FFFF00"/>
              </a:solidFill>
            </p:spPr>
            <p:txBody>
              <a:bodyPr wrap="square" lIns="0" tIns="0" rIns="0" bIns="0" rtlCol="0"/>
              <a:lstStyle/>
              <a:p>
                <a:endParaRPr/>
              </a:p>
            </p:txBody>
          </p:sp>
          <p:sp>
            <p:nvSpPr>
              <p:cNvPr id="23" name="object 20"/>
              <p:cNvSpPr/>
              <p:nvPr/>
            </p:nvSpPr>
            <p:spPr>
              <a:xfrm>
                <a:off x="6761480" y="4201159"/>
                <a:ext cx="2204720" cy="396240"/>
              </a:xfrm>
              <a:custGeom>
                <a:avLst/>
                <a:gdLst/>
                <a:ahLst/>
                <a:cxnLst/>
                <a:rect l="l" t="t" r="r" b="b"/>
                <a:pathLst>
                  <a:path w="2204720" h="396239">
                    <a:moveTo>
                      <a:pt x="0" y="396239"/>
                    </a:moveTo>
                    <a:lnTo>
                      <a:pt x="2204720" y="396239"/>
                    </a:lnTo>
                    <a:lnTo>
                      <a:pt x="2204720" y="0"/>
                    </a:lnTo>
                    <a:lnTo>
                      <a:pt x="0" y="0"/>
                    </a:lnTo>
                    <a:lnTo>
                      <a:pt x="0" y="396239"/>
                    </a:lnTo>
                    <a:close/>
                  </a:path>
                </a:pathLst>
              </a:custGeom>
              <a:ln w="25400">
                <a:solidFill>
                  <a:srgbClr val="000000"/>
                </a:solidFill>
              </a:ln>
            </p:spPr>
            <p:txBody>
              <a:bodyPr wrap="square" lIns="0" tIns="0" rIns="0" bIns="0" rtlCol="0"/>
              <a:lstStyle/>
              <a:p>
                <a:endParaRPr/>
              </a:p>
            </p:txBody>
          </p:sp>
        </p:grpSp>
        <p:sp>
          <p:nvSpPr>
            <p:cNvPr id="24" name="object 21"/>
            <p:cNvSpPr txBox="1"/>
            <p:nvPr/>
          </p:nvSpPr>
          <p:spPr>
            <a:xfrm>
              <a:off x="6761480" y="4201159"/>
              <a:ext cx="2204720" cy="343684"/>
            </a:xfrm>
            <a:prstGeom prst="rect">
              <a:avLst/>
            </a:prstGeom>
          </p:spPr>
          <p:txBody>
            <a:bodyPr vert="horz" wrap="square" lIns="0" tIns="35560" rIns="0" bIns="0" rtlCol="0">
              <a:spAutoFit/>
            </a:bodyPr>
            <a:lstStyle/>
            <a:p>
              <a:pPr marL="731520">
                <a:lnSpc>
                  <a:spcPct val="100000"/>
                </a:lnSpc>
                <a:spcBef>
                  <a:spcPts val="280"/>
                </a:spcBef>
              </a:pPr>
              <a:r>
                <a:rPr sz="2000" b="1" spc="15" dirty="0">
                  <a:cs typeface="Arial"/>
                </a:rPr>
                <a:t>1940</a:t>
              </a:r>
              <a:r>
                <a:rPr sz="2025" b="1" spc="22" baseline="26748" dirty="0">
                  <a:cs typeface="Arial"/>
                </a:rPr>
                <a:t>th</a:t>
              </a:r>
              <a:endParaRPr sz="2025" baseline="26748">
                <a:cs typeface="Arial"/>
              </a:endParaRPr>
            </a:p>
          </p:txBody>
        </p:sp>
        <p:sp>
          <p:nvSpPr>
            <p:cNvPr id="25" name="object 22"/>
            <p:cNvSpPr txBox="1"/>
            <p:nvPr/>
          </p:nvSpPr>
          <p:spPr>
            <a:xfrm>
              <a:off x="6753859" y="4631054"/>
              <a:ext cx="2223770" cy="382156"/>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chemeClr val="accent5">
                      <a:lumMod val="75000"/>
                    </a:schemeClr>
                  </a:solidFill>
                  <a:cs typeface="Arial"/>
                </a:rPr>
                <a:t>DDT</a:t>
              </a:r>
              <a:r>
                <a:rPr sz="1200" b="1" spc="10" dirty="0">
                  <a:solidFill>
                    <a:schemeClr val="accent5">
                      <a:lumMod val="75000"/>
                    </a:schemeClr>
                  </a:solidFill>
                  <a:cs typeface="Arial"/>
                </a:rPr>
                <a:t> </a:t>
              </a:r>
              <a:r>
                <a:rPr sz="1200" b="1" spc="-30" dirty="0">
                  <a:solidFill>
                    <a:schemeClr val="accent5">
                      <a:lumMod val="75000"/>
                    </a:schemeClr>
                  </a:solidFill>
                  <a:cs typeface="Arial"/>
                </a:rPr>
                <a:t>was</a:t>
              </a:r>
              <a:r>
                <a:rPr sz="1200" b="1" spc="-25" dirty="0">
                  <a:solidFill>
                    <a:schemeClr val="accent5">
                      <a:lumMod val="75000"/>
                    </a:schemeClr>
                  </a:solidFill>
                  <a:cs typeface="Arial"/>
                </a:rPr>
                <a:t> </a:t>
              </a:r>
              <a:r>
                <a:rPr sz="1200" b="1" spc="-10" dirty="0">
                  <a:solidFill>
                    <a:schemeClr val="accent5">
                      <a:lumMod val="75000"/>
                    </a:schemeClr>
                  </a:solidFill>
                  <a:cs typeface="Arial"/>
                </a:rPr>
                <a:t>first</a:t>
              </a:r>
              <a:r>
                <a:rPr sz="1200" b="1" spc="-5" dirty="0">
                  <a:solidFill>
                    <a:schemeClr val="accent5">
                      <a:lumMod val="75000"/>
                    </a:schemeClr>
                  </a:solidFill>
                  <a:cs typeface="Arial"/>
                </a:rPr>
                <a:t> </a:t>
              </a:r>
              <a:r>
                <a:rPr sz="1200" b="1" spc="5" dirty="0">
                  <a:solidFill>
                    <a:schemeClr val="accent5">
                      <a:lumMod val="75000"/>
                    </a:schemeClr>
                  </a:solidFill>
                  <a:cs typeface="Arial"/>
                </a:rPr>
                <a:t>tried</a:t>
              </a:r>
              <a:r>
                <a:rPr sz="1200" b="1" spc="10" dirty="0">
                  <a:solidFill>
                    <a:schemeClr val="accent5">
                      <a:lumMod val="75000"/>
                    </a:schemeClr>
                  </a:solidFill>
                  <a:cs typeface="Arial"/>
                </a:rPr>
                <a:t> </a:t>
              </a:r>
              <a:r>
                <a:rPr sz="1200" b="1" spc="-20" dirty="0">
                  <a:solidFill>
                    <a:schemeClr val="accent5">
                      <a:lumMod val="75000"/>
                    </a:schemeClr>
                  </a:solidFill>
                  <a:cs typeface="Arial"/>
                </a:rPr>
                <a:t>against</a:t>
              </a:r>
              <a:r>
                <a:rPr lang="ru-RU" sz="1200" b="1" spc="-20" dirty="0">
                  <a:solidFill>
                    <a:schemeClr val="accent5">
                      <a:lumMod val="75000"/>
                    </a:schemeClr>
                  </a:solidFill>
                  <a:cs typeface="Arial"/>
                </a:rPr>
                <a:t> </a:t>
              </a:r>
              <a:r>
                <a:rPr sz="1200" b="1" spc="-5" dirty="0">
                  <a:solidFill>
                    <a:schemeClr val="accent5">
                      <a:lumMod val="75000"/>
                    </a:schemeClr>
                  </a:solidFill>
                  <a:cs typeface="Arial"/>
                </a:rPr>
                <a:t>mosquitoes</a:t>
              </a:r>
              <a:r>
                <a:rPr sz="1200" b="1" dirty="0">
                  <a:solidFill>
                    <a:schemeClr val="accent5">
                      <a:lumMod val="75000"/>
                    </a:schemeClr>
                  </a:solidFill>
                  <a:cs typeface="Arial"/>
                </a:rPr>
                <a:t> </a:t>
              </a:r>
              <a:r>
                <a:rPr sz="1200" b="1" spc="-15" dirty="0">
                  <a:solidFill>
                    <a:schemeClr val="accent5">
                      <a:lumMod val="75000"/>
                    </a:schemeClr>
                  </a:solidFill>
                  <a:cs typeface="Arial"/>
                </a:rPr>
                <a:t>that</a:t>
              </a:r>
              <a:r>
                <a:rPr sz="1200" b="1" spc="-10" dirty="0">
                  <a:solidFill>
                    <a:schemeClr val="accent5">
                      <a:lumMod val="75000"/>
                    </a:schemeClr>
                  </a:solidFill>
                  <a:cs typeface="Arial"/>
                </a:rPr>
                <a:t> </a:t>
              </a:r>
              <a:r>
                <a:rPr sz="1200" b="1" dirty="0">
                  <a:solidFill>
                    <a:schemeClr val="accent5">
                      <a:lumMod val="75000"/>
                    </a:schemeClr>
                  </a:solidFill>
                  <a:cs typeface="Arial"/>
                </a:rPr>
                <a:t>carried</a:t>
              </a:r>
              <a:r>
                <a:rPr lang="ru-RU" sz="1200" b="1" dirty="0">
                  <a:solidFill>
                    <a:schemeClr val="accent5">
                      <a:lumMod val="75000"/>
                    </a:schemeClr>
                  </a:solidFill>
                  <a:cs typeface="Arial"/>
                </a:rPr>
                <a:t> </a:t>
              </a:r>
              <a:r>
                <a:rPr sz="1200" b="1" spc="-30" dirty="0">
                  <a:solidFill>
                    <a:schemeClr val="accent5">
                      <a:lumMod val="75000"/>
                    </a:schemeClr>
                  </a:solidFill>
                  <a:cs typeface="Arial"/>
                </a:rPr>
                <a:t>malaria.</a:t>
              </a:r>
              <a:endParaRPr sz="1200" b="1" dirty="0">
                <a:solidFill>
                  <a:schemeClr val="accent5">
                    <a:lumMod val="75000"/>
                  </a:schemeClr>
                </a:solidFill>
                <a:cs typeface="Arial"/>
              </a:endParaRPr>
            </a:p>
          </p:txBody>
        </p:sp>
        <p:grpSp>
          <p:nvGrpSpPr>
            <p:cNvPr id="26" name="object 23"/>
            <p:cNvGrpSpPr/>
            <p:nvPr/>
          </p:nvGrpSpPr>
          <p:grpSpPr>
            <a:xfrm>
              <a:off x="1709420" y="4909820"/>
              <a:ext cx="2230120" cy="401320"/>
              <a:chOff x="1709420" y="4909820"/>
              <a:chExt cx="2230120" cy="401320"/>
            </a:xfrm>
          </p:grpSpPr>
          <p:sp>
            <p:nvSpPr>
              <p:cNvPr id="27" name="object 24"/>
              <p:cNvSpPr/>
              <p:nvPr/>
            </p:nvSpPr>
            <p:spPr>
              <a:xfrm>
                <a:off x="1722120" y="4922520"/>
                <a:ext cx="2204720" cy="375920"/>
              </a:xfrm>
              <a:custGeom>
                <a:avLst/>
                <a:gdLst/>
                <a:ahLst/>
                <a:cxnLst/>
                <a:rect l="l" t="t" r="r" b="b"/>
                <a:pathLst>
                  <a:path w="2204720" h="375920">
                    <a:moveTo>
                      <a:pt x="2204720" y="0"/>
                    </a:moveTo>
                    <a:lnTo>
                      <a:pt x="0" y="0"/>
                    </a:lnTo>
                    <a:lnTo>
                      <a:pt x="0" y="375919"/>
                    </a:lnTo>
                    <a:lnTo>
                      <a:pt x="2204720" y="375919"/>
                    </a:lnTo>
                    <a:lnTo>
                      <a:pt x="2204720" y="0"/>
                    </a:lnTo>
                    <a:close/>
                  </a:path>
                </a:pathLst>
              </a:custGeom>
              <a:solidFill>
                <a:srgbClr val="F5E1A9"/>
              </a:solidFill>
            </p:spPr>
            <p:txBody>
              <a:bodyPr wrap="square" lIns="0" tIns="0" rIns="0" bIns="0" rtlCol="0"/>
              <a:lstStyle/>
              <a:p>
                <a:endParaRPr/>
              </a:p>
            </p:txBody>
          </p:sp>
          <p:sp>
            <p:nvSpPr>
              <p:cNvPr id="28" name="object 25"/>
              <p:cNvSpPr/>
              <p:nvPr/>
            </p:nvSpPr>
            <p:spPr>
              <a:xfrm>
                <a:off x="1722120" y="4922520"/>
                <a:ext cx="2204720" cy="375920"/>
              </a:xfrm>
              <a:custGeom>
                <a:avLst/>
                <a:gdLst/>
                <a:ahLst/>
                <a:cxnLst/>
                <a:rect l="l" t="t" r="r" b="b"/>
                <a:pathLst>
                  <a:path w="2204720" h="375920">
                    <a:moveTo>
                      <a:pt x="0" y="375919"/>
                    </a:moveTo>
                    <a:lnTo>
                      <a:pt x="2204720" y="375919"/>
                    </a:lnTo>
                    <a:lnTo>
                      <a:pt x="2204720" y="0"/>
                    </a:lnTo>
                    <a:lnTo>
                      <a:pt x="0" y="0"/>
                    </a:lnTo>
                    <a:lnTo>
                      <a:pt x="0" y="375919"/>
                    </a:lnTo>
                    <a:close/>
                  </a:path>
                </a:pathLst>
              </a:custGeom>
              <a:ln w="25400">
                <a:solidFill>
                  <a:srgbClr val="000000"/>
                </a:solidFill>
              </a:ln>
            </p:spPr>
            <p:txBody>
              <a:bodyPr wrap="square" lIns="0" tIns="0" rIns="0" bIns="0" rtlCol="0"/>
              <a:lstStyle/>
              <a:p>
                <a:endParaRPr/>
              </a:p>
            </p:txBody>
          </p:sp>
        </p:grpSp>
        <p:sp>
          <p:nvSpPr>
            <p:cNvPr id="29" name="object 26"/>
            <p:cNvSpPr txBox="1"/>
            <p:nvPr/>
          </p:nvSpPr>
          <p:spPr>
            <a:xfrm>
              <a:off x="1722120" y="4922520"/>
              <a:ext cx="2204720" cy="328295"/>
            </a:xfrm>
            <a:prstGeom prst="rect">
              <a:avLst/>
            </a:prstGeom>
          </p:spPr>
          <p:txBody>
            <a:bodyPr vert="horz" wrap="square" lIns="0" tIns="43180" rIns="0" bIns="0" rtlCol="0">
              <a:spAutoFit/>
            </a:bodyPr>
            <a:lstStyle/>
            <a:p>
              <a:pPr marR="8890" algn="ctr">
                <a:lnSpc>
                  <a:spcPct val="100000"/>
                </a:lnSpc>
                <a:spcBef>
                  <a:spcPts val="340"/>
                </a:spcBef>
              </a:pPr>
              <a:r>
                <a:rPr sz="1850" b="1" spc="5" dirty="0">
                  <a:cs typeface="Arial"/>
                </a:rPr>
                <a:t>1960</a:t>
              </a:r>
              <a:r>
                <a:rPr sz="1800" b="1" spc="7" baseline="25462" dirty="0">
                  <a:cs typeface="Arial"/>
                </a:rPr>
                <a:t>th</a:t>
              </a:r>
              <a:endParaRPr sz="1800" baseline="25462">
                <a:cs typeface="Arial"/>
              </a:endParaRPr>
            </a:p>
          </p:txBody>
        </p:sp>
        <p:sp>
          <p:nvSpPr>
            <p:cNvPr id="30" name="object 27"/>
            <p:cNvSpPr txBox="1"/>
            <p:nvPr/>
          </p:nvSpPr>
          <p:spPr>
            <a:xfrm>
              <a:off x="1709420" y="5336603"/>
              <a:ext cx="2216150" cy="536044"/>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chemeClr val="accent5">
                      <a:lumMod val="75000"/>
                    </a:schemeClr>
                  </a:solidFill>
                  <a:cs typeface="Arial"/>
                </a:rPr>
                <a:t>Silent</a:t>
              </a:r>
              <a:r>
                <a:rPr sz="1200" b="1" spc="5" dirty="0">
                  <a:solidFill>
                    <a:schemeClr val="accent5">
                      <a:lumMod val="75000"/>
                    </a:schemeClr>
                  </a:solidFill>
                  <a:cs typeface="Arial"/>
                </a:rPr>
                <a:t> </a:t>
              </a:r>
              <a:r>
                <a:rPr sz="1200" b="1" spc="-5" dirty="0">
                  <a:solidFill>
                    <a:schemeClr val="accent5">
                      <a:lumMod val="75000"/>
                    </a:schemeClr>
                  </a:solidFill>
                  <a:cs typeface="Arial"/>
                </a:rPr>
                <a:t>Spring</a:t>
              </a:r>
              <a:r>
                <a:rPr sz="1200" b="1" dirty="0">
                  <a:solidFill>
                    <a:schemeClr val="accent5">
                      <a:lumMod val="75000"/>
                    </a:schemeClr>
                  </a:solidFill>
                  <a:cs typeface="Arial"/>
                </a:rPr>
                <a:t> </a:t>
              </a:r>
              <a:r>
                <a:rPr sz="1200" b="1" spc="-10" dirty="0">
                  <a:solidFill>
                    <a:schemeClr val="accent5">
                      <a:lumMod val="75000"/>
                    </a:schemeClr>
                  </a:solidFill>
                  <a:cs typeface="Arial"/>
                </a:rPr>
                <a:t>book</a:t>
              </a:r>
              <a:r>
                <a:rPr sz="1200" b="1" spc="-5" dirty="0">
                  <a:solidFill>
                    <a:schemeClr val="accent5">
                      <a:lumMod val="75000"/>
                    </a:schemeClr>
                  </a:solidFill>
                  <a:cs typeface="Arial"/>
                </a:rPr>
                <a:t> </a:t>
              </a:r>
              <a:r>
                <a:rPr sz="1200" b="1" spc="-30" dirty="0">
                  <a:solidFill>
                    <a:schemeClr val="accent5">
                      <a:lumMod val="75000"/>
                    </a:schemeClr>
                  </a:solidFill>
                  <a:cs typeface="Arial"/>
                </a:rPr>
                <a:t>was</a:t>
              </a:r>
              <a:r>
                <a:rPr sz="1200" b="1" spc="-25" dirty="0">
                  <a:solidFill>
                    <a:schemeClr val="accent5">
                      <a:lumMod val="75000"/>
                    </a:schemeClr>
                  </a:solidFill>
                  <a:cs typeface="Arial"/>
                </a:rPr>
                <a:t> </a:t>
              </a:r>
              <a:r>
                <a:rPr sz="1200" b="1" dirty="0">
                  <a:solidFill>
                    <a:schemeClr val="accent5">
                      <a:lumMod val="75000"/>
                    </a:schemeClr>
                  </a:solidFill>
                  <a:cs typeface="Arial"/>
                </a:rPr>
                <a:t>a</a:t>
              </a:r>
              <a:r>
                <a:rPr lang="ru-RU" sz="1200" b="1" dirty="0">
                  <a:solidFill>
                    <a:schemeClr val="accent5">
                      <a:lumMod val="75000"/>
                    </a:schemeClr>
                  </a:solidFill>
                  <a:cs typeface="Arial"/>
                </a:rPr>
                <a:t> </a:t>
              </a:r>
              <a:r>
                <a:rPr sz="1200" b="1" dirty="0">
                  <a:solidFill>
                    <a:schemeClr val="accent5">
                      <a:lumMod val="75000"/>
                    </a:schemeClr>
                  </a:solidFill>
                  <a:cs typeface="Arial"/>
                </a:rPr>
                <a:t>timely</a:t>
              </a:r>
              <a:r>
                <a:rPr sz="1200" b="1" spc="5" dirty="0">
                  <a:solidFill>
                    <a:schemeClr val="accent5">
                      <a:lumMod val="75000"/>
                    </a:schemeClr>
                  </a:solidFill>
                  <a:cs typeface="Arial"/>
                </a:rPr>
                <a:t> </a:t>
              </a:r>
              <a:r>
                <a:rPr sz="1200" b="1" spc="-5" dirty="0">
                  <a:solidFill>
                    <a:schemeClr val="accent5">
                      <a:lumMod val="75000"/>
                    </a:schemeClr>
                  </a:solidFill>
                  <a:cs typeface="Arial"/>
                </a:rPr>
                <a:t>realization</a:t>
              </a:r>
              <a:r>
                <a:rPr sz="1200" b="1" dirty="0">
                  <a:solidFill>
                    <a:schemeClr val="accent5">
                      <a:lumMod val="75000"/>
                    </a:schemeClr>
                  </a:solidFill>
                  <a:cs typeface="Arial"/>
                </a:rPr>
                <a:t> about</a:t>
              </a:r>
              <a:r>
                <a:rPr sz="1200" b="1" spc="5" dirty="0">
                  <a:solidFill>
                    <a:schemeClr val="accent5">
                      <a:lumMod val="75000"/>
                    </a:schemeClr>
                  </a:solidFill>
                  <a:cs typeface="Arial"/>
                </a:rPr>
                <a:t> </a:t>
              </a:r>
              <a:r>
                <a:rPr sz="1200" b="1" spc="-5" dirty="0">
                  <a:solidFill>
                    <a:schemeClr val="accent5">
                      <a:lumMod val="75000"/>
                    </a:schemeClr>
                  </a:solidFill>
                  <a:cs typeface="Arial"/>
                </a:rPr>
                <a:t>the</a:t>
              </a:r>
              <a:r>
                <a:rPr lang="ru-RU" sz="1200" b="1" spc="-5" dirty="0">
                  <a:solidFill>
                    <a:schemeClr val="accent5">
                      <a:lumMod val="75000"/>
                    </a:schemeClr>
                  </a:solidFill>
                  <a:cs typeface="Arial"/>
                </a:rPr>
                <a:t> </a:t>
              </a:r>
              <a:r>
                <a:rPr sz="1200" b="1" spc="-15" dirty="0">
                  <a:solidFill>
                    <a:schemeClr val="accent5">
                      <a:lumMod val="75000"/>
                    </a:schemeClr>
                  </a:solidFill>
                  <a:cs typeface="Arial"/>
                </a:rPr>
                <a:t>risks</a:t>
              </a:r>
              <a:r>
                <a:rPr sz="1200" b="1" spc="30" dirty="0">
                  <a:solidFill>
                    <a:schemeClr val="accent5">
                      <a:lumMod val="75000"/>
                    </a:schemeClr>
                  </a:solidFill>
                  <a:cs typeface="Arial"/>
                </a:rPr>
                <a:t> </a:t>
              </a:r>
              <a:r>
                <a:rPr sz="1200" b="1" spc="-10" dirty="0">
                  <a:solidFill>
                    <a:schemeClr val="accent5">
                      <a:lumMod val="75000"/>
                    </a:schemeClr>
                  </a:solidFill>
                  <a:cs typeface="Arial"/>
                </a:rPr>
                <a:t>of</a:t>
              </a:r>
              <a:r>
                <a:rPr sz="1200" b="1" spc="-15" dirty="0">
                  <a:solidFill>
                    <a:schemeClr val="accent5">
                      <a:lumMod val="75000"/>
                    </a:schemeClr>
                  </a:solidFill>
                  <a:cs typeface="Arial"/>
                </a:rPr>
                <a:t> </a:t>
              </a:r>
              <a:r>
                <a:rPr sz="1200" b="1" spc="-20" dirty="0">
                  <a:solidFill>
                    <a:schemeClr val="accent5">
                      <a:lumMod val="75000"/>
                    </a:schemeClr>
                  </a:solidFill>
                  <a:cs typeface="Arial"/>
                </a:rPr>
                <a:t>DDT.</a:t>
              </a:r>
              <a:endParaRPr sz="1200" b="1" dirty="0">
                <a:solidFill>
                  <a:schemeClr val="accent5">
                    <a:lumMod val="75000"/>
                  </a:schemeClr>
                </a:solidFill>
                <a:cs typeface="Arial"/>
              </a:endParaRPr>
            </a:p>
            <a:p>
              <a:pPr marL="12700">
                <a:lnSpc>
                  <a:spcPts val="1175"/>
                </a:lnSpc>
              </a:pPr>
              <a:endParaRPr sz="1200" b="1" dirty="0">
                <a:solidFill>
                  <a:schemeClr val="accent5">
                    <a:lumMod val="75000"/>
                  </a:schemeClr>
                </a:solidFill>
                <a:cs typeface="Arial"/>
              </a:endParaRPr>
            </a:p>
          </p:txBody>
        </p:sp>
        <p:grpSp>
          <p:nvGrpSpPr>
            <p:cNvPr id="31" name="object 28"/>
            <p:cNvGrpSpPr/>
            <p:nvPr/>
          </p:nvGrpSpPr>
          <p:grpSpPr>
            <a:xfrm>
              <a:off x="307340" y="3487420"/>
              <a:ext cx="2230120" cy="421640"/>
              <a:chOff x="307340" y="3487420"/>
              <a:chExt cx="2230120" cy="421640"/>
            </a:xfrm>
          </p:grpSpPr>
          <p:sp>
            <p:nvSpPr>
              <p:cNvPr id="32" name="object 29"/>
              <p:cNvSpPr/>
              <p:nvPr/>
            </p:nvSpPr>
            <p:spPr>
              <a:xfrm>
                <a:off x="320040" y="3500120"/>
                <a:ext cx="2204720" cy="396240"/>
              </a:xfrm>
              <a:custGeom>
                <a:avLst/>
                <a:gdLst/>
                <a:ahLst/>
                <a:cxnLst/>
                <a:rect l="l" t="t" r="r" b="b"/>
                <a:pathLst>
                  <a:path w="2204720" h="396239">
                    <a:moveTo>
                      <a:pt x="2204720" y="0"/>
                    </a:moveTo>
                    <a:lnTo>
                      <a:pt x="0" y="0"/>
                    </a:lnTo>
                    <a:lnTo>
                      <a:pt x="0" y="396239"/>
                    </a:lnTo>
                    <a:lnTo>
                      <a:pt x="2204720" y="396239"/>
                    </a:lnTo>
                    <a:lnTo>
                      <a:pt x="2204720" y="0"/>
                    </a:lnTo>
                    <a:close/>
                  </a:path>
                </a:pathLst>
              </a:custGeom>
              <a:solidFill>
                <a:srgbClr val="9FC4C5"/>
              </a:solidFill>
            </p:spPr>
            <p:txBody>
              <a:bodyPr wrap="square" lIns="0" tIns="0" rIns="0" bIns="0" rtlCol="0"/>
              <a:lstStyle/>
              <a:p>
                <a:endParaRPr/>
              </a:p>
            </p:txBody>
          </p:sp>
          <p:sp>
            <p:nvSpPr>
              <p:cNvPr id="33" name="object 30"/>
              <p:cNvSpPr/>
              <p:nvPr/>
            </p:nvSpPr>
            <p:spPr>
              <a:xfrm>
                <a:off x="320040" y="3500120"/>
                <a:ext cx="2204720" cy="396240"/>
              </a:xfrm>
              <a:custGeom>
                <a:avLst/>
                <a:gdLst/>
                <a:ahLst/>
                <a:cxnLst/>
                <a:rect l="l" t="t" r="r" b="b"/>
                <a:pathLst>
                  <a:path w="2204720" h="396239">
                    <a:moveTo>
                      <a:pt x="0" y="396239"/>
                    </a:moveTo>
                    <a:lnTo>
                      <a:pt x="2204720" y="396239"/>
                    </a:lnTo>
                    <a:lnTo>
                      <a:pt x="2204720" y="0"/>
                    </a:lnTo>
                    <a:lnTo>
                      <a:pt x="0" y="0"/>
                    </a:lnTo>
                    <a:lnTo>
                      <a:pt x="0" y="396239"/>
                    </a:lnTo>
                    <a:close/>
                  </a:path>
                </a:pathLst>
              </a:custGeom>
              <a:ln w="25400">
                <a:solidFill>
                  <a:srgbClr val="000000"/>
                </a:solidFill>
              </a:ln>
            </p:spPr>
            <p:txBody>
              <a:bodyPr wrap="square" lIns="0" tIns="0" rIns="0" bIns="0" rtlCol="0"/>
              <a:lstStyle/>
              <a:p>
                <a:endParaRPr/>
              </a:p>
            </p:txBody>
          </p:sp>
        </p:grpSp>
        <p:sp>
          <p:nvSpPr>
            <p:cNvPr id="34" name="object 31"/>
            <p:cNvSpPr txBox="1"/>
            <p:nvPr/>
          </p:nvSpPr>
          <p:spPr>
            <a:xfrm>
              <a:off x="320040" y="3500120"/>
              <a:ext cx="2204720" cy="343684"/>
            </a:xfrm>
            <a:prstGeom prst="rect">
              <a:avLst/>
            </a:prstGeom>
          </p:spPr>
          <p:txBody>
            <a:bodyPr vert="horz" wrap="square" lIns="0" tIns="35560" rIns="0" bIns="0" rtlCol="0">
              <a:spAutoFit/>
            </a:bodyPr>
            <a:lstStyle/>
            <a:p>
              <a:pPr marL="727075">
                <a:lnSpc>
                  <a:spcPct val="100000"/>
                </a:lnSpc>
                <a:spcBef>
                  <a:spcPts val="280"/>
                </a:spcBef>
              </a:pPr>
              <a:r>
                <a:rPr sz="2000" b="1" spc="15" dirty="0">
                  <a:cs typeface="Arial"/>
                </a:rPr>
                <a:t>1990</a:t>
              </a:r>
              <a:r>
                <a:rPr sz="2025" b="1" spc="22" baseline="26748" dirty="0">
                  <a:cs typeface="Arial"/>
                </a:rPr>
                <a:t>th</a:t>
              </a:r>
              <a:endParaRPr sz="2025" baseline="26748" dirty="0">
                <a:cs typeface="Arial"/>
              </a:endParaRPr>
            </a:p>
          </p:txBody>
        </p:sp>
        <p:sp>
          <p:nvSpPr>
            <p:cNvPr id="36" name="object 33"/>
            <p:cNvSpPr txBox="1"/>
            <p:nvPr/>
          </p:nvSpPr>
          <p:spPr>
            <a:xfrm>
              <a:off x="307975" y="3983367"/>
              <a:ext cx="2224405" cy="777136"/>
            </a:xfrm>
            <a:prstGeom prst="rect">
              <a:avLst/>
            </a:prstGeom>
          </p:spPr>
          <p:txBody>
            <a:bodyPr vert="horz" wrap="square" lIns="0" tIns="12700" rIns="0" bIns="0" rtlCol="0">
              <a:spAutoFit/>
            </a:bodyPr>
            <a:lstStyle/>
            <a:p>
              <a:pPr marL="12700">
                <a:lnSpc>
                  <a:spcPct val="100000"/>
                </a:lnSpc>
                <a:spcBef>
                  <a:spcPts val="100"/>
                </a:spcBef>
                <a:tabLst>
                  <a:tab pos="561340" algn="l"/>
                  <a:tab pos="1374775" algn="l"/>
                </a:tabLst>
              </a:pPr>
              <a:r>
                <a:rPr lang="en-US" sz="1200" b="1" spc="-10" dirty="0">
                  <a:solidFill>
                    <a:schemeClr val="accent5">
                      <a:lumMod val="75000"/>
                    </a:schemeClr>
                  </a:solidFill>
                  <a:cs typeface="Arial"/>
                </a:rPr>
                <a:t>Neonicotinoids are based on</a:t>
              </a:r>
            </a:p>
            <a:p>
              <a:pPr marL="12700">
                <a:lnSpc>
                  <a:spcPct val="100000"/>
                </a:lnSpc>
                <a:spcBef>
                  <a:spcPts val="100"/>
                </a:spcBef>
                <a:tabLst>
                  <a:tab pos="561340" algn="l"/>
                  <a:tab pos="1374775" algn="l"/>
                </a:tabLst>
              </a:pPr>
              <a:r>
                <a:rPr lang="en-US" sz="1200" b="1" spc="-10" dirty="0">
                  <a:solidFill>
                    <a:schemeClr val="accent5">
                      <a:lumMod val="75000"/>
                    </a:schemeClr>
                  </a:solidFill>
                  <a:cs typeface="Arial"/>
                </a:rPr>
                <a:t>T</a:t>
              </a:r>
              <a:r>
                <a:rPr sz="1200" b="1" spc="-10" dirty="0">
                  <a:solidFill>
                    <a:schemeClr val="accent5">
                      <a:lumMod val="75000"/>
                    </a:schemeClr>
                  </a:solidFill>
                  <a:cs typeface="Arial"/>
                </a:rPr>
                <a:t>he</a:t>
              </a:r>
              <a:r>
                <a:rPr lang="en-US" sz="1200" b="1" spc="-10" dirty="0">
                  <a:solidFill>
                    <a:schemeClr val="accent5">
                      <a:lumMod val="75000"/>
                    </a:schemeClr>
                  </a:solidFill>
                  <a:cs typeface="Arial"/>
                </a:rPr>
                <a:t> </a:t>
              </a:r>
              <a:r>
                <a:rPr sz="1200" b="1" spc="-10" dirty="0">
                  <a:solidFill>
                    <a:schemeClr val="accent5">
                      <a:lumMod val="75000"/>
                    </a:schemeClr>
                  </a:solidFill>
                  <a:cs typeface="Arial"/>
                </a:rPr>
                <a:t>natural</a:t>
              </a:r>
              <a:r>
                <a:rPr lang="en-US" sz="1200" b="1" spc="-10" dirty="0">
                  <a:solidFill>
                    <a:schemeClr val="accent5">
                      <a:lumMod val="75000"/>
                    </a:schemeClr>
                  </a:solidFill>
                  <a:cs typeface="Arial"/>
                </a:rPr>
                <a:t> </a:t>
              </a:r>
              <a:r>
                <a:rPr sz="1200" b="1" dirty="0">
                  <a:solidFill>
                    <a:schemeClr val="accent5">
                      <a:lumMod val="75000"/>
                    </a:schemeClr>
                  </a:solidFill>
                  <a:cs typeface="Arial"/>
                </a:rPr>
                <a:t>insecticide,</a:t>
              </a:r>
              <a:r>
                <a:rPr lang="en-US" sz="1200" b="1" dirty="0">
                  <a:solidFill>
                    <a:schemeClr val="accent5">
                      <a:lumMod val="75000"/>
                    </a:schemeClr>
                  </a:solidFill>
                  <a:cs typeface="Arial"/>
                </a:rPr>
                <a:t> nicotine. It used in the control of pests.</a:t>
              </a:r>
            </a:p>
            <a:p>
              <a:pPr marL="12700">
                <a:lnSpc>
                  <a:spcPct val="100000"/>
                </a:lnSpc>
                <a:spcBef>
                  <a:spcPts val="100"/>
                </a:spcBef>
                <a:tabLst>
                  <a:tab pos="561340" algn="l"/>
                  <a:tab pos="1374775" algn="l"/>
                </a:tabLst>
              </a:pPr>
              <a:endParaRPr sz="1200" b="1" dirty="0">
                <a:solidFill>
                  <a:schemeClr val="accent5">
                    <a:lumMod val="75000"/>
                  </a:schemeClr>
                </a:solidFill>
                <a:cs typeface="Arial"/>
              </a:endParaRPr>
            </a:p>
          </p:txBody>
        </p:sp>
        <p:grpSp>
          <p:nvGrpSpPr>
            <p:cNvPr id="38" name="object 35"/>
            <p:cNvGrpSpPr/>
            <p:nvPr/>
          </p:nvGrpSpPr>
          <p:grpSpPr>
            <a:xfrm>
              <a:off x="4859020" y="2898139"/>
              <a:ext cx="2230120" cy="431800"/>
              <a:chOff x="4859020" y="2898139"/>
              <a:chExt cx="2230120" cy="431800"/>
            </a:xfrm>
          </p:grpSpPr>
          <p:sp>
            <p:nvSpPr>
              <p:cNvPr id="39" name="object 36"/>
              <p:cNvSpPr/>
              <p:nvPr/>
            </p:nvSpPr>
            <p:spPr>
              <a:xfrm>
                <a:off x="4871720" y="2910839"/>
                <a:ext cx="2204720" cy="406400"/>
              </a:xfrm>
              <a:custGeom>
                <a:avLst/>
                <a:gdLst/>
                <a:ahLst/>
                <a:cxnLst/>
                <a:rect l="l" t="t" r="r" b="b"/>
                <a:pathLst>
                  <a:path w="2204720" h="406400">
                    <a:moveTo>
                      <a:pt x="2204720" y="0"/>
                    </a:moveTo>
                    <a:lnTo>
                      <a:pt x="0" y="0"/>
                    </a:lnTo>
                    <a:lnTo>
                      <a:pt x="0" y="406400"/>
                    </a:lnTo>
                    <a:lnTo>
                      <a:pt x="2204720" y="406400"/>
                    </a:lnTo>
                    <a:lnTo>
                      <a:pt x="2204720" y="0"/>
                    </a:lnTo>
                    <a:close/>
                  </a:path>
                </a:pathLst>
              </a:custGeom>
              <a:solidFill>
                <a:srgbClr val="F4A06E"/>
              </a:solidFill>
            </p:spPr>
            <p:txBody>
              <a:bodyPr wrap="square" lIns="0" tIns="0" rIns="0" bIns="0" rtlCol="0"/>
              <a:lstStyle/>
              <a:p>
                <a:endParaRPr/>
              </a:p>
            </p:txBody>
          </p:sp>
          <p:sp>
            <p:nvSpPr>
              <p:cNvPr id="40" name="object 37"/>
              <p:cNvSpPr/>
              <p:nvPr/>
            </p:nvSpPr>
            <p:spPr>
              <a:xfrm>
                <a:off x="4871720" y="2910839"/>
                <a:ext cx="2204720" cy="406400"/>
              </a:xfrm>
              <a:custGeom>
                <a:avLst/>
                <a:gdLst/>
                <a:ahLst/>
                <a:cxnLst/>
                <a:rect l="l" t="t" r="r" b="b"/>
                <a:pathLst>
                  <a:path w="2204720" h="406400">
                    <a:moveTo>
                      <a:pt x="0" y="406400"/>
                    </a:moveTo>
                    <a:lnTo>
                      <a:pt x="2204720" y="406400"/>
                    </a:lnTo>
                    <a:lnTo>
                      <a:pt x="2204720" y="0"/>
                    </a:lnTo>
                    <a:lnTo>
                      <a:pt x="0" y="0"/>
                    </a:lnTo>
                    <a:lnTo>
                      <a:pt x="0" y="406400"/>
                    </a:lnTo>
                    <a:close/>
                  </a:path>
                </a:pathLst>
              </a:custGeom>
              <a:ln w="25400">
                <a:solidFill>
                  <a:srgbClr val="000000"/>
                </a:solidFill>
              </a:ln>
            </p:spPr>
            <p:txBody>
              <a:bodyPr wrap="square" lIns="0" tIns="0" rIns="0" bIns="0" rtlCol="0"/>
              <a:lstStyle/>
              <a:p>
                <a:endParaRPr/>
              </a:p>
            </p:txBody>
          </p:sp>
        </p:grpSp>
        <p:sp>
          <p:nvSpPr>
            <p:cNvPr id="41" name="object 38"/>
            <p:cNvSpPr txBox="1"/>
            <p:nvPr/>
          </p:nvSpPr>
          <p:spPr>
            <a:xfrm>
              <a:off x="4871720" y="2910839"/>
              <a:ext cx="2204720" cy="406400"/>
            </a:xfrm>
            <a:prstGeom prst="rect">
              <a:avLst/>
            </a:prstGeom>
          </p:spPr>
          <p:txBody>
            <a:bodyPr vert="horz" wrap="square" lIns="0" tIns="41275" rIns="0" bIns="0" rtlCol="0">
              <a:spAutoFit/>
            </a:bodyPr>
            <a:lstStyle/>
            <a:p>
              <a:pPr marL="735330">
                <a:lnSpc>
                  <a:spcPct val="100000"/>
                </a:lnSpc>
                <a:spcBef>
                  <a:spcPts val="325"/>
                </a:spcBef>
              </a:pPr>
              <a:r>
                <a:rPr sz="2000" b="1" spc="15" dirty="0">
                  <a:latin typeface="Arial"/>
                  <a:cs typeface="Arial"/>
                </a:rPr>
                <a:t>1970</a:t>
              </a:r>
              <a:r>
                <a:rPr sz="2025" b="1" spc="22" baseline="26748" dirty="0">
                  <a:latin typeface="Arial"/>
                  <a:cs typeface="Arial"/>
                </a:rPr>
                <a:t>th</a:t>
              </a:r>
              <a:endParaRPr sz="2025" baseline="26748">
                <a:latin typeface="Arial"/>
                <a:cs typeface="Arial"/>
              </a:endParaRPr>
            </a:p>
          </p:txBody>
        </p:sp>
        <p:sp>
          <p:nvSpPr>
            <p:cNvPr id="42" name="object 39"/>
            <p:cNvSpPr txBox="1"/>
            <p:nvPr/>
          </p:nvSpPr>
          <p:spPr>
            <a:xfrm>
              <a:off x="4867275" y="3386137"/>
              <a:ext cx="2212340" cy="382156"/>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chemeClr val="accent5">
                      <a:lumMod val="75000"/>
                    </a:schemeClr>
                  </a:solidFill>
                  <a:cs typeface="Arial"/>
                </a:rPr>
                <a:t>Pyrethroids</a:t>
              </a:r>
              <a:r>
                <a:rPr sz="1200" b="1" spc="180" dirty="0">
                  <a:solidFill>
                    <a:schemeClr val="accent5">
                      <a:lumMod val="75000"/>
                    </a:schemeClr>
                  </a:solidFill>
                  <a:cs typeface="Arial"/>
                </a:rPr>
                <a:t> </a:t>
              </a:r>
              <a:r>
                <a:rPr sz="1200" b="1" spc="10" dirty="0">
                  <a:solidFill>
                    <a:schemeClr val="accent5">
                      <a:lumMod val="75000"/>
                    </a:schemeClr>
                  </a:solidFill>
                  <a:cs typeface="Arial"/>
                </a:rPr>
                <a:t>and</a:t>
              </a:r>
              <a:r>
                <a:rPr sz="1200" b="1" spc="200" dirty="0">
                  <a:solidFill>
                    <a:schemeClr val="accent5">
                      <a:lumMod val="75000"/>
                    </a:schemeClr>
                  </a:solidFill>
                  <a:cs typeface="Arial"/>
                </a:rPr>
                <a:t> </a:t>
              </a:r>
              <a:r>
                <a:rPr sz="1200" b="1" spc="-5" dirty="0">
                  <a:solidFill>
                    <a:schemeClr val="accent5">
                      <a:lumMod val="75000"/>
                    </a:schemeClr>
                  </a:solidFill>
                  <a:cs typeface="Arial"/>
                </a:rPr>
                <a:t>its</a:t>
              </a:r>
              <a:r>
                <a:rPr sz="1200" b="1" spc="190" dirty="0">
                  <a:solidFill>
                    <a:schemeClr val="accent5">
                      <a:lumMod val="75000"/>
                    </a:schemeClr>
                  </a:solidFill>
                  <a:cs typeface="Arial"/>
                </a:rPr>
                <a:t> </a:t>
              </a:r>
              <a:r>
                <a:rPr sz="1200" b="1" spc="10" dirty="0">
                  <a:solidFill>
                    <a:schemeClr val="accent5">
                      <a:lumMod val="75000"/>
                    </a:schemeClr>
                  </a:solidFill>
                  <a:cs typeface="Arial"/>
                </a:rPr>
                <a:t>safety</a:t>
              </a:r>
              <a:r>
                <a:rPr sz="1200" b="1" spc="100" dirty="0">
                  <a:solidFill>
                    <a:schemeClr val="accent5">
                      <a:lumMod val="75000"/>
                    </a:schemeClr>
                  </a:solidFill>
                  <a:cs typeface="Arial"/>
                </a:rPr>
                <a:t> </a:t>
              </a:r>
              <a:r>
                <a:rPr sz="1200" b="1" spc="-15" dirty="0">
                  <a:solidFill>
                    <a:schemeClr val="accent5">
                      <a:lumMod val="75000"/>
                    </a:schemeClr>
                  </a:solidFill>
                  <a:cs typeface="Arial"/>
                </a:rPr>
                <a:t>on</a:t>
              </a:r>
              <a:r>
                <a:rPr lang="ru-RU" sz="1200" b="1" spc="-15" dirty="0">
                  <a:solidFill>
                    <a:schemeClr val="accent5">
                      <a:lumMod val="75000"/>
                    </a:schemeClr>
                  </a:solidFill>
                  <a:cs typeface="Arial"/>
                </a:rPr>
                <a:t> </a:t>
              </a:r>
              <a:r>
                <a:rPr sz="1200" b="1" spc="-5" dirty="0">
                  <a:solidFill>
                    <a:schemeClr val="accent5">
                      <a:lumMod val="75000"/>
                    </a:schemeClr>
                  </a:solidFill>
                  <a:cs typeface="Arial"/>
                </a:rPr>
                <a:t>non-target</a:t>
              </a:r>
              <a:r>
                <a:rPr sz="1200" b="1" spc="-25" dirty="0">
                  <a:solidFill>
                    <a:schemeClr val="accent5">
                      <a:lumMod val="75000"/>
                    </a:schemeClr>
                  </a:solidFill>
                  <a:cs typeface="Arial"/>
                </a:rPr>
                <a:t> organisms.</a:t>
              </a:r>
              <a:endParaRPr sz="1200" b="1" dirty="0">
                <a:solidFill>
                  <a:schemeClr val="accent5">
                    <a:lumMod val="75000"/>
                  </a:schemeClr>
                </a:solidFill>
                <a:cs typeface="Arial"/>
              </a:endParaRPr>
            </a:p>
          </p:txBody>
        </p:sp>
        <p:grpSp>
          <p:nvGrpSpPr>
            <p:cNvPr id="43" name="object 40"/>
            <p:cNvGrpSpPr/>
            <p:nvPr/>
          </p:nvGrpSpPr>
          <p:grpSpPr>
            <a:xfrm>
              <a:off x="2989579" y="1546860"/>
              <a:ext cx="2230120" cy="431800"/>
              <a:chOff x="2989579" y="1546860"/>
              <a:chExt cx="2230120" cy="431800"/>
            </a:xfrm>
          </p:grpSpPr>
          <p:sp>
            <p:nvSpPr>
              <p:cNvPr id="44" name="object 41"/>
              <p:cNvSpPr/>
              <p:nvPr/>
            </p:nvSpPr>
            <p:spPr>
              <a:xfrm>
                <a:off x="3002279" y="1559560"/>
                <a:ext cx="2204720" cy="406400"/>
              </a:xfrm>
              <a:custGeom>
                <a:avLst/>
                <a:gdLst/>
                <a:ahLst/>
                <a:cxnLst/>
                <a:rect l="l" t="t" r="r" b="b"/>
                <a:pathLst>
                  <a:path w="2204720" h="406400">
                    <a:moveTo>
                      <a:pt x="2204720" y="0"/>
                    </a:moveTo>
                    <a:lnTo>
                      <a:pt x="0" y="0"/>
                    </a:lnTo>
                    <a:lnTo>
                      <a:pt x="0" y="406400"/>
                    </a:lnTo>
                    <a:lnTo>
                      <a:pt x="2204720" y="406400"/>
                    </a:lnTo>
                    <a:lnTo>
                      <a:pt x="2204720" y="0"/>
                    </a:lnTo>
                    <a:close/>
                  </a:path>
                </a:pathLst>
              </a:custGeom>
              <a:solidFill>
                <a:srgbClr val="A6CDBB"/>
              </a:solidFill>
            </p:spPr>
            <p:txBody>
              <a:bodyPr wrap="square" lIns="0" tIns="0" rIns="0" bIns="0" rtlCol="0"/>
              <a:lstStyle/>
              <a:p>
                <a:endParaRPr/>
              </a:p>
            </p:txBody>
          </p:sp>
          <p:sp>
            <p:nvSpPr>
              <p:cNvPr id="45" name="object 42"/>
              <p:cNvSpPr/>
              <p:nvPr/>
            </p:nvSpPr>
            <p:spPr>
              <a:xfrm>
                <a:off x="3002279" y="1559560"/>
                <a:ext cx="2204720" cy="406400"/>
              </a:xfrm>
              <a:custGeom>
                <a:avLst/>
                <a:gdLst/>
                <a:ahLst/>
                <a:cxnLst/>
                <a:rect l="l" t="t" r="r" b="b"/>
                <a:pathLst>
                  <a:path w="2204720" h="406400">
                    <a:moveTo>
                      <a:pt x="0" y="406400"/>
                    </a:moveTo>
                    <a:lnTo>
                      <a:pt x="2204720" y="406400"/>
                    </a:lnTo>
                    <a:lnTo>
                      <a:pt x="2204720" y="0"/>
                    </a:lnTo>
                    <a:lnTo>
                      <a:pt x="0" y="0"/>
                    </a:lnTo>
                    <a:lnTo>
                      <a:pt x="0" y="406400"/>
                    </a:lnTo>
                    <a:close/>
                  </a:path>
                </a:pathLst>
              </a:custGeom>
              <a:ln w="25400">
                <a:solidFill>
                  <a:srgbClr val="000000"/>
                </a:solidFill>
              </a:ln>
            </p:spPr>
            <p:txBody>
              <a:bodyPr wrap="square" lIns="0" tIns="0" rIns="0" bIns="0" rtlCol="0"/>
              <a:lstStyle/>
              <a:p>
                <a:endParaRPr/>
              </a:p>
            </p:txBody>
          </p:sp>
        </p:grpSp>
        <p:sp>
          <p:nvSpPr>
            <p:cNvPr id="46" name="object 43"/>
            <p:cNvSpPr txBox="1"/>
            <p:nvPr/>
          </p:nvSpPr>
          <p:spPr>
            <a:xfrm>
              <a:off x="3002279" y="1559560"/>
              <a:ext cx="2204720" cy="349455"/>
            </a:xfrm>
            <a:prstGeom prst="rect">
              <a:avLst/>
            </a:prstGeom>
          </p:spPr>
          <p:txBody>
            <a:bodyPr vert="horz" wrap="square" lIns="0" tIns="41275" rIns="0" bIns="0" rtlCol="0">
              <a:spAutoFit/>
            </a:bodyPr>
            <a:lstStyle/>
            <a:p>
              <a:pPr marL="735330">
                <a:lnSpc>
                  <a:spcPct val="100000"/>
                </a:lnSpc>
                <a:spcBef>
                  <a:spcPts val="325"/>
                </a:spcBef>
              </a:pPr>
              <a:r>
                <a:rPr sz="2000" b="1" spc="15" dirty="0">
                  <a:cs typeface="Arial"/>
                </a:rPr>
                <a:t>2010</a:t>
              </a:r>
              <a:r>
                <a:rPr sz="2025" b="1" spc="22" baseline="26748" dirty="0">
                  <a:cs typeface="Arial"/>
                </a:rPr>
                <a:t>th</a:t>
              </a:r>
              <a:endParaRPr sz="2025" baseline="26748">
                <a:cs typeface="Arial"/>
              </a:endParaRPr>
            </a:p>
          </p:txBody>
        </p:sp>
        <p:sp>
          <p:nvSpPr>
            <p:cNvPr id="47" name="object 44"/>
            <p:cNvSpPr txBox="1"/>
            <p:nvPr/>
          </p:nvSpPr>
          <p:spPr>
            <a:xfrm>
              <a:off x="2998470" y="2012950"/>
              <a:ext cx="2212340" cy="382156"/>
            </a:xfrm>
            <a:prstGeom prst="rect">
              <a:avLst/>
            </a:prstGeom>
          </p:spPr>
          <p:txBody>
            <a:bodyPr vert="horz" wrap="square" lIns="0" tIns="12700" rIns="0" bIns="0" rtlCol="0">
              <a:spAutoFit/>
            </a:bodyPr>
            <a:lstStyle/>
            <a:p>
              <a:pPr marL="12700">
                <a:lnSpc>
                  <a:spcPct val="100000"/>
                </a:lnSpc>
                <a:spcBef>
                  <a:spcPts val="100"/>
                </a:spcBef>
                <a:tabLst>
                  <a:tab pos="510540" algn="l"/>
                </a:tabLst>
              </a:pPr>
              <a:r>
                <a:rPr sz="1200" b="1" spc="5" dirty="0">
                  <a:solidFill>
                    <a:schemeClr val="accent5">
                      <a:lumMod val="75000"/>
                    </a:schemeClr>
                  </a:solidFill>
                  <a:cs typeface="Arial"/>
                </a:rPr>
                <a:t>More</a:t>
              </a:r>
              <a:r>
                <a:rPr lang="en-US" sz="1200" b="1" spc="5" dirty="0">
                  <a:solidFill>
                    <a:schemeClr val="accent5">
                      <a:lumMod val="75000"/>
                    </a:schemeClr>
                  </a:solidFill>
                  <a:cs typeface="Arial"/>
                </a:rPr>
                <a:t> </a:t>
              </a:r>
              <a:r>
                <a:rPr sz="1200" b="1" spc="-5" dirty="0">
                  <a:solidFill>
                    <a:schemeClr val="accent5">
                      <a:lumMod val="75000"/>
                    </a:schemeClr>
                  </a:solidFill>
                  <a:cs typeface="Arial"/>
                </a:rPr>
                <a:t>researchers</a:t>
              </a:r>
              <a:r>
                <a:rPr lang="en-US" sz="1200" b="1" spc="590" dirty="0">
                  <a:solidFill>
                    <a:schemeClr val="accent5">
                      <a:lumMod val="75000"/>
                    </a:schemeClr>
                  </a:solidFill>
                  <a:cs typeface="Arial"/>
                </a:rPr>
                <a:t> </a:t>
              </a:r>
              <a:r>
                <a:rPr sz="1200" b="1" spc="-15" dirty="0">
                  <a:solidFill>
                    <a:schemeClr val="accent5">
                      <a:lumMod val="75000"/>
                    </a:schemeClr>
                  </a:solidFill>
                  <a:cs typeface="Arial"/>
                </a:rPr>
                <a:t>focus</a:t>
              </a:r>
              <a:r>
                <a:rPr lang="en-US" sz="1200" b="1" spc="585" dirty="0">
                  <a:solidFill>
                    <a:schemeClr val="accent5">
                      <a:lumMod val="75000"/>
                    </a:schemeClr>
                  </a:solidFill>
                  <a:cs typeface="Arial"/>
                </a:rPr>
                <a:t> </a:t>
              </a:r>
              <a:r>
                <a:rPr sz="1200" b="1" spc="-15" dirty="0">
                  <a:solidFill>
                    <a:schemeClr val="accent5">
                      <a:lumMod val="75000"/>
                    </a:schemeClr>
                  </a:solidFill>
                  <a:cs typeface="Arial"/>
                </a:rPr>
                <a:t>on</a:t>
              </a:r>
              <a:endParaRPr sz="1200" b="1" dirty="0">
                <a:solidFill>
                  <a:schemeClr val="accent5">
                    <a:lumMod val="75000"/>
                  </a:schemeClr>
                </a:solidFill>
                <a:cs typeface="Arial"/>
              </a:endParaRPr>
            </a:p>
            <a:p>
              <a:pPr marL="12700">
                <a:lnSpc>
                  <a:spcPct val="100000"/>
                </a:lnSpc>
              </a:pPr>
              <a:r>
                <a:rPr sz="1200" b="1" dirty="0">
                  <a:solidFill>
                    <a:schemeClr val="accent5">
                      <a:lumMod val="75000"/>
                    </a:schemeClr>
                  </a:solidFill>
                  <a:cs typeface="Arial"/>
                </a:rPr>
                <a:t>t</a:t>
              </a:r>
              <a:r>
                <a:rPr sz="1200" b="1" spc="-20" dirty="0">
                  <a:solidFill>
                    <a:schemeClr val="accent5">
                      <a:lumMod val="75000"/>
                    </a:schemeClr>
                  </a:solidFill>
                  <a:cs typeface="Arial"/>
                </a:rPr>
                <a:t>h</a:t>
              </a:r>
              <a:r>
                <a:rPr sz="1200" b="1" dirty="0">
                  <a:solidFill>
                    <a:schemeClr val="accent5">
                      <a:lumMod val="75000"/>
                    </a:schemeClr>
                  </a:solidFill>
                  <a:cs typeface="Arial"/>
                </a:rPr>
                <a:t>e</a:t>
              </a:r>
              <a:r>
                <a:rPr sz="1200" b="1" spc="40" dirty="0">
                  <a:solidFill>
                    <a:schemeClr val="accent5">
                      <a:lumMod val="75000"/>
                    </a:schemeClr>
                  </a:solidFill>
                  <a:cs typeface="Arial"/>
                </a:rPr>
                <a:t> </a:t>
              </a:r>
              <a:r>
                <a:rPr sz="1200" b="1" dirty="0">
                  <a:solidFill>
                    <a:schemeClr val="accent5">
                      <a:lumMod val="75000"/>
                    </a:schemeClr>
                  </a:solidFill>
                  <a:cs typeface="Arial"/>
                </a:rPr>
                <a:t>t</a:t>
              </a:r>
              <a:r>
                <a:rPr sz="1200" b="1" spc="-20" dirty="0">
                  <a:solidFill>
                    <a:schemeClr val="accent5">
                      <a:lumMod val="75000"/>
                    </a:schemeClr>
                  </a:solidFill>
                  <a:cs typeface="Arial"/>
                </a:rPr>
                <a:t>o</a:t>
              </a:r>
              <a:r>
                <a:rPr sz="1200" b="1" spc="-30" dirty="0">
                  <a:solidFill>
                    <a:schemeClr val="accent5">
                      <a:lumMod val="75000"/>
                    </a:schemeClr>
                  </a:solidFill>
                  <a:cs typeface="Arial"/>
                </a:rPr>
                <a:t>x</a:t>
              </a:r>
              <a:r>
                <a:rPr sz="1200" b="1" spc="-15" dirty="0">
                  <a:solidFill>
                    <a:schemeClr val="accent5">
                      <a:lumMod val="75000"/>
                    </a:schemeClr>
                  </a:solidFill>
                  <a:cs typeface="Arial"/>
                </a:rPr>
                <a:t>i</a:t>
              </a:r>
              <a:r>
                <a:rPr sz="1200" b="1" dirty="0">
                  <a:solidFill>
                    <a:schemeClr val="accent5">
                      <a:lumMod val="75000"/>
                    </a:schemeClr>
                  </a:solidFill>
                  <a:cs typeface="Arial"/>
                </a:rPr>
                <a:t>c</a:t>
              </a:r>
              <a:r>
                <a:rPr sz="1200" b="1" spc="40" dirty="0">
                  <a:solidFill>
                    <a:schemeClr val="accent5">
                      <a:lumMod val="75000"/>
                    </a:schemeClr>
                  </a:solidFill>
                  <a:cs typeface="Arial"/>
                </a:rPr>
                <a:t> </a:t>
              </a:r>
              <a:r>
                <a:rPr sz="1200" b="1" spc="50" dirty="0">
                  <a:solidFill>
                    <a:schemeClr val="accent5">
                      <a:lumMod val="75000"/>
                    </a:schemeClr>
                  </a:solidFill>
                  <a:cs typeface="Arial"/>
                </a:rPr>
                <a:t>e</a:t>
              </a:r>
              <a:r>
                <a:rPr sz="1200" b="1" dirty="0">
                  <a:solidFill>
                    <a:schemeClr val="accent5">
                      <a:lumMod val="75000"/>
                    </a:schemeClr>
                  </a:solidFill>
                  <a:cs typeface="Arial"/>
                </a:rPr>
                <a:t>ff</a:t>
              </a:r>
              <a:r>
                <a:rPr sz="1200" b="1" spc="45" dirty="0">
                  <a:solidFill>
                    <a:schemeClr val="accent5">
                      <a:lumMod val="75000"/>
                    </a:schemeClr>
                  </a:solidFill>
                  <a:cs typeface="Arial"/>
                </a:rPr>
                <a:t>e</a:t>
              </a:r>
              <a:r>
                <a:rPr sz="1200" b="1" spc="-30" dirty="0">
                  <a:solidFill>
                    <a:schemeClr val="accent5">
                      <a:lumMod val="75000"/>
                    </a:schemeClr>
                  </a:solidFill>
                  <a:cs typeface="Arial"/>
                </a:rPr>
                <a:t>c</a:t>
              </a:r>
              <a:r>
                <a:rPr sz="1200" b="1" dirty="0">
                  <a:solidFill>
                    <a:schemeClr val="accent5">
                      <a:lumMod val="75000"/>
                    </a:schemeClr>
                  </a:solidFill>
                  <a:cs typeface="Arial"/>
                </a:rPr>
                <a:t>ts</a:t>
              </a:r>
              <a:r>
                <a:rPr sz="1200" b="1" spc="-114" dirty="0">
                  <a:solidFill>
                    <a:schemeClr val="accent5">
                      <a:lumMod val="75000"/>
                    </a:schemeClr>
                  </a:solidFill>
                  <a:cs typeface="Arial"/>
                </a:rPr>
                <a:t> </a:t>
              </a:r>
              <a:r>
                <a:rPr sz="1200" b="1" spc="-15" dirty="0">
                  <a:solidFill>
                    <a:schemeClr val="accent5">
                      <a:lumMod val="75000"/>
                    </a:schemeClr>
                  </a:solidFill>
                  <a:cs typeface="Arial"/>
                </a:rPr>
                <a:t>o</a:t>
              </a:r>
              <a:r>
                <a:rPr sz="1200" b="1" dirty="0">
                  <a:solidFill>
                    <a:schemeClr val="accent5">
                      <a:lumMod val="75000"/>
                    </a:schemeClr>
                  </a:solidFill>
                  <a:cs typeface="Arial"/>
                </a:rPr>
                <a:t>f</a:t>
              </a:r>
              <a:r>
                <a:rPr sz="1200" b="1" spc="65" dirty="0">
                  <a:solidFill>
                    <a:schemeClr val="accent5">
                      <a:lumMod val="75000"/>
                    </a:schemeClr>
                  </a:solidFill>
                  <a:cs typeface="Arial"/>
                </a:rPr>
                <a:t> </a:t>
              </a:r>
              <a:r>
                <a:rPr sz="1200" b="1" spc="-15" dirty="0">
                  <a:solidFill>
                    <a:schemeClr val="accent5">
                      <a:lumMod val="75000"/>
                    </a:schemeClr>
                  </a:solidFill>
                  <a:cs typeface="Arial"/>
                </a:rPr>
                <a:t>p</a:t>
              </a:r>
              <a:r>
                <a:rPr sz="1200" b="1" spc="50" dirty="0">
                  <a:solidFill>
                    <a:schemeClr val="accent5">
                      <a:lumMod val="75000"/>
                    </a:schemeClr>
                  </a:solidFill>
                  <a:cs typeface="Arial"/>
                </a:rPr>
                <a:t>e</a:t>
              </a:r>
              <a:r>
                <a:rPr sz="1200" b="1" spc="-30" dirty="0">
                  <a:solidFill>
                    <a:schemeClr val="accent5">
                      <a:lumMod val="75000"/>
                    </a:schemeClr>
                  </a:solidFill>
                  <a:cs typeface="Arial"/>
                </a:rPr>
                <a:t>s</a:t>
              </a:r>
              <a:r>
                <a:rPr sz="1200" b="1" dirty="0">
                  <a:solidFill>
                    <a:schemeClr val="accent5">
                      <a:lumMod val="75000"/>
                    </a:schemeClr>
                  </a:solidFill>
                  <a:cs typeface="Arial"/>
                </a:rPr>
                <a:t>t</a:t>
              </a:r>
              <a:r>
                <a:rPr sz="1200" b="1" spc="-15" dirty="0">
                  <a:solidFill>
                    <a:schemeClr val="accent5">
                      <a:lumMod val="75000"/>
                    </a:schemeClr>
                  </a:solidFill>
                  <a:cs typeface="Arial"/>
                </a:rPr>
                <a:t>i</a:t>
              </a:r>
              <a:r>
                <a:rPr sz="1200" b="1" spc="-30" dirty="0">
                  <a:solidFill>
                    <a:schemeClr val="accent5">
                      <a:lumMod val="75000"/>
                    </a:schemeClr>
                  </a:solidFill>
                  <a:cs typeface="Arial"/>
                </a:rPr>
                <a:t>c</a:t>
              </a:r>
              <a:r>
                <a:rPr sz="1200" b="1" spc="-15" dirty="0">
                  <a:solidFill>
                    <a:schemeClr val="accent5">
                      <a:lumMod val="75000"/>
                    </a:schemeClr>
                  </a:solidFill>
                  <a:cs typeface="Arial"/>
                </a:rPr>
                <a:t>id</a:t>
              </a:r>
              <a:r>
                <a:rPr sz="1200" b="1" spc="50" dirty="0">
                  <a:solidFill>
                    <a:schemeClr val="accent5">
                      <a:lumMod val="75000"/>
                    </a:schemeClr>
                  </a:solidFill>
                  <a:cs typeface="Arial"/>
                </a:rPr>
                <a:t>e</a:t>
              </a:r>
              <a:r>
                <a:rPr sz="1200" b="1" spc="-25" dirty="0">
                  <a:solidFill>
                    <a:schemeClr val="accent5">
                      <a:lumMod val="75000"/>
                    </a:schemeClr>
                  </a:solidFill>
                  <a:cs typeface="Arial"/>
                </a:rPr>
                <a:t>s</a:t>
              </a:r>
              <a:r>
                <a:rPr sz="1200" b="1" dirty="0">
                  <a:solidFill>
                    <a:schemeClr val="accent5">
                      <a:lumMod val="75000"/>
                    </a:schemeClr>
                  </a:solidFill>
                  <a:cs typeface="Arial"/>
                </a:rPr>
                <a:t>.</a:t>
              </a:r>
            </a:p>
          </p:txBody>
        </p:sp>
        <p:grpSp>
          <p:nvGrpSpPr>
            <p:cNvPr id="48" name="object 45"/>
            <p:cNvGrpSpPr/>
            <p:nvPr/>
          </p:nvGrpSpPr>
          <p:grpSpPr>
            <a:xfrm>
              <a:off x="6147117" y="4378959"/>
              <a:ext cx="487680" cy="1298575"/>
              <a:chOff x="6147117" y="4378959"/>
              <a:chExt cx="487680" cy="1298575"/>
            </a:xfrm>
          </p:grpSpPr>
          <p:sp>
            <p:nvSpPr>
              <p:cNvPr id="49" name="object 46"/>
              <p:cNvSpPr/>
              <p:nvPr/>
            </p:nvSpPr>
            <p:spPr>
              <a:xfrm>
                <a:off x="6151879" y="4556759"/>
                <a:ext cx="452755" cy="1116330"/>
              </a:xfrm>
              <a:custGeom>
                <a:avLst/>
                <a:gdLst/>
                <a:ahLst/>
                <a:cxnLst/>
                <a:rect l="l" t="t" r="r" b="b"/>
                <a:pathLst>
                  <a:path w="452754" h="1116329">
                    <a:moveTo>
                      <a:pt x="0" y="1116012"/>
                    </a:moveTo>
                    <a:lnTo>
                      <a:pt x="0" y="0"/>
                    </a:lnTo>
                    <a:lnTo>
                      <a:pt x="452500" y="0"/>
                    </a:lnTo>
                  </a:path>
                </a:pathLst>
              </a:custGeom>
              <a:ln w="9525">
                <a:solidFill>
                  <a:srgbClr val="AF1512"/>
                </a:solidFill>
              </a:ln>
            </p:spPr>
            <p:txBody>
              <a:bodyPr wrap="square" lIns="0" tIns="0" rIns="0" bIns="0" rtlCol="0"/>
              <a:lstStyle/>
              <a:p>
                <a:endParaRPr/>
              </a:p>
            </p:txBody>
          </p:sp>
          <p:sp>
            <p:nvSpPr>
              <p:cNvPr id="50" name="object 47"/>
              <p:cNvSpPr/>
              <p:nvPr/>
            </p:nvSpPr>
            <p:spPr>
              <a:xfrm>
                <a:off x="6603999" y="4378959"/>
                <a:ext cx="30480" cy="345440"/>
              </a:xfrm>
              <a:custGeom>
                <a:avLst/>
                <a:gdLst/>
                <a:ahLst/>
                <a:cxnLst/>
                <a:rect l="l" t="t" r="r" b="b"/>
                <a:pathLst>
                  <a:path w="30479" h="345439">
                    <a:moveTo>
                      <a:pt x="30479" y="0"/>
                    </a:moveTo>
                    <a:lnTo>
                      <a:pt x="0" y="0"/>
                    </a:lnTo>
                    <a:lnTo>
                      <a:pt x="0" y="345439"/>
                    </a:lnTo>
                    <a:lnTo>
                      <a:pt x="30479" y="345439"/>
                    </a:lnTo>
                    <a:lnTo>
                      <a:pt x="30479" y="0"/>
                    </a:lnTo>
                    <a:close/>
                  </a:path>
                </a:pathLst>
              </a:custGeom>
              <a:solidFill>
                <a:srgbClr val="9E5E9B"/>
              </a:solidFill>
            </p:spPr>
            <p:txBody>
              <a:bodyPr wrap="square" lIns="0" tIns="0" rIns="0" bIns="0" rtlCol="0"/>
              <a:lstStyle/>
              <a:p>
                <a:endParaRPr/>
              </a:p>
            </p:txBody>
          </p:sp>
        </p:grpSp>
        <p:grpSp>
          <p:nvGrpSpPr>
            <p:cNvPr id="51" name="object 48"/>
            <p:cNvGrpSpPr/>
            <p:nvPr/>
          </p:nvGrpSpPr>
          <p:grpSpPr>
            <a:xfrm>
              <a:off x="4165917" y="3007360"/>
              <a:ext cx="538480" cy="1177925"/>
              <a:chOff x="4165917" y="3007360"/>
              <a:chExt cx="538480" cy="1177925"/>
            </a:xfrm>
          </p:grpSpPr>
          <p:sp>
            <p:nvSpPr>
              <p:cNvPr id="52" name="object 49"/>
              <p:cNvSpPr/>
              <p:nvPr/>
            </p:nvSpPr>
            <p:spPr>
              <a:xfrm>
                <a:off x="4170679" y="3185160"/>
                <a:ext cx="504825" cy="995680"/>
              </a:xfrm>
              <a:custGeom>
                <a:avLst/>
                <a:gdLst/>
                <a:ahLst/>
                <a:cxnLst/>
                <a:rect l="l" t="t" r="r" b="b"/>
                <a:pathLst>
                  <a:path w="504825" h="995679">
                    <a:moveTo>
                      <a:pt x="0" y="995298"/>
                    </a:moveTo>
                    <a:lnTo>
                      <a:pt x="0" y="0"/>
                    </a:lnTo>
                    <a:lnTo>
                      <a:pt x="504825" y="0"/>
                    </a:lnTo>
                  </a:path>
                </a:pathLst>
              </a:custGeom>
              <a:ln w="9525">
                <a:solidFill>
                  <a:srgbClr val="AF1512"/>
                </a:solidFill>
              </a:ln>
            </p:spPr>
            <p:txBody>
              <a:bodyPr wrap="square" lIns="0" tIns="0" rIns="0" bIns="0" rtlCol="0"/>
              <a:lstStyle/>
              <a:p>
                <a:endParaRPr/>
              </a:p>
            </p:txBody>
          </p:sp>
          <p:sp>
            <p:nvSpPr>
              <p:cNvPr id="53" name="object 50"/>
              <p:cNvSpPr/>
              <p:nvPr/>
            </p:nvSpPr>
            <p:spPr>
              <a:xfrm>
                <a:off x="4663439" y="3007360"/>
                <a:ext cx="40640" cy="345440"/>
              </a:xfrm>
              <a:custGeom>
                <a:avLst/>
                <a:gdLst/>
                <a:ahLst/>
                <a:cxnLst/>
                <a:rect l="l" t="t" r="r" b="b"/>
                <a:pathLst>
                  <a:path w="40639" h="345439">
                    <a:moveTo>
                      <a:pt x="40639" y="0"/>
                    </a:moveTo>
                    <a:lnTo>
                      <a:pt x="0" y="0"/>
                    </a:lnTo>
                    <a:lnTo>
                      <a:pt x="0" y="345439"/>
                    </a:lnTo>
                    <a:lnTo>
                      <a:pt x="40639" y="345439"/>
                    </a:lnTo>
                    <a:lnTo>
                      <a:pt x="40639" y="0"/>
                    </a:lnTo>
                    <a:close/>
                  </a:path>
                </a:pathLst>
              </a:custGeom>
              <a:solidFill>
                <a:srgbClr val="E6B729"/>
              </a:solidFill>
            </p:spPr>
            <p:txBody>
              <a:bodyPr wrap="square" lIns="0" tIns="0" rIns="0" bIns="0" rtlCol="0"/>
              <a:lstStyle/>
              <a:p>
                <a:endParaRPr/>
              </a:p>
            </p:txBody>
          </p:sp>
        </p:grpSp>
        <p:grpSp>
          <p:nvGrpSpPr>
            <p:cNvPr id="54" name="object 51"/>
            <p:cNvGrpSpPr/>
            <p:nvPr/>
          </p:nvGrpSpPr>
          <p:grpSpPr>
            <a:xfrm>
              <a:off x="2519997" y="1625600"/>
              <a:ext cx="386080" cy="1286510"/>
              <a:chOff x="2519997" y="1625600"/>
              <a:chExt cx="386080" cy="1286510"/>
            </a:xfrm>
          </p:grpSpPr>
          <p:sp>
            <p:nvSpPr>
              <p:cNvPr id="55" name="object 52"/>
              <p:cNvSpPr/>
              <p:nvPr/>
            </p:nvSpPr>
            <p:spPr>
              <a:xfrm>
                <a:off x="2524760" y="1803400"/>
                <a:ext cx="346075" cy="1103630"/>
              </a:xfrm>
              <a:custGeom>
                <a:avLst/>
                <a:gdLst/>
                <a:ahLst/>
                <a:cxnLst/>
                <a:rect l="l" t="t" r="r" b="b"/>
                <a:pathLst>
                  <a:path w="346075" h="1103630">
                    <a:moveTo>
                      <a:pt x="0" y="1103376"/>
                    </a:moveTo>
                    <a:lnTo>
                      <a:pt x="0" y="0"/>
                    </a:lnTo>
                    <a:lnTo>
                      <a:pt x="346075" y="0"/>
                    </a:lnTo>
                  </a:path>
                </a:pathLst>
              </a:custGeom>
              <a:ln w="9525">
                <a:solidFill>
                  <a:srgbClr val="AF1512"/>
                </a:solidFill>
              </a:ln>
            </p:spPr>
            <p:txBody>
              <a:bodyPr wrap="square" lIns="0" tIns="0" rIns="0" bIns="0" rtlCol="0"/>
              <a:lstStyle/>
              <a:p>
                <a:endParaRPr/>
              </a:p>
            </p:txBody>
          </p:sp>
          <p:sp>
            <p:nvSpPr>
              <p:cNvPr id="56" name="object 53"/>
              <p:cNvSpPr/>
              <p:nvPr/>
            </p:nvSpPr>
            <p:spPr>
              <a:xfrm>
                <a:off x="2865120" y="1625600"/>
                <a:ext cx="40640" cy="345440"/>
              </a:xfrm>
              <a:custGeom>
                <a:avLst/>
                <a:gdLst/>
                <a:ahLst/>
                <a:cxnLst/>
                <a:rect l="l" t="t" r="r" b="b"/>
                <a:pathLst>
                  <a:path w="40639" h="345439">
                    <a:moveTo>
                      <a:pt x="40639" y="0"/>
                    </a:moveTo>
                    <a:lnTo>
                      <a:pt x="0" y="0"/>
                    </a:lnTo>
                    <a:lnTo>
                      <a:pt x="0" y="345439"/>
                    </a:lnTo>
                    <a:lnTo>
                      <a:pt x="40639" y="345439"/>
                    </a:lnTo>
                    <a:lnTo>
                      <a:pt x="40639" y="0"/>
                    </a:lnTo>
                    <a:close/>
                  </a:path>
                </a:pathLst>
              </a:custGeom>
              <a:solidFill>
                <a:srgbClr val="5F9C9D"/>
              </a:solidFill>
            </p:spPr>
            <p:txBody>
              <a:bodyPr wrap="square" lIns="0" tIns="0" rIns="0" bIns="0" rtlCol="0"/>
              <a:lstStyle/>
              <a:p>
                <a:endParaRPr/>
              </a:p>
            </p:txBody>
          </p:sp>
        </p:grpSp>
        <p:grpSp>
          <p:nvGrpSpPr>
            <p:cNvPr id="57" name="object 54"/>
            <p:cNvGrpSpPr/>
            <p:nvPr/>
          </p:nvGrpSpPr>
          <p:grpSpPr>
            <a:xfrm>
              <a:off x="4023359" y="4917757"/>
              <a:ext cx="1193800" cy="386080"/>
              <a:chOff x="4023359" y="4917757"/>
              <a:chExt cx="1193800" cy="386080"/>
            </a:xfrm>
          </p:grpSpPr>
          <p:sp>
            <p:nvSpPr>
              <p:cNvPr id="58" name="object 55"/>
              <p:cNvSpPr/>
              <p:nvPr/>
            </p:nvSpPr>
            <p:spPr>
              <a:xfrm>
                <a:off x="4069079" y="4922520"/>
                <a:ext cx="1143000" cy="214629"/>
              </a:xfrm>
              <a:custGeom>
                <a:avLst/>
                <a:gdLst/>
                <a:ahLst/>
                <a:cxnLst/>
                <a:rect l="l" t="t" r="r" b="b"/>
                <a:pathLst>
                  <a:path w="1143000" h="214629">
                    <a:moveTo>
                      <a:pt x="1143000" y="0"/>
                    </a:moveTo>
                    <a:lnTo>
                      <a:pt x="1143000" y="214248"/>
                    </a:lnTo>
                    <a:lnTo>
                      <a:pt x="0" y="214248"/>
                    </a:lnTo>
                  </a:path>
                </a:pathLst>
              </a:custGeom>
              <a:ln w="9525">
                <a:solidFill>
                  <a:srgbClr val="163C40"/>
                </a:solidFill>
              </a:ln>
            </p:spPr>
            <p:txBody>
              <a:bodyPr wrap="square" lIns="0" tIns="0" rIns="0" bIns="0" rtlCol="0"/>
              <a:lstStyle/>
              <a:p>
                <a:endParaRPr/>
              </a:p>
            </p:txBody>
          </p:sp>
          <p:sp>
            <p:nvSpPr>
              <p:cNvPr id="59" name="object 56"/>
              <p:cNvSpPr/>
              <p:nvPr/>
            </p:nvSpPr>
            <p:spPr>
              <a:xfrm>
                <a:off x="4023359" y="4958080"/>
                <a:ext cx="40640" cy="345440"/>
              </a:xfrm>
              <a:custGeom>
                <a:avLst/>
                <a:gdLst/>
                <a:ahLst/>
                <a:cxnLst/>
                <a:rect l="l" t="t" r="r" b="b"/>
                <a:pathLst>
                  <a:path w="40639" h="345439">
                    <a:moveTo>
                      <a:pt x="40639" y="0"/>
                    </a:moveTo>
                    <a:lnTo>
                      <a:pt x="0" y="0"/>
                    </a:lnTo>
                    <a:lnTo>
                      <a:pt x="0" y="345440"/>
                    </a:lnTo>
                    <a:lnTo>
                      <a:pt x="40639" y="345440"/>
                    </a:lnTo>
                    <a:lnTo>
                      <a:pt x="40639" y="0"/>
                    </a:lnTo>
                    <a:close/>
                  </a:path>
                </a:pathLst>
              </a:custGeom>
              <a:solidFill>
                <a:srgbClr val="AF1512"/>
              </a:solidFill>
            </p:spPr>
            <p:txBody>
              <a:bodyPr wrap="square" lIns="0" tIns="0" rIns="0" bIns="0" rtlCol="0"/>
              <a:lstStyle/>
              <a:p>
                <a:endParaRPr/>
              </a:p>
            </p:txBody>
          </p:sp>
        </p:grpSp>
        <p:grpSp>
          <p:nvGrpSpPr>
            <p:cNvPr id="60" name="object 57"/>
            <p:cNvGrpSpPr/>
            <p:nvPr/>
          </p:nvGrpSpPr>
          <p:grpSpPr>
            <a:xfrm>
              <a:off x="2600960" y="3545840"/>
              <a:ext cx="718820" cy="345440"/>
              <a:chOff x="2600960" y="3545840"/>
              <a:chExt cx="718820" cy="345440"/>
            </a:xfrm>
          </p:grpSpPr>
          <p:sp>
            <p:nvSpPr>
              <p:cNvPr id="61" name="object 58"/>
              <p:cNvSpPr/>
              <p:nvPr/>
            </p:nvSpPr>
            <p:spPr>
              <a:xfrm>
                <a:off x="2636520" y="3550920"/>
                <a:ext cx="678180" cy="174625"/>
              </a:xfrm>
              <a:custGeom>
                <a:avLst/>
                <a:gdLst/>
                <a:ahLst/>
                <a:cxnLst/>
                <a:rect l="l" t="t" r="r" b="b"/>
                <a:pathLst>
                  <a:path w="678179" h="174625">
                    <a:moveTo>
                      <a:pt x="677926" y="0"/>
                    </a:moveTo>
                    <a:lnTo>
                      <a:pt x="677926" y="174624"/>
                    </a:lnTo>
                    <a:lnTo>
                      <a:pt x="0" y="174624"/>
                    </a:lnTo>
                  </a:path>
                </a:pathLst>
              </a:custGeom>
              <a:ln w="9525">
                <a:solidFill>
                  <a:srgbClr val="AF1512"/>
                </a:solidFill>
              </a:ln>
            </p:spPr>
            <p:txBody>
              <a:bodyPr wrap="square" lIns="0" tIns="0" rIns="0" bIns="0" rtlCol="0"/>
              <a:lstStyle/>
              <a:p>
                <a:endParaRPr/>
              </a:p>
            </p:txBody>
          </p:sp>
          <p:sp>
            <p:nvSpPr>
              <p:cNvPr id="62" name="object 59"/>
              <p:cNvSpPr/>
              <p:nvPr/>
            </p:nvSpPr>
            <p:spPr>
              <a:xfrm>
                <a:off x="2600960" y="3545840"/>
                <a:ext cx="30480" cy="345440"/>
              </a:xfrm>
              <a:custGeom>
                <a:avLst/>
                <a:gdLst/>
                <a:ahLst/>
                <a:cxnLst/>
                <a:rect l="l" t="t" r="r" b="b"/>
                <a:pathLst>
                  <a:path w="30480" h="345439">
                    <a:moveTo>
                      <a:pt x="30480" y="0"/>
                    </a:moveTo>
                    <a:lnTo>
                      <a:pt x="0" y="0"/>
                    </a:lnTo>
                    <a:lnTo>
                      <a:pt x="0" y="345440"/>
                    </a:lnTo>
                    <a:lnTo>
                      <a:pt x="30480" y="345440"/>
                    </a:lnTo>
                    <a:lnTo>
                      <a:pt x="30480" y="0"/>
                    </a:lnTo>
                    <a:close/>
                  </a:path>
                </a:pathLst>
              </a:custGeom>
              <a:solidFill>
                <a:srgbClr val="EA6212"/>
              </a:solidFill>
            </p:spPr>
            <p:txBody>
              <a:bodyPr wrap="square" lIns="0" tIns="0" rIns="0" bIns="0" rtlCol="0"/>
              <a:lstStyle/>
              <a:p>
                <a:endParaRPr/>
              </a:p>
            </p:txBody>
          </p:sp>
        </p:grpSp>
        <p:pic>
          <p:nvPicPr>
            <p:cNvPr id="63" name="object 64"/>
            <p:cNvPicPr/>
            <p:nvPr/>
          </p:nvPicPr>
          <p:blipFill>
            <a:blip r:embed="rId3" cstate="print"/>
            <a:stretch>
              <a:fillRect/>
            </a:stretch>
          </p:blipFill>
          <p:spPr>
            <a:xfrm>
              <a:off x="568959" y="1605280"/>
              <a:ext cx="1635760" cy="1402080"/>
            </a:xfrm>
            <a:prstGeom prst="rect">
              <a:avLst/>
            </a:prstGeom>
          </p:spPr>
        </p:pic>
      </p:grpSp>
    </p:spTree>
    <p:extLst>
      <p:ext uri="{BB962C8B-B14F-4D97-AF65-F5344CB8AC3E}">
        <p14:creationId xmlns:p14="http://schemas.microsoft.com/office/powerpoint/2010/main" val="300824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Aims of the study</a:t>
            </a:r>
            <a:endParaRPr lang="ru-RU" dirty="0"/>
          </a:p>
        </p:txBody>
      </p:sp>
      <p:sp>
        <p:nvSpPr>
          <p:cNvPr id="3" name="Объект 2"/>
          <p:cNvSpPr>
            <a:spLocks noGrp="1"/>
          </p:cNvSpPr>
          <p:nvPr>
            <p:ph idx="1"/>
          </p:nvPr>
        </p:nvSpPr>
        <p:spPr>
          <a:xfrm>
            <a:off x="846746" y="2229295"/>
            <a:ext cx="10515600" cy="4351338"/>
          </a:xfrm>
        </p:spPr>
        <p:txBody>
          <a:bodyPr>
            <a:noAutofit/>
          </a:bodyPr>
          <a:lstStyle/>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To evaluate the toxicity of nitenpyram, an example of neonicotinoid pesticide, on Drosophila melanogaster third instar larvae and adults.</a:t>
            </a:r>
            <a:endParaRPr lang="ru-RU"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To examine the effects of sublethal concentrations of nitenpyram on detoxification enzymes, growth, development, and reproduction of D. melanogaster.</a:t>
            </a:r>
            <a:endParaRPr lang="ru-RU"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To assess the changes in gene expression related to development and metabolism.</a:t>
            </a:r>
          </a:p>
          <a:p>
            <a:pPr>
              <a:lnSpc>
                <a:spcPct val="100000"/>
              </a:lnSpc>
            </a:pPr>
            <a:endParaRPr lang="ru-RU"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4"/>
          </p:nvPr>
        </p:nvSpPr>
        <p:spPr/>
        <p:txBody>
          <a:bodyPr/>
          <a:lstStyle/>
          <a:p>
            <a:fld id="{6DE55804-D118-2B4A-AD41-9C544F0DF4A9}" type="slidenum">
              <a:rPr lang="en-GB" smtClean="0"/>
              <a:pPr/>
              <a:t>7</a:t>
            </a:fld>
            <a:endParaRPr lang="en-GB" dirty="0"/>
          </a:p>
        </p:txBody>
      </p:sp>
    </p:spTree>
    <p:extLst>
      <p:ext uri="{BB962C8B-B14F-4D97-AF65-F5344CB8AC3E}">
        <p14:creationId xmlns:p14="http://schemas.microsoft.com/office/powerpoint/2010/main" val="121731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t-BR" dirty="0"/>
              <a:t>D. melanogaster as a model</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8</a:t>
            </a:fld>
            <a:endParaRPr lang="en-GB" dirty="0"/>
          </a:p>
        </p:txBody>
      </p:sp>
      <p:grpSp>
        <p:nvGrpSpPr>
          <p:cNvPr id="68" name="Группа 67"/>
          <p:cNvGrpSpPr/>
          <p:nvPr/>
        </p:nvGrpSpPr>
        <p:grpSpPr>
          <a:xfrm>
            <a:off x="1821180" y="1415427"/>
            <a:ext cx="8003062" cy="4629773"/>
            <a:chOff x="307340" y="1292860"/>
            <a:chExt cx="8671560" cy="5016499"/>
          </a:xfrm>
        </p:grpSpPr>
        <p:sp>
          <p:nvSpPr>
            <p:cNvPr id="5" name="object 2"/>
            <p:cNvSpPr/>
            <p:nvPr/>
          </p:nvSpPr>
          <p:spPr>
            <a:xfrm>
              <a:off x="5547359" y="5293359"/>
              <a:ext cx="2570480" cy="1016000"/>
            </a:xfrm>
            <a:custGeom>
              <a:avLst/>
              <a:gdLst/>
              <a:ahLst/>
              <a:cxnLst/>
              <a:rect l="l" t="t" r="r" b="b"/>
              <a:pathLst>
                <a:path w="2570479" h="1016000">
                  <a:moveTo>
                    <a:pt x="939926" y="0"/>
                  </a:moveTo>
                  <a:lnTo>
                    <a:pt x="0" y="0"/>
                  </a:lnTo>
                  <a:lnTo>
                    <a:pt x="175767" y="1015999"/>
                  </a:lnTo>
                  <a:lnTo>
                    <a:pt x="2570480" y="1015999"/>
                  </a:lnTo>
                  <a:lnTo>
                    <a:pt x="939926" y="0"/>
                  </a:lnTo>
                  <a:close/>
                </a:path>
              </a:pathLst>
            </a:custGeom>
            <a:solidFill>
              <a:srgbClr val="9E5E9B"/>
            </a:solidFill>
          </p:spPr>
          <p:txBody>
            <a:bodyPr wrap="square" lIns="0" tIns="0" rIns="0" bIns="0" rtlCol="0"/>
            <a:lstStyle/>
            <a:p>
              <a:endParaRPr/>
            </a:p>
          </p:txBody>
        </p:sp>
        <p:grpSp>
          <p:nvGrpSpPr>
            <p:cNvPr id="6" name="object 3"/>
            <p:cNvGrpSpPr/>
            <p:nvPr/>
          </p:nvGrpSpPr>
          <p:grpSpPr>
            <a:xfrm>
              <a:off x="2194560" y="2651760"/>
              <a:ext cx="4307840" cy="3566160"/>
              <a:chOff x="2194560" y="2651760"/>
              <a:chExt cx="4307840" cy="3566160"/>
            </a:xfrm>
          </p:grpSpPr>
          <p:sp>
            <p:nvSpPr>
              <p:cNvPr id="7" name="object 4"/>
              <p:cNvSpPr/>
              <p:nvPr/>
            </p:nvSpPr>
            <p:spPr>
              <a:xfrm>
                <a:off x="3627120" y="3779520"/>
                <a:ext cx="1452880" cy="1412240"/>
              </a:xfrm>
              <a:custGeom>
                <a:avLst/>
                <a:gdLst/>
                <a:ahLst/>
                <a:cxnLst/>
                <a:rect l="l" t="t" r="r" b="b"/>
                <a:pathLst>
                  <a:path w="1452879" h="1412239">
                    <a:moveTo>
                      <a:pt x="383413" y="0"/>
                    </a:moveTo>
                    <a:lnTo>
                      <a:pt x="0" y="0"/>
                    </a:lnTo>
                    <a:lnTo>
                      <a:pt x="80390" y="459993"/>
                    </a:lnTo>
                    <a:lnTo>
                      <a:pt x="996822" y="1412239"/>
                    </a:lnTo>
                    <a:lnTo>
                      <a:pt x="863600" y="655446"/>
                    </a:lnTo>
                    <a:lnTo>
                      <a:pt x="1452879" y="655446"/>
                    </a:lnTo>
                    <a:lnTo>
                      <a:pt x="383413" y="0"/>
                    </a:lnTo>
                    <a:close/>
                  </a:path>
                </a:pathLst>
              </a:custGeom>
              <a:solidFill>
                <a:srgbClr val="E6B729"/>
              </a:solidFill>
            </p:spPr>
            <p:txBody>
              <a:bodyPr wrap="square" lIns="0" tIns="0" rIns="0" bIns="0" rtlCol="0"/>
              <a:lstStyle/>
              <a:p>
                <a:endParaRPr/>
              </a:p>
            </p:txBody>
          </p:sp>
          <p:sp>
            <p:nvSpPr>
              <p:cNvPr id="8" name="object 5"/>
              <p:cNvSpPr/>
              <p:nvPr/>
            </p:nvSpPr>
            <p:spPr>
              <a:xfrm>
                <a:off x="2834640" y="3169920"/>
                <a:ext cx="1016000" cy="965200"/>
              </a:xfrm>
              <a:custGeom>
                <a:avLst/>
                <a:gdLst/>
                <a:ahLst/>
                <a:cxnLst/>
                <a:rect l="l" t="t" r="r" b="b"/>
                <a:pathLst>
                  <a:path w="1016000" h="965200">
                    <a:moveTo>
                      <a:pt x="0" y="0"/>
                    </a:moveTo>
                    <a:lnTo>
                      <a:pt x="80518" y="244475"/>
                    </a:lnTo>
                    <a:lnTo>
                      <a:pt x="774700" y="965199"/>
                    </a:lnTo>
                    <a:lnTo>
                      <a:pt x="694182" y="507364"/>
                    </a:lnTo>
                    <a:lnTo>
                      <a:pt x="1016000" y="507364"/>
                    </a:lnTo>
                    <a:lnTo>
                      <a:pt x="207645" y="12064"/>
                    </a:lnTo>
                    <a:lnTo>
                      <a:pt x="0" y="0"/>
                    </a:lnTo>
                    <a:close/>
                  </a:path>
                </a:pathLst>
              </a:custGeom>
              <a:solidFill>
                <a:srgbClr val="EA6212"/>
              </a:solidFill>
            </p:spPr>
            <p:txBody>
              <a:bodyPr wrap="square" lIns="0" tIns="0" rIns="0" bIns="0" rtlCol="0"/>
              <a:lstStyle/>
              <a:p>
                <a:endParaRPr/>
              </a:p>
            </p:txBody>
          </p:sp>
          <p:sp>
            <p:nvSpPr>
              <p:cNvPr id="9" name="object 6"/>
              <p:cNvSpPr/>
              <p:nvPr/>
            </p:nvSpPr>
            <p:spPr>
              <a:xfrm>
                <a:off x="2194560" y="2651760"/>
                <a:ext cx="680720" cy="629920"/>
              </a:xfrm>
              <a:custGeom>
                <a:avLst/>
                <a:gdLst/>
                <a:ahLst/>
                <a:cxnLst/>
                <a:rect l="l" t="t" r="r" b="b"/>
                <a:pathLst>
                  <a:path w="680719" h="629920">
                    <a:moveTo>
                      <a:pt x="0" y="0"/>
                    </a:moveTo>
                    <a:lnTo>
                      <a:pt x="602233" y="629919"/>
                    </a:lnTo>
                    <a:lnTo>
                      <a:pt x="530987" y="411479"/>
                    </a:lnTo>
                    <a:lnTo>
                      <a:pt x="680719" y="420369"/>
                    </a:lnTo>
                    <a:lnTo>
                      <a:pt x="0" y="0"/>
                    </a:lnTo>
                    <a:close/>
                  </a:path>
                </a:pathLst>
              </a:custGeom>
              <a:solidFill>
                <a:srgbClr val="5F9C9D"/>
              </a:solidFill>
            </p:spPr>
            <p:txBody>
              <a:bodyPr wrap="square" lIns="0" tIns="0" rIns="0" bIns="0" rtlCol="0"/>
              <a:lstStyle/>
              <a:p>
                <a:endParaRPr/>
              </a:p>
            </p:txBody>
          </p:sp>
          <p:sp>
            <p:nvSpPr>
              <p:cNvPr id="10" name="object 7"/>
              <p:cNvSpPr/>
              <p:nvPr/>
            </p:nvSpPr>
            <p:spPr>
              <a:xfrm>
                <a:off x="4582160" y="4531360"/>
                <a:ext cx="1706880" cy="1686560"/>
              </a:xfrm>
              <a:custGeom>
                <a:avLst/>
                <a:gdLst/>
                <a:ahLst/>
                <a:cxnLst/>
                <a:rect l="l" t="t" r="r" b="b"/>
                <a:pathLst>
                  <a:path w="1706879" h="1686560">
                    <a:moveTo>
                      <a:pt x="654430" y="0"/>
                    </a:moveTo>
                    <a:lnTo>
                      <a:pt x="0" y="0"/>
                    </a:lnTo>
                    <a:lnTo>
                      <a:pt x="134112" y="762126"/>
                    </a:lnTo>
                    <a:lnTo>
                      <a:pt x="1023492" y="1686559"/>
                    </a:lnTo>
                    <a:lnTo>
                      <a:pt x="840739" y="645794"/>
                    </a:lnTo>
                    <a:lnTo>
                      <a:pt x="1706879" y="645794"/>
                    </a:lnTo>
                    <a:lnTo>
                      <a:pt x="654430" y="0"/>
                    </a:lnTo>
                    <a:close/>
                  </a:path>
                </a:pathLst>
              </a:custGeom>
              <a:solidFill>
                <a:srgbClr val="AF1512"/>
              </a:solidFill>
            </p:spPr>
            <p:txBody>
              <a:bodyPr wrap="square" lIns="0" tIns="0" rIns="0" bIns="0" rtlCol="0"/>
              <a:lstStyle/>
              <a:p>
                <a:endParaRPr/>
              </a:p>
            </p:txBody>
          </p:sp>
          <p:sp>
            <p:nvSpPr>
              <p:cNvPr id="11" name="object 8"/>
              <p:cNvSpPr/>
              <p:nvPr/>
            </p:nvSpPr>
            <p:spPr>
              <a:xfrm>
                <a:off x="5791200" y="5516880"/>
                <a:ext cx="711200" cy="304800"/>
              </a:xfrm>
              <a:custGeom>
                <a:avLst/>
                <a:gdLst/>
                <a:ahLst/>
                <a:cxnLst/>
                <a:rect l="l" t="t" r="r" b="b"/>
                <a:pathLst>
                  <a:path w="711200" h="304800">
                    <a:moveTo>
                      <a:pt x="355600" y="0"/>
                    </a:moveTo>
                    <a:lnTo>
                      <a:pt x="249554" y="7239"/>
                    </a:lnTo>
                    <a:lnTo>
                      <a:pt x="185927" y="18288"/>
                    </a:lnTo>
                    <a:lnTo>
                      <a:pt x="129032" y="34798"/>
                    </a:lnTo>
                    <a:lnTo>
                      <a:pt x="81152" y="55880"/>
                    </a:lnTo>
                    <a:lnTo>
                      <a:pt x="42290" y="79654"/>
                    </a:lnTo>
                    <a:lnTo>
                      <a:pt x="15875" y="107315"/>
                    </a:lnTo>
                    <a:lnTo>
                      <a:pt x="380" y="144932"/>
                    </a:lnTo>
                    <a:lnTo>
                      <a:pt x="0" y="152679"/>
                    </a:lnTo>
                    <a:lnTo>
                      <a:pt x="380" y="160972"/>
                    </a:lnTo>
                    <a:lnTo>
                      <a:pt x="15875" y="198031"/>
                    </a:lnTo>
                    <a:lnTo>
                      <a:pt x="81152" y="250037"/>
                    </a:lnTo>
                    <a:lnTo>
                      <a:pt x="129032" y="270497"/>
                    </a:lnTo>
                    <a:lnTo>
                      <a:pt x="185927" y="287096"/>
                    </a:lnTo>
                    <a:lnTo>
                      <a:pt x="249554" y="298157"/>
                    </a:lnTo>
                    <a:lnTo>
                      <a:pt x="319277" y="304800"/>
                    </a:lnTo>
                    <a:lnTo>
                      <a:pt x="391922" y="304800"/>
                    </a:lnTo>
                    <a:lnTo>
                      <a:pt x="461137" y="298157"/>
                    </a:lnTo>
                    <a:lnTo>
                      <a:pt x="525272" y="287096"/>
                    </a:lnTo>
                    <a:lnTo>
                      <a:pt x="582167" y="270497"/>
                    </a:lnTo>
                    <a:lnTo>
                      <a:pt x="630047" y="250037"/>
                    </a:lnTo>
                    <a:lnTo>
                      <a:pt x="668909" y="225145"/>
                    </a:lnTo>
                    <a:lnTo>
                      <a:pt x="695833" y="198031"/>
                    </a:lnTo>
                    <a:lnTo>
                      <a:pt x="710311" y="160972"/>
                    </a:lnTo>
                    <a:lnTo>
                      <a:pt x="711200" y="152679"/>
                    </a:lnTo>
                    <a:lnTo>
                      <a:pt x="710311" y="144932"/>
                    </a:lnTo>
                    <a:lnTo>
                      <a:pt x="695833" y="107315"/>
                    </a:lnTo>
                    <a:lnTo>
                      <a:pt x="668909" y="79654"/>
                    </a:lnTo>
                    <a:lnTo>
                      <a:pt x="630047" y="55880"/>
                    </a:lnTo>
                    <a:lnTo>
                      <a:pt x="582167" y="34798"/>
                    </a:lnTo>
                    <a:lnTo>
                      <a:pt x="525272" y="18288"/>
                    </a:lnTo>
                    <a:lnTo>
                      <a:pt x="461137" y="7239"/>
                    </a:lnTo>
                    <a:lnTo>
                      <a:pt x="391922" y="508"/>
                    </a:lnTo>
                    <a:lnTo>
                      <a:pt x="355600" y="0"/>
                    </a:lnTo>
                    <a:close/>
                  </a:path>
                </a:pathLst>
              </a:custGeom>
              <a:solidFill>
                <a:srgbClr val="FFFFFF"/>
              </a:solidFill>
            </p:spPr>
            <p:txBody>
              <a:bodyPr wrap="square" lIns="0" tIns="0" rIns="0" bIns="0" rtlCol="0"/>
              <a:lstStyle/>
              <a:p>
                <a:endParaRPr/>
              </a:p>
            </p:txBody>
          </p:sp>
          <p:sp>
            <p:nvSpPr>
              <p:cNvPr id="12" name="object 9"/>
              <p:cNvSpPr/>
              <p:nvPr/>
            </p:nvSpPr>
            <p:spPr>
              <a:xfrm>
                <a:off x="5892800" y="5577839"/>
                <a:ext cx="508000" cy="182880"/>
              </a:xfrm>
              <a:custGeom>
                <a:avLst/>
                <a:gdLst/>
                <a:ahLst/>
                <a:cxnLst/>
                <a:rect l="l" t="t" r="r" b="b"/>
                <a:pathLst>
                  <a:path w="508000" h="182879">
                    <a:moveTo>
                      <a:pt x="254000" y="0"/>
                    </a:moveTo>
                    <a:lnTo>
                      <a:pt x="178180" y="3810"/>
                    </a:lnTo>
                    <a:lnTo>
                      <a:pt x="132334" y="10883"/>
                    </a:lnTo>
                    <a:lnTo>
                      <a:pt x="91694" y="21221"/>
                    </a:lnTo>
                    <a:lnTo>
                      <a:pt x="29972" y="47891"/>
                    </a:lnTo>
                    <a:lnTo>
                      <a:pt x="380" y="82181"/>
                    </a:lnTo>
                    <a:lnTo>
                      <a:pt x="0" y="91440"/>
                    </a:lnTo>
                    <a:lnTo>
                      <a:pt x="380" y="100698"/>
                    </a:lnTo>
                    <a:lnTo>
                      <a:pt x="29972" y="135521"/>
                    </a:lnTo>
                    <a:lnTo>
                      <a:pt x="91694" y="162191"/>
                    </a:lnTo>
                    <a:lnTo>
                      <a:pt x="132334" y="171996"/>
                    </a:lnTo>
                    <a:lnTo>
                      <a:pt x="178180" y="179070"/>
                    </a:lnTo>
                    <a:lnTo>
                      <a:pt x="227837" y="182333"/>
                    </a:lnTo>
                    <a:lnTo>
                      <a:pt x="254000" y="182880"/>
                    </a:lnTo>
                    <a:lnTo>
                      <a:pt x="279653" y="182333"/>
                    </a:lnTo>
                    <a:lnTo>
                      <a:pt x="329819" y="179070"/>
                    </a:lnTo>
                    <a:lnTo>
                      <a:pt x="375158" y="171996"/>
                    </a:lnTo>
                    <a:lnTo>
                      <a:pt x="415925" y="162191"/>
                    </a:lnTo>
                    <a:lnTo>
                      <a:pt x="477647" y="135521"/>
                    </a:lnTo>
                    <a:lnTo>
                      <a:pt x="507111" y="100698"/>
                    </a:lnTo>
                    <a:lnTo>
                      <a:pt x="508000" y="91440"/>
                    </a:lnTo>
                    <a:lnTo>
                      <a:pt x="507111" y="82181"/>
                    </a:lnTo>
                    <a:lnTo>
                      <a:pt x="477647" y="47891"/>
                    </a:lnTo>
                    <a:lnTo>
                      <a:pt x="415925" y="21221"/>
                    </a:lnTo>
                    <a:lnTo>
                      <a:pt x="375158" y="10883"/>
                    </a:lnTo>
                    <a:lnTo>
                      <a:pt x="329819" y="3810"/>
                    </a:lnTo>
                    <a:lnTo>
                      <a:pt x="279653" y="508"/>
                    </a:lnTo>
                    <a:lnTo>
                      <a:pt x="254000" y="0"/>
                    </a:lnTo>
                    <a:close/>
                  </a:path>
                </a:pathLst>
              </a:custGeom>
              <a:solidFill>
                <a:srgbClr val="9E5E9B"/>
              </a:solidFill>
            </p:spPr>
            <p:txBody>
              <a:bodyPr wrap="square" lIns="0" tIns="0" rIns="0" bIns="0" rtlCol="0"/>
              <a:lstStyle/>
              <a:p>
                <a:endParaRPr/>
              </a:p>
            </p:txBody>
          </p:sp>
          <p:sp>
            <p:nvSpPr>
              <p:cNvPr id="13" name="object 10"/>
              <p:cNvSpPr/>
              <p:nvPr/>
            </p:nvSpPr>
            <p:spPr>
              <a:xfrm>
                <a:off x="4907280" y="4785360"/>
                <a:ext cx="619760" cy="254000"/>
              </a:xfrm>
              <a:custGeom>
                <a:avLst/>
                <a:gdLst/>
                <a:ahLst/>
                <a:cxnLst/>
                <a:rect l="l" t="t" r="r" b="b"/>
                <a:pathLst>
                  <a:path w="619760" h="254000">
                    <a:moveTo>
                      <a:pt x="341630" y="0"/>
                    </a:moveTo>
                    <a:lnTo>
                      <a:pt x="277749" y="0"/>
                    </a:lnTo>
                    <a:lnTo>
                      <a:pt x="217170" y="5333"/>
                    </a:lnTo>
                    <a:lnTo>
                      <a:pt x="161798" y="15366"/>
                    </a:lnTo>
                    <a:lnTo>
                      <a:pt x="112395" y="28575"/>
                    </a:lnTo>
                    <a:lnTo>
                      <a:pt x="70358" y="45592"/>
                    </a:lnTo>
                    <a:lnTo>
                      <a:pt x="36957" y="66293"/>
                    </a:lnTo>
                    <a:lnTo>
                      <a:pt x="3429" y="107695"/>
                    </a:lnTo>
                    <a:lnTo>
                      <a:pt x="0" y="120395"/>
                    </a:lnTo>
                    <a:lnTo>
                      <a:pt x="0" y="133603"/>
                    </a:lnTo>
                    <a:lnTo>
                      <a:pt x="36957" y="187706"/>
                    </a:lnTo>
                    <a:lnTo>
                      <a:pt x="70358" y="207390"/>
                    </a:lnTo>
                    <a:lnTo>
                      <a:pt x="112395" y="224789"/>
                    </a:lnTo>
                    <a:lnTo>
                      <a:pt x="161798" y="238632"/>
                    </a:lnTo>
                    <a:lnTo>
                      <a:pt x="217170" y="247650"/>
                    </a:lnTo>
                    <a:lnTo>
                      <a:pt x="277749" y="252983"/>
                    </a:lnTo>
                    <a:lnTo>
                      <a:pt x="309880" y="254000"/>
                    </a:lnTo>
                    <a:lnTo>
                      <a:pt x="341630" y="252983"/>
                    </a:lnTo>
                    <a:lnTo>
                      <a:pt x="402209" y="247650"/>
                    </a:lnTo>
                    <a:lnTo>
                      <a:pt x="457581" y="238632"/>
                    </a:lnTo>
                    <a:lnTo>
                      <a:pt x="507365" y="224789"/>
                    </a:lnTo>
                    <a:lnTo>
                      <a:pt x="548894" y="207390"/>
                    </a:lnTo>
                    <a:lnTo>
                      <a:pt x="582422" y="187706"/>
                    </a:lnTo>
                    <a:lnTo>
                      <a:pt x="616331" y="146303"/>
                    </a:lnTo>
                    <a:lnTo>
                      <a:pt x="619760" y="133603"/>
                    </a:lnTo>
                    <a:lnTo>
                      <a:pt x="619760" y="126745"/>
                    </a:lnTo>
                    <a:lnTo>
                      <a:pt x="619760" y="120395"/>
                    </a:lnTo>
                    <a:lnTo>
                      <a:pt x="582422" y="66293"/>
                    </a:lnTo>
                    <a:lnTo>
                      <a:pt x="548894" y="45592"/>
                    </a:lnTo>
                    <a:lnTo>
                      <a:pt x="507365" y="28575"/>
                    </a:lnTo>
                    <a:lnTo>
                      <a:pt x="457581" y="15366"/>
                    </a:lnTo>
                    <a:lnTo>
                      <a:pt x="402209" y="5333"/>
                    </a:lnTo>
                    <a:lnTo>
                      <a:pt x="341630" y="0"/>
                    </a:lnTo>
                    <a:close/>
                  </a:path>
                </a:pathLst>
              </a:custGeom>
              <a:solidFill>
                <a:srgbClr val="FFFFFF"/>
              </a:solidFill>
            </p:spPr>
            <p:txBody>
              <a:bodyPr wrap="square" lIns="0" tIns="0" rIns="0" bIns="0" rtlCol="0"/>
              <a:lstStyle/>
              <a:p>
                <a:endParaRPr/>
              </a:p>
            </p:txBody>
          </p:sp>
          <p:sp>
            <p:nvSpPr>
              <p:cNvPr id="14" name="object 11"/>
              <p:cNvSpPr/>
              <p:nvPr/>
            </p:nvSpPr>
            <p:spPr>
              <a:xfrm>
                <a:off x="4998720" y="4836160"/>
                <a:ext cx="436880" cy="152400"/>
              </a:xfrm>
              <a:custGeom>
                <a:avLst/>
                <a:gdLst/>
                <a:ahLst/>
                <a:cxnLst/>
                <a:rect l="l" t="t" r="r" b="b"/>
                <a:pathLst>
                  <a:path w="436879" h="152400">
                    <a:moveTo>
                      <a:pt x="218439" y="0"/>
                    </a:moveTo>
                    <a:lnTo>
                      <a:pt x="173989" y="1015"/>
                    </a:lnTo>
                    <a:lnTo>
                      <a:pt x="95630" y="13081"/>
                    </a:lnTo>
                    <a:lnTo>
                      <a:pt x="49910" y="28193"/>
                    </a:lnTo>
                    <a:lnTo>
                      <a:pt x="9778" y="53212"/>
                    </a:lnTo>
                    <a:lnTo>
                      <a:pt x="0" y="76200"/>
                    </a:lnTo>
                    <a:lnTo>
                      <a:pt x="888" y="84073"/>
                    </a:lnTo>
                    <a:lnTo>
                      <a:pt x="49910" y="124713"/>
                    </a:lnTo>
                    <a:lnTo>
                      <a:pt x="95630" y="139826"/>
                    </a:lnTo>
                    <a:lnTo>
                      <a:pt x="173989" y="150875"/>
                    </a:lnTo>
                    <a:lnTo>
                      <a:pt x="218439" y="152400"/>
                    </a:lnTo>
                    <a:lnTo>
                      <a:pt x="262889" y="150875"/>
                    </a:lnTo>
                    <a:lnTo>
                      <a:pt x="341249" y="139826"/>
                    </a:lnTo>
                    <a:lnTo>
                      <a:pt x="386968" y="124713"/>
                    </a:lnTo>
                    <a:lnTo>
                      <a:pt x="427100" y="98678"/>
                    </a:lnTo>
                    <a:lnTo>
                      <a:pt x="436879" y="76200"/>
                    </a:lnTo>
                    <a:lnTo>
                      <a:pt x="435609" y="68325"/>
                    </a:lnTo>
                    <a:lnTo>
                      <a:pt x="386968" y="28193"/>
                    </a:lnTo>
                    <a:lnTo>
                      <a:pt x="341249" y="13081"/>
                    </a:lnTo>
                    <a:lnTo>
                      <a:pt x="262889" y="1015"/>
                    </a:lnTo>
                    <a:lnTo>
                      <a:pt x="218439" y="0"/>
                    </a:lnTo>
                    <a:close/>
                  </a:path>
                </a:pathLst>
              </a:custGeom>
              <a:solidFill>
                <a:srgbClr val="AF1512"/>
              </a:solidFill>
            </p:spPr>
            <p:txBody>
              <a:bodyPr wrap="square" lIns="0" tIns="0" rIns="0" bIns="0" rtlCol="0"/>
              <a:lstStyle/>
              <a:p>
                <a:endParaRPr/>
              </a:p>
            </p:txBody>
          </p:sp>
          <p:sp>
            <p:nvSpPr>
              <p:cNvPr id="15" name="object 12"/>
              <p:cNvSpPr/>
              <p:nvPr/>
            </p:nvSpPr>
            <p:spPr>
              <a:xfrm>
                <a:off x="3931920" y="4094480"/>
                <a:ext cx="487680" cy="213360"/>
              </a:xfrm>
              <a:custGeom>
                <a:avLst/>
                <a:gdLst/>
                <a:ahLst/>
                <a:cxnLst/>
                <a:rect l="l" t="t" r="r" b="b"/>
                <a:pathLst>
                  <a:path w="487679" h="213360">
                    <a:moveTo>
                      <a:pt x="243458" y="0"/>
                    </a:moveTo>
                    <a:lnTo>
                      <a:pt x="171195" y="5080"/>
                    </a:lnTo>
                    <a:lnTo>
                      <a:pt x="127380" y="12827"/>
                    </a:lnTo>
                    <a:lnTo>
                      <a:pt x="88772" y="24130"/>
                    </a:lnTo>
                    <a:lnTo>
                      <a:pt x="29337" y="55499"/>
                    </a:lnTo>
                    <a:lnTo>
                      <a:pt x="888" y="95758"/>
                    </a:lnTo>
                    <a:lnTo>
                      <a:pt x="0" y="106426"/>
                    </a:lnTo>
                    <a:lnTo>
                      <a:pt x="888" y="117602"/>
                    </a:lnTo>
                    <a:lnTo>
                      <a:pt x="29337" y="157861"/>
                    </a:lnTo>
                    <a:lnTo>
                      <a:pt x="88772" y="189230"/>
                    </a:lnTo>
                    <a:lnTo>
                      <a:pt x="127380" y="200533"/>
                    </a:lnTo>
                    <a:lnTo>
                      <a:pt x="171195" y="208915"/>
                    </a:lnTo>
                    <a:lnTo>
                      <a:pt x="219201" y="212852"/>
                    </a:lnTo>
                    <a:lnTo>
                      <a:pt x="243458" y="213360"/>
                    </a:lnTo>
                    <a:lnTo>
                      <a:pt x="268477" y="212852"/>
                    </a:lnTo>
                    <a:lnTo>
                      <a:pt x="316483" y="208915"/>
                    </a:lnTo>
                    <a:lnTo>
                      <a:pt x="360299" y="200533"/>
                    </a:lnTo>
                    <a:lnTo>
                      <a:pt x="398906" y="189230"/>
                    </a:lnTo>
                    <a:lnTo>
                      <a:pt x="457962" y="157861"/>
                    </a:lnTo>
                    <a:lnTo>
                      <a:pt x="486790" y="117602"/>
                    </a:lnTo>
                    <a:lnTo>
                      <a:pt x="487679" y="106426"/>
                    </a:lnTo>
                    <a:lnTo>
                      <a:pt x="486790" y="95758"/>
                    </a:lnTo>
                    <a:lnTo>
                      <a:pt x="457962" y="55499"/>
                    </a:lnTo>
                    <a:lnTo>
                      <a:pt x="398906" y="24130"/>
                    </a:lnTo>
                    <a:lnTo>
                      <a:pt x="360299" y="12827"/>
                    </a:lnTo>
                    <a:lnTo>
                      <a:pt x="316483" y="5080"/>
                    </a:lnTo>
                    <a:lnTo>
                      <a:pt x="268477" y="508"/>
                    </a:lnTo>
                    <a:lnTo>
                      <a:pt x="243458" y="0"/>
                    </a:lnTo>
                    <a:close/>
                  </a:path>
                </a:pathLst>
              </a:custGeom>
              <a:solidFill>
                <a:srgbClr val="FFFFFF"/>
              </a:solidFill>
            </p:spPr>
            <p:txBody>
              <a:bodyPr wrap="square" lIns="0" tIns="0" rIns="0" bIns="0" rtlCol="0"/>
              <a:lstStyle/>
              <a:p>
                <a:endParaRPr/>
              </a:p>
            </p:txBody>
          </p:sp>
          <p:sp>
            <p:nvSpPr>
              <p:cNvPr id="16" name="object 13"/>
              <p:cNvSpPr/>
              <p:nvPr/>
            </p:nvSpPr>
            <p:spPr>
              <a:xfrm>
                <a:off x="4003039" y="4135120"/>
                <a:ext cx="345440" cy="132080"/>
              </a:xfrm>
              <a:custGeom>
                <a:avLst/>
                <a:gdLst/>
                <a:ahLst/>
                <a:cxnLst/>
                <a:rect l="l" t="t" r="r" b="b"/>
                <a:pathLst>
                  <a:path w="345439" h="132079">
                    <a:moveTo>
                      <a:pt x="172465" y="0"/>
                    </a:moveTo>
                    <a:lnTo>
                      <a:pt x="75437" y="10286"/>
                    </a:lnTo>
                    <a:lnTo>
                      <a:pt x="39624" y="23494"/>
                    </a:lnTo>
                    <a:lnTo>
                      <a:pt x="7620" y="45719"/>
                    </a:lnTo>
                    <a:lnTo>
                      <a:pt x="0" y="65785"/>
                    </a:lnTo>
                    <a:lnTo>
                      <a:pt x="888" y="73151"/>
                    </a:lnTo>
                    <a:lnTo>
                      <a:pt x="39624" y="108584"/>
                    </a:lnTo>
                    <a:lnTo>
                      <a:pt x="75437" y="121792"/>
                    </a:lnTo>
                    <a:lnTo>
                      <a:pt x="137540" y="131444"/>
                    </a:lnTo>
                    <a:lnTo>
                      <a:pt x="172465" y="132079"/>
                    </a:lnTo>
                    <a:lnTo>
                      <a:pt x="207899" y="131444"/>
                    </a:lnTo>
                    <a:lnTo>
                      <a:pt x="270383" y="121792"/>
                    </a:lnTo>
                    <a:lnTo>
                      <a:pt x="306197" y="108584"/>
                    </a:lnTo>
                    <a:lnTo>
                      <a:pt x="338327" y="85216"/>
                    </a:lnTo>
                    <a:lnTo>
                      <a:pt x="345439" y="65785"/>
                    </a:lnTo>
                    <a:lnTo>
                      <a:pt x="345059" y="58927"/>
                    </a:lnTo>
                    <a:lnTo>
                      <a:pt x="306197" y="23494"/>
                    </a:lnTo>
                    <a:lnTo>
                      <a:pt x="270383" y="10286"/>
                    </a:lnTo>
                    <a:lnTo>
                      <a:pt x="207899" y="507"/>
                    </a:lnTo>
                    <a:lnTo>
                      <a:pt x="172465" y="0"/>
                    </a:lnTo>
                    <a:close/>
                  </a:path>
                </a:pathLst>
              </a:custGeom>
              <a:solidFill>
                <a:srgbClr val="E6B729"/>
              </a:solidFill>
            </p:spPr>
            <p:txBody>
              <a:bodyPr wrap="square" lIns="0" tIns="0" rIns="0" bIns="0" rtlCol="0"/>
              <a:lstStyle/>
              <a:p>
                <a:endParaRPr/>
              </a:p>
            </p:txBody>
          </p:sp>
          <p:sp>
            <p:nvSpPr>
              <p:cNvPr id="17" name="object 14"/>
              <p:cNvSpPr/>
              <p:nvPr/>
            </p:nvSpPr>
            <p:spPr>
              <a:xfrm>
                <a:off x="3149600" y="3454400"/>
                <a:ext cx="345440" cy="142240"/>
              </a:xfrm>
              <a:custGeom>
                <a:avLst/>
                <a:gdLst/>
                <a:ahLst/>
                <a:cxnLst/>
                <a:rect l="l" t="t" r="r" b="b"/>
                <a:pathLst>
                  <a:path w="345439" h="142239">
                    <a:moveTo>
                      <a:pt x="172720" y="0"/>
                    </a:moveTo>
                    <a:lnTo>
                      <a:pt x="75311" y="11302"/>
                    </a:lnTo>
                    <a:lnTo>
                      <a:pt x="39369" y="25400"/>
                    </a:lnTo>
                    <a:lnTo>
                      <a:pt x="7366" y="49784"/>
                    </a:lnTo>
                    <a:lnTo>
                      <a:pt x="0" y="71374"/>
                    </a:lnTo>
                    <a:lnTo>
                      <a:pt x="888" y="78359"/>
                    </a:lnTo>
                    <a:lnTo>
                      <a:pt x="39369" y="116839"/>
                    </a:lnTo>
                    <a:lnTo>
                      <a:pt x="75311" y="130937"/>
                    </a:lnTo>
                    <a:lnTo>
                      <a:pt x="137667" y="141732"/>
                    </a:lnTo>
                    <a:lnTo>
                      <a:pt x="172720" y="142239"/>
                    </a:lnTo>
                    <a:lnTo>
                      <a:pt x="208152" y="141732"/>
                    </a:lnTo>
                    <a:lnTo>
                      <a:pt x="269748" y="130937"/>
                    </a:lnTo>
                    <a:lnTo>
                      <a:pt x="306070" y="116839"/>
                    </a:lnTo>
                    <a:lnTo>
                      <a:pt x="337692" y="92455"/>
                    </a:lnTo>
                    <a:lnTo>
                      <a:pt x="345439" y="71374"/>
                    </a:lnTo>
                    <a:lnTo>
                      <a:pt x="344550" y="63880"/>
                    </a:lnTo>
                    <a:lnTo>
                      <a:pt x="306070" y="25400"/>
                    </a:lnTo>
                    <a:lnTo>
                      <a:pt x="269748" y="11302"/>
                    </a:lnTo>
                    <a:lnTo>
                      <a:pt x="208152" y="508"/>
                    </a:lnTo>
                    <a:lnTo>
                      <a:pt x="172720" y="0"/>
                    </a:lnTo>
                    <a:close/>
                  </a:path>
                </a:pathLst>
              </a:custGeom>
              <a:solidFill>
                <a:srgbClr val="FFFFFF"/>
              </a:solidFill>
            </p:spPr>
            <p:txBody>
              <a:bodyPr wrap="square" lIns="0" tIns="0" rIns="0" bIns="0" rtlCol="0"/>
              <a:lstStyle/>
              <a:p>
                <a:endParaRPr/>
              </a:p>
            </p:txBody>
          </p:sp>
          <p:pic>
            <p:nvPicPr>
              <p:cNvPr id="18" name="object 15"/>
              <p:cNvPicPr/>
              <p:nvPr/>
            </p:nvPicPr>
            <p:blipFill>
              <a:blip r:embed="rId2" cstate="print"/>
              <a:stretch>
                <a:fillRect/>
              </a:stretch>
            </p:blipFill>
            <p:spPr>
              <a:xfrm>
                <a:off x="3200400" y="3474720"/>
                <a:ext cx="243839" cy="91439"/>
              </a:xfrm>
              <a:prstGeom prst="rect">
                <a:avLst/>
              </a:prstGeom>
            </p:spPr>
          </p:pic>
          <p:sp>
            <p:nvSpPr>
              <p:cNvPr id="19" name="object 16"/>
              <p:cNvSpPr/>
              <p:nvPr/>
            </p:nvSpPr>
            <p:spPr>
              <a:xfrm>
                <a:off x="2458720" y="2895600"/>
                <a:ext cx="132080" cy="50800"/>
              </a:xfrm>
              <a:custGeom>
                <a:avLst/>
                <a:gdLst/>
                <a:ahLst/>
                <a:cxnLst/>
                <a:rect l="l" t="t" r="r" b="b"/>
                <a:pathLst>
                  <a:path w="132080" h="50800">
                    <a:moveTo>
                      <a:pt x="65786" y="0"/>
                    </a:moveTo>
                    <a:lnTo>
                      <a:pt x="10794" y="11049"/>
                    </a:lnTo>
                    <a:lnTo>
                      <a:pt x="0" y="25400"/>
                    </a:lnTo>
                    <a:lnTo>
                      <a:pt x="381" y="31114"/>
                    </a:lnTo>
                    <a:lnTo>
                      <a:pt x="10794" y="39750"/>
                    </a:lnTo>
                    <a:lnTo>
                      <a:pt x="28702" y="46989"/>
                    </a:lnTo>
                    <a:lnTo>
                      <a:pt x="52959" y="50291"/>
                    </a:lnTo>
                    <a:lnTo>
                      <a:pt x="65786" y="50800"/>
                    </a:lnTo>
                    <a:lnTo>
                      <a:pt x="79629" y="50291"/>
                    </a:lnTo>
                    <a:lnTo>
                      <a:pt x="102869" y="46989"/>
                    </a:lnTo>
                    <a:lnTo>
                      <a:pt x="121285" y="39750"/>
                    </a:lnTo>
                    <a:lnTo>
                      <a:pt x="131191" y="31114"/>
                    </a:lnTo>
                    <a:lnTo>
                      <a:pt x="132080" y="25400"/>
                    </a:lnTo>
                    <a:lnTo>
                      <a:pt x="131191" y="20574"/>
                    </a:lnTo>
                    <a:lnTo>
                      <a:pt x="121285" y="11049"/>
                    </a:lnTo>
                    <a:lnTo>
                      <a:pt x="102869" y="4825"/>
                    </a:lnTo>
                    <a:lnTo>
                      <a:pt x="79629" y="508"/>
                    </a:lnTo>
                    <a:lnTo>
                      <a:pt x="65786" y="0"/>
                    </a:lnTo>
                    <a:close/>
                  </a:path>
                </a:pathLst>
              </a:custGeom>
              <a:solidFill>
                <a:srgbClr val="FFFFFF"/>
              </a:solidFill>
            </p:spPr>
            <p:txBody>
              <a:bodyPr wrap="square" lIns="0" tIns="0" rIns="0" bIns="0" rtlCol="0"/>
              <a:lstStyle/>
              <a:p>
                <a:endParaRPr/>
              </a:p>
            </p:txBody>
          </p:sp>
          <p:sp>
            <p:nvSpPr>
              <p:cNvPr id="20" name="object 17"/>
              <p:cNvSpPr/>
              <p:nvPr/>
            </p:nvSpPr>
            <p:spPr>
              <a:xfrm>
                <a:off x="2479040" y="2905760"/>
                <a:ext cx="101600" cy="30480"/>
              </a:xfrm>
              <a:custGeom>
                <a:avLst/>
                <a:gdLst/>
                <a:ahLst/>
                <a:cxnLst/>
                <a:rect l="l" t="t" r="r" b="b"/>
                <a:pathLst>
                  <a:path w="101600" h="30480">
                    <a:moveTo>
                      <a:pt x="50546" y="0"/>
                    </a:moveTo>
                    <a:lnTo>
                      <a:pt x="29972" y="888"/>
                    </a:lnTo>
                    <a:lnTo>
                      <a:pt x="8001" y="7112"/>
                    </a:lnTo>
                    <a:lnTo>
                      <a:pt x="508" y="12445"/>
                    </a:lnTo>
                    <a:lnTo>
                      <a:pt x="0" y="15239"/>
                    </a:lnTo>
                    <a:lnTo>
                      <a:pt x="508" y="18541"/>
                    </a:lnTo>
                    <a:lnTo>
                      <a:pt x="8001" y="24256"/>
                    </a:lnTo>
                    <a:lnTo>
                      <a:pt x="29972" y="29463"/>
                    </a:lnTo>
                    <a:lnTo>
                      <a:pt x="50546" y="30479"/>
                    </a:lnTo>
                    <a:lnTo>
                      <a:pt x="71120" y="29463"/>
                    </a:lnTo>
                    <a:lnTo>
                      <a:pt x="93091" y="24256"/>
                    </a:lnTo>
                    <a:lnTo>
                      <a:pt x="101092" y="18541"/>
                    </a:lnTo>
                    <a:lnTo>
                      <a:pt x="101600" y="15239"/>
                    </a:lnTo>
                    <a:lnTo>
                      <a:pt x="101092" y="12445"/>
                    </a:lnTo>
                    <a:lnTo>
                      <a:pt x="93091" y="7112"/>
                    </a:lnTo>
                    <a:lnTo>
                      <a:pt x="71120" y="888"/>
                    </a:lnTo>
                    <a:lnTo>
                      <a:pt x="50546" y="0"/>
                    </a:lnTo>
                    <a:close/>
                  </a:path>
                </a:pathLst>
              </a:custGeom>
              <a:solidFill>
                <a:srgbClr val="5F9C9D"/>
              </a:solidFill>
            </p:spPr>
            <p:txBody>
              <a:bodyPr wrap="square" lIns="0" tIns="0" rIns="0" bIns="0" rtlCol="0"/>
              <a:lstStyle/>
              <a:p>
                <a:endParaRPr/>
              </a:p>
            </p:txBody>
          </p:sp>
        </p:grpSp>
        <p:grpSp>
          <p:nvGrpSpPr>
            <p:cNvPr id="21" name="object 18"/>
            <p:cNvGrpSpPr/>
            <p:nvPr/>
          </p:nvGrpSpPr>
          <p:grpSpPr>
            <a:xfrm>
              <a:off x="6748780" y="4188459"/>
              <a:ext cx="2230120" cy="421640"/>
              <a:chOff x="6748780" y="4188459"/>
              <a:chExt cx="2230120" cy="421640"/>
            </a:xfrm>
          </p:grpSpPr>
          <p:sp>
            <p:nvSpPr>
              <p:cNvPr id="22" name="object 19"/>
              <p:cNvSpPr/>
              <p:nvPr/>
            </p:nvSpPr>
            <p:spPr>
              <a:xfrm>
                <a:off x="6761480" y="4201159"/>
                <a:ext cx="2204720" cy="396240"/>
              </a:xfrm>
              <a:custGeom>
                <a:avLst/>
                <a:gdLst/>
                <a:ahLst/>
                <a:cxnLst/>
                <a:rect l="l" t="t" r="r" b="b"/>
                <a:pathLst>
                  <a:path w="2204720" h="396239">
                    <a:moveTo>
                      <a:pt x="2204720" y="0"/>
                    </a:moveTo>
                    <a:lnTo>
                      <a:pt x="0" y="0"/>
                    </a:lnTo>
                    <a:lnTo>
                      <a:pt x="0" y="396239"/>
                    </a:lnTo>
                    <a:lnTo>
                      <a:pt x="2204720" y="396239"/>
                    </a:lnTo>
                    <a:lnTo>
                      <a:pt x="2204720" y="0"/>
                    </a:lnTo>
                    <a:close/>
                  </a:path>
                </a:pathLst>
              </a:custGeom>
              <a:solidFill>
                <a:srgbClr val="FFFF00"/>
              </a:solidFill>
            </p:spPr>
            <p:txBody>
              <a:bodyPr wrap="square" lIns="0" tIns="0" rIns="0" bIns="0" rtlCol="0"/>
              <a:lstStyle/>
              <a:p>
                <a:endParaRPr/>
              </a:p>
            </p:txBody>
          </p:sp>
          <p:sp>
            <p:nvSpPr>
              <p:cNvPr id="23" name="object 20"/>
              <p:cNvSpPr/>
              <p:nvPr/>
            </p:nvSpPr>
            <p:spPr>
              <a:xfrm>
                <a:off x="6761480" y="4201159"/>
                <a:ext cx="2204720" cy="396240"/>
              </a:xfrm>
              <a:custGeom>
                <a:avLst/>
                <a:gdLst/>
                <a:ahLst/>
                <a:cxnLst/>
                <a:rect l="l" t="t" r="r" b="b"/>
                <a:pathLst>
                  <a:path w="2204720" h="396239">
                    <a:moveTo>
                      <a:pt x="0" y="396239"/>
                    </a:moveTo>
                    <a:lnTo>
                      <a:pt x="2204720" y="396239"/>
                    </a:lnTo>
                    <a:lnTo>
                      <a:pt x="2204720" y="0"/>
                    </a:lnTo>
                    <a:lnTo>
                      <a:pt x="0" y="0"/>
                    </a:lnTo>
                    <a:lnTo>
                      <a:pt x="0" y="396239"/>
                    </a:lnTo>
                    <a:close/>
                  </a:path>
                </a:pathLst>
              </a:custGeom>
              <a:ln w="25400">
                <a:solidFill>
                  <a:srgbClr val="000000"/>
                </a:solidFill>
              </a:ln>
            </p:spPr>
            <p:txBody>
              <a:bodyPr wrap="square" lIns="0" tIns="0" rIns="0" bIns="0" rtlCol="0"/>
              <a:lstStyle/>
              <a:p>
                <a:endParaRPr/>
              </a:p>
            </p:txBody>
          </p:sp>
        </p:grpSp>
        <p:sp>
          <p:nvSpPr>
            <p:cNvPr id="24" name="object 21"/>
            <p:cNvSpPr txBox="1"/>
            <p:nvPr/>
          </p:nvSpPr>
          <p:spPr>
            <a:xfrm>
              <a:off x="6761480" y="4201159"/>
              <a:ext cx="2204720" cy="396240"/>
            </a:xfrm>
            <a:prstGeom prst="rect">
              <a:avLst/>
            </a:prstGeom>
          </p:spPr>
          <p:txBody>
            <a:bodyPr vert="horz" wrap="square" lIns="0" tIns="35560" rIns="0" bIns="0" rtlCol="0">
              <a:spAutoFit/>
            </a:bodyPr>
            <a:lstStyle/>
            <a:p>
              <a:pPr marR="2540" algn="ctr">
                <a:lnSpc>
                  <a:spcPct val="100000"/>
                </a:lnSpc>
                <a:spcBef>
                  <a:spcPts val="280"/>
                </a:spcBef>
              </a:pPr>
              <a:r>
                <a:rPr sz="2000" b="1" dirty="0">
                  <a:latin typeface="Arial"/>
                  <a:cs typeface="Arial"/>
                </a:rPr>
                <a:t>1</a:t>
              </a:r>
              <a:endParaRPr sz="2000">
                <a:latin typeface="Arial"/>
                <a:cs typeface="Arial"/>
              </a:endParaRPr>
            </a:p>
          </p:txBody>
        </p:sp>
        <p:sp>
          <p:nvSpPr>
            <p:cNvPr id="25" name="object 22"/>
            <p:cNvSpPr txBox="1"/>
            <p:nvPr/>
          </p:nvSpPr>
          <p:spPr>
            <a:xfrm>
              <a:off x="6753859" y="4631054"/>
              <a:ext cx="2212341" cy="82815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chemeClr val="accent5">
                      <a:lumMod val="75000"/>
                    </a:schemeClr>
                  </a:solidFill>
                  <a:cs typeface="Arial"/>
                </a:rPr>
                <a:t>Standard</a:t>
              </a:r>
              <a:r>
                <a:rPr lang="ru-RU" sz="1200" b="1" spc="-10" dirty="0">
                  <a:solidFill>
                    <a:schemeClr val="accent5">
                      <a:lumMod val="75000"/>
                    </a:schemeClr>
                  </a:solidFill>
                  <a:cs typeface="Arial"/>
                </a:rPr>
                <a:t> </a:t>
              </a:r>
              <a:r>
                <a:rPr lang="en-US" sz="1200" b="1" spc="-114" dirty="0">
                  <a:solidFill>
                    <a:schemeClr val="accent5">
                      <a:lumMod val="75000"/>
                    </a:schemeClr>
                  </a:solidFill>
                  <a:cs typeface="Arial"/>
                </a:rPr>
                <a:t>m</a:t>
              </a:r>
              <a:r>
                <a:rPr lang="en-US" sz="1200" b="1" spc="-15" dirty="0">
                  <a:solidFill>
                    <a:schemeClr val="accent5">
                      <a:lumMod val="75000"/>
                    </a:schemeClr>
                  </a:solidFill>
                  <a:cs typeface="Arial"/>
                </a:rPr>
                <a:t>od</a:t>
              </a:r>
              <a:r>
                <a:rPr lang="en-US" sz="1200" b="1" spc="45" dirty="0">
                  <a:solidFill>
                    <a:schemeClr val="accent5">
                      <a:lumMod val="75000"/>
                    </a:schemeClr>
                  </a:solidFill>
                  <a:cs typeface="Arial"/>
                </a:rPr>
                <a:t>e</a:t>
              </a:r>
              <a:r>
                <a:rPr lang="en-US" sz="1200" b="1" dirty="0">
                  <a:solidFill>
                    <a:schemeClr val="accent5">
                      <a:lumMod val="75000"/>
                    </a:schemeClr>
                  </a:solidFill>
                  <a:cs typeface="Arial"/>
                </a:rPr>
                <a:t>l</a:t>
              </a:r>
              <a:r>
                <a:rPr lang="ru-RU" sz="1200" b="1" dirty="0">
                  <a:solidFill>
                    <a:schemeClr val="accent5">
                      <a:lumMod val="75000"/>
                    </a:schemeClr>
                  </a:solidFill>
                  <a:cs typeface="Arial"/>
                </a:rPr>
                <a:t> </a:t>
              </a:r>
              <a:r>
                <a:rPr lang="en-US" sz="1200" b="1" dirty="0">
                  <a:solidFill>
                    <a:schemeClr val="accent5">
                      <a:lumMod val="75000"/>
                    </a:schemeClr>
                  </a:solidFill>
                  <a:cs typeface="Arial"/>
                </a:rPr>
                <a:t>for</a:t>
              </a:r>
              <a:endParaRPr sz="1200" b="1" dirty="0">
                <a:solidFill>
                  <a:schemeClr val="accent5">
                    <a:lumMod val="75000"/>
                  </a:schemeClr>
                </a:solidFill>
                <a:cs typeface="Arial"/>
              </a:endParaRPr>
            </a:p>
            <a:p>
              <a:pPr marL="12700"/>
              <a:r>
                <a:rPr lang="en-US" sz="1200" b="1" dirty="0">
                  <a:solidFill>
                    <a:schemeClr val="accent5">
                      <a:lumMod val="75000"/>
                    </a:schemeClr>
                  </a:solidFill>
                  <a:cs typeface="Arial"/>
                </a:rPr>
                <a:t>T</a:t>
              </a:r>
              <a:r>
                <a:rPr sz="1200" b="1" spc="-20" dirty="0">
                  <a:solidFill>
                    <a:schemeClr val="accent5">
                      <a:lumMod val="75000"/>
                    </a:schemeClr>
                  </a:solidFill>
                  <a:cs typeface="Arial"/>
                </a:rPr>
                <a:t>o</a:t>
              </a:r>
              <a:r>
                <a:rPr sz="1200" b="1" spc="-30" dirty="0">
                  <a:solidFill>
                    <a:schemeClr val="accent5">
                      <a:lumMod val="75000"/>
                    </a:schemeClr>
                  </a:solidFill>
                  <a:cs typeface="Arial"/>
                </a:rPr>
                <a:t>x</a:t>
              </a:r>
              <a:r>
                <a:rPr sz="1200" b="1" spc="-15" dirty="0">
                  <a:solidFill>
                    <a:schemeClr val="accent5">
                      <a:lumMod val="75000"/>
                    </a:schemeClr>
                  </a:solidFill>
                  <a:cs typeface="Arial"/>
                </a:rPr>
                <a:t>i</a:t>
              </a:r>
              <a:r>
                <a:rPr sz="1200" b="1" spc="-30" dirty="0">
                  <a:solidFill>
                    <a:schemeClr val="accent5">
                      <a:lumMod val="75000"/>
                    </a:schemeClr>
                  </a:solidFill>
                  <a:cs typeface="Arial"/>
                </a:rPr>
                <a:t>c</a:t>
              </a:r>
              <a:r>
                <a:rPr sz="1200" b="1" spc="-15" dirty="0">
                  <a:solidFill>
                    <a:schemeClr val="accent5">
                      <a:lumMod val="75000"/>
                    </a:schemeClr>
                  </a:solidFill>
                  <a:cs typeface="Arial"/>
                </a:rPr>
                <a:t>o</a:t>
              </a:r>
              <a:r>
                <a:rPr sz="1200" b="1" spc="60" dirty="0">
                  <a:solidFill>
                    <a:schemeClr val="accent5">
                      <a:lumMod val="75000"/>
                    </a:schemeClr>
                  </a:solidFill>
                  <a:cs typeface="Arial"/>
                </a:rPr>
                <a:t>l</a:t>
              </a:r>
              <a:r>
                <a:rPr sz="1200" b="1" spc="-15" dirty="0">
                  <a:solidFill>
                    <a:schemeClr val="accent5">
                      <a:lumMod val="75000"/>
                    </a:schemeClr>
                  </a:solidFill>
                  <a:cs typeface="Arial"/>
                </a:rPr>
                <a:t>ogi</a:t>
              </a:r>
              <a:r>
                <a:rPr sz="1200" b="1" spc="50" dirty="0">
                  <a:solidFill>
                    <a:schemeClr val="accent5">
                      <a:lumMod val="75000"/>
                    </a:schemeClr>
                  </a:solidFill>
                  <a:cs typeface="Arial"/>
                </a:rPr>
                <a:t>c</a:t>
              </a:r>
              <a:r>
                <a:rPr sz="1200" b="1" spc="-30" dirty="0">
                  <a:solidFill>
                    <a:schemeClr val="accent5">
                      <a:lumMod val="75000"/>
                    </a:schemeClr>
                  </a:solidFill>
                  <a:cs typeface="Arial"/>
                </a:rPr>
                <a:t>a</a:t>
              </a:r>
              <a:r>
                <a:rPr sz="1200" b="1" dirty="0">
                  <a:solidFill>
                    <a:schemeClr val="accent5">
                      <a:lumMod val="75000"/>
                    </a:schemeClr>
                  </a:solidFill>
                  <a:cs typeface="Arial"/>
                </a:rPr>
                <a:t>l</a:t>
              </a:r>
              <a:r>
                <a:rPr lang="en-US" sz="1200" b="1" dirty="0">
                  <a:solidFill>
                    <a:schemeClr val="accent5">
                      <a:lumMod val="75000"/>
                    </a:schemeClr>
                  </a:solidFill>
                  <a:cs typeface="Arial"/>
                </a:rPr>
                <a:t> </a:t>
              </a:r>
              <a:r>
                <a:rPr lang="en-US" sz="1200" b="1" spc="5" dirty="0">
                  <a:solidFill>
                    <a:schemeClr val="accent5">
                      <a:lumMod val="75000"/>
                    </a:schemeClr>
                  </a:solidFill>
                  <a:cs typeface="Arial"/>
                </a:rPr>
                <a:t>studies of </a:t>
              </a:r>
              <a:r>
                <a:rPr lang="en-US" sz="1200" b="1" spc="-10" dirty="0" err="1">
                  <a:solidFill>
                    <a:schemeClr val="accent5">
                      <a:lumMod val="75000"/>
                    </a:schemeClr>
                  </a:solidFill>
                  <a:cs typeface="Arial"/>
                </a:rPr>
                <a:t>xenobiotics</a:t>
              </a:r>
              <a:r>
                <a:rPr lang="en-US" sz="1200" b="1" spc="95" dirty="0">
                  <a:solidFill>
                    <a:schemeClr val="accent5">
                      <a:lumMod val="75000"/>
                    </a:schemeClr>
                  </a:solidFill>
                  <a:cs typeface="Arial"/>
                </a:rPr>
                <a:t> </a:t>
              </a:r>
              <a:r>
                <a:rPr lang="en-US" sz="1200" b="1" spc="-10" dirty="0">
                  <a:solidFill>
                    <a:schemeClr val="accent5">
                      <a:lumMod val="75000"/>
                    </a:schemeClr>
                  </a:solidFill>
                  <a:cs typeface="Arial"/>
                </a:rPr>
                <a:t>in</a:t>
              </a:r>
              <a:r>
                <a:rPr lang="en-US" sz="1200" b="1" spc="-50" dirty="0">
                  <a:solidFill>
                    <a:schemeClr val="accent5">
                      <a:lumMod val="75000"/>
                    </a:schemeClr>
                  </a:solidFill>
                  <a:cs typeface="Arial"/>
                </a:rPr>
                <a:t> </a:t>
              </a:r>
              <a:r>
                <a:rPr lang="en-US" sz="1200" b="1" spc="-10" dirty="0">
                  <a:solidFill>
                    <a:schemeClr val="accent5">
                      <a:lumMod val="75000"/>
                    </a:schemeClr>
                  </a:solidFill>
                  <a:cs typeface="Arial"/>
                </a:rPr>
                <a:t>insects.</a:t>
              </a:r>
              <a:endParaRPr lang="en-US" sz="1200" b="1" dirty="0">
                <a:solidFill>
                  <a:schemeClr val="accent5">
                    <a:lumMod val="75000"/>
                  </a:schemeClr>
                </a:solidFill>
                <a:cs typeface="Arial"/>
              </a:endParaRPr>
            </a:p>
            <a:p>
              <a:pPr marL="12700">
                <a:lnSpc>
                  <a:spcPct val="100000"/>
                </a:lnSpc>
              </a:pPr>
              <a:endParaRPr sz="1200" b="1" dirty="0">
                <a:solidFill>
                  <a:schemeClr val="accent5">
                    <a:lumMod val="75000"/>
                  </a:schemeClr>
                </a:solidFill>
                <a:cs typeface="Arial"/>
              </a:endParaRPr>
            </a:p>
          </p:txBody>
        </p:sp>
        <p:sp>
          <p:nvSpPr>
            <p:cNvPr id="27" name="object 24"/>
            <p:cNvSpPr txBox="1"/>
            <p:nvPr/>
          </p:nvSpPr>
          <p:spPr>
            <a:xfrm>
              <a:off x="6753859" y="5267647"/>
              <a:ext cx="1654810" cy="213986"/>
            </a:xfrm>
            <a:prstGeom prst="rect">
              <a:avLst/>
            </a:prstGeom>
          </p:spPr>
          <p:txBody>
            <a:bodyPr vert="horz" wrap="square" lIns="0" tIns="12700" rIns="0" bIns="0" rtlCol="0">
              <a:spAutoFit/>
            </a:bodyPr>
            <a:lstStyle/>
            <a:p>
              <a:pPr marL="12700">
                <a:lnSpc>
                  <a:spcPct val="100000"/>
                </a:lnSpc>
                <a:spcBef>
                  <a:spcPts val="100"/>
                </a:spcBef>
              </a:pPr>
              <a:endParaRPr sz="1200" dirty="0">
                <a:solidFill>
                  <a:schemeClr val="accent5">
                    <a:lumMod val="75000"/>
                  </a:schemeClr>
                </a:solidFill>
                <a:cs typeface="Arial"/>
              </a:endParaRPr>
            </a:p>
          </p:txBody>
        </p:sp>
        <p:grpSp>
          <p:nvGrpSpPr>
            <p:cNvPr id="28" name="object 25"/>
            <p:cNvGrpSpPr/>
            <p:nvPr/>
          </p:nvGrpSpPr>
          <p:grpSpPr>
            <a:xfrm>
              <a:off x="1709420" y="4909820"/>
              <a:ext cx="2230120" cy="401320"/>
              <a:chOff x="1709420" y="4909820"/>
              <a:chExt cx="2230120" cy="401320"/>
            </a:xfrm>
          </p:grpSpPr>
          <p:sp>
            <p:nvSpPr>
              <p:cNvPr id="29" name="object 26"/>
              <p:cNvSpPr/>
              <p:nvPr/>
            </p:nvSpPr>
            <p:spPr>
              <a:xfrm>
                <a:off x="1722120" y="4922520"/>
                <a:ext cx="2204720" cy="375920"/>
              </a:xfrm>
              <a:custGeom>
                <a:avLst/>
                <a:gdLst/>
                <a:ahLst/>
                <a:cxnLst/>
                <a:rect l="l" t="t" r="r" b="b"/>
                <a:pathLst>
                  <a:path w="2204720" h="375920">
                    <a:moveTo>
                      <a:pt x="2204720" y="0"/>
                    </a:moveTo>
                    <a:lnTo>
                      <a:pt x="0" y="0"/>
                    </a:lnTo>
                    <a:lnTo>
                      <a:pt x="0" y="375919"/>
                    </a:lnTo>
                    <a:lnTo>
                      <a:pt x="2204720" y="375919"/>
                    </a:lnTo>
                    <a:lnTo>
                      <a:pt x="2204720" y="0"/>
                    </a:lnTo>
                    <a:close/>
                  </a:path>
                </a:pathLst>
              </a:custGeom>
              <a:solidFill>
                <a:srgbClr val="F5E1A9"/>
              </a:solidFill>
            </p:spPr>
            <p:txBody>
              <a:bodyPr wrap="square" lIns="0" tIns="0" rIns="0" bIns="0" rtlCol="0"/>
              <a:lstStyle/>
              <a:p>
                <a:endParaRPr/>
              </a:p>
            </p:txBody>
          </p:sp>
          <p:sp>
            <p:nvSpPr>
              <p:cNvPr id="30" name="object 27"/>
              <p:cNvSpPr/>
              <p:nvPr/>
            </p:nvSpPr>
            <p:spPr>
              <a:xfrm>
                <a:off x="1722120" y="4922520"/>
                <a:ext cx="2204720" cy="375920"/>
              </a:xfrm>
              <a:custGeom>
                <a:avLst/>
                <a:gdLst/>
                <a:ahLst/>
                <a:cxnLst/>
                <a:rect l="l" t="t" r="r" b="b"/>
                <a:pathLst>
                  <a:path w="2204720" h="375920">
                    <a:moveTo>
                      <a:pt x="0" y="375919"/>
                    </a:moveTo>
                    <a:lnTo>
                      <a:pt x="2204720" y="375919"/>
                    </a:lnTo>
                    <a:lnTo>
                      <a:pt x="2204720" y="0"/>
                    </a:lnTo>
                    <a:lnTo>
                      <a:pt x="0" y="0"/>
                    </a:lnTo>
                    <a:lnTo>
                      <a:pt x="0" y="375919"/>
                    </a:lnTo>
                    <a:close/>
                  </a:path>
                </a:pathLst>
              </a:custGeom>
              <a:ln w="25400">
                <a:solidFill>
                  <a:srgbClr val="000000"/>
                </a:solidFill>
              </a:ln>
            </p:spPr>
            <p:txBody>
              <a:bodyPr wrap="square" lIns="0" tIns="0" rIns="0" bIns="0" rtlCol="0"/>
              <a:lstStyle/>
              <a:p>
                <a:endParaRPr/>
              </a:p>
            </p:txBody>
          </p:sp>
        </p:grpSp>
        <p:sp>
          <p:nvSpPr>
            <p:cNvPr id="31" name="object 28"/>
            <p:cNvSpPr txBox="1"/>
            <p:nvPr/>
          </p:nvSpPr>
          <p:spPr>
            <a:xfrm>
              <a:off x="1722120" y="4922520"/>
              <a:ext cx="2204720" cy="375920"/>
            </a:xfrm>
            <a:prstGeom prst="rect">
              <a:avLst/>
            </a:prstGeom>
          </p:spPr>
          <p:txBody>
            <a:bodyPr vert="horz" wrap="square" lIns="0" tIns="43180" rIns="0" bIns="0" rtlCol="0">
              <a:spAutoFit/>
            </a:bodyPr>
            <a:lstStyle/>
            <a:p>
              <a:pPr marR="3175" algn="ctr">
                <a:lnSpc>
                  <a:spcPct val="100000"/>
                </a:lnSpc>
                <a:spcBef>
                  <a:spcPts val="340"/>
                </a:spcBef>
              </a:pPr>
              <a:r>
                <a:rPr sz="1850" b="1" spc="-5" dirty="0">
                  <a:latin typeface="Arial"/>
                  <a:cs typeface="Arial"/>
                </a:rPr>
                <a:t>2</a:t>
              </a:r>
              <a:endParaRPr sz="1850">
                <a:latin typeface="Arial"/>
                <a:cs typeface="Arial"/>
              </a:endParaRPr>
            </a:p>
          </p:txBody>
        </p:sp>
        <p:sp>
          <p:nvSpPr>
            <p:cNvPr id="32" name="object 29"/>
            <p:cNvSpPr txBox="1"/>
            <p:nvPr/>
          </p:nvSpPr>
          <p:spPr>
            <a:xfrm>
              <a:off x="1709420" y="5336921"/>
              <a:ext cx="1712595" cy="208279"/>
            </a:xfrm>
            <a:prstGeom prst="rect">
              <a:avLst/>
            </a:prstGeom>
          </p:spPr>
          <p:txBody>
            <a:bodyPr vert="horz" wrap="square" lIns="0" tIns="12700" rIns="0" bIns="0" rtlCol="0">
              <a:spAutoFit/>
            </a:bodyPr>
            <a:lstStyle/>
            <a:p>
              <a:pPr marL="12700">
                <a:lnSpc>
                  <a:spcPct val="100000"/>
                </a:lnSpc>
                <a:spcBef>
                  <a:spcPts val="100"/>
                </a:spcBef>
                <a:tabLst>
                  <a:tab pos="643255" algn="l"/>
                  <a:tab pos="1558290" algn="l"/>
                </a:tabLst>
              </a:pPr>
              <a:r>
                <a:rPr sz="1200" b="1" spc="65" dirty="0">
                  <a:solidFill>
                    <a:srgbClr val="FFFFFF"/>
                  </a:solidFill>
                  <a:latin typeface="Arial"/>
                  <a:cs typeface="Arial"/>
                </a:rPr>
                <a:t>T</a:t>
              </a:r>
              <a:r>
                <a:rPr sz="1200" b="1" spc="-15" dirty="0">
                  <a:solidFill>
                    <a:srgbClr val="FFFFFF"/>
                  </a:solidFill>
                  <a:latin typeface="Arial"/>
                  <a:cs typeface="Arial"/>
                </a:rPr>
                <a:t>h</a:t>
              </a:r>
              <a:r>
                <a:rPr sz="1200" b="1" spc="-5" dirty="0">
                  <a:solidFill>
                    <a:srgbClr val="FFFFFF"/>
                  </a:solidFill>
                  <a:latin typeface="Arial"/>
                  <a:cs typeface="Arial"/>
                </a:rPr>
                <a:t>e</a:t>
              </a:r>
              <a:r>
                <a:rPr sz="1200" b="1" dirty="0">
                  <a:solidFill>
                    <a:srgbClr val="FFFFFF"/>
                  </a:solidFill>
                  <a:latin typeface="Arial"/>
                  <a:cs typeface="Arial"/>
                </a:rPr>
                <a:t>	</a:t>
              </a:r>
              <a:r>
                <a:rPr sz="1200" b="1" spc="-95" dirty="0">
                  <a:solidFill>
                    <a:srgbClr val="FFFFFF"/>
                  </a:solidFill>
                  <a:latin typeface="Arial"/>
                  <a:cs typeface="Arial"/>
                </a:rPr>
                <a:t>g</a:t>
              </a:r>
              <a:r>
                <a:rPr sz="1200" b="1" spc="45" dirty="0">
                  <a:solidFill>
                    <a:srgbClr val="FFFFFF"/>
                  </a:solidFill>
                  <a:latin typeface="Arial"/>
                  <a:cs typeface="Arial"/>
                </a:rPr>
                <a:t>e</a:t>
              </a:r>
              <a:r>
                <a:rPr sz="1200" b="1" spc="-15" dirty="0">
                  <a:solidFill>
                    <a:srgbClr val="FFFFFF"/>
                  </a:solidFill>
                  <a:latin typeface="Arial"/>
                  <a:cs typeface="Arial"/>
                </a:rPr>
                <a:t>no</a:t>
              </a:r>
              <a:r>
                <a:rPr sz="1200" b="1" spc="-114" dirty="0">
                  <a:solidFill>
                    <a:srgbClr val="FFFFFF"/>
                  </a:solidFill>
                  <a:latin typeface="Arial"/>
                  <a:cs typeface="Arial"/>
                </a:rPr>
                <a:t>m</a:t>
              </a:r>
              <a:r>
                <a:rPr sz="1200" b="1" spc="-5" dirty="0">
                  <a:solidFill>
                    <a:srgbClr val="FFFFFF"/>
                  </a:solidFill>
                  <a:latin typeface="Arial"/>
                  <a:cs typeface="Arial"/>
                </a:rPr>
                <a:t>e</a:t>
              </a:r>
              <a:r>
                <a:rPr sz="1200" b="1" dirty="0">
                  <a:solidFill>
                    <a:srgbClr val="FFFFFF"/>
                  </a:solidFill>
                  <a:latin typeface="Arial"/>
                  <a:cs typeface="Arial"/>
                </a:rPr>
                <a:t>	</a:t>
              </a:r>
              <a:r>
                <a:rPr sz="1200" b="1" spc="-15" dirty="0">
                  <a:solidFill>
                    <a:srgbClr val="FFFFFF"/>
                  </a:solidFill>
                  <a:latin typeface="Arial"/>
                  <a:cs typeface="Arial"/>
                </a:rPr>
                <a:t>of</a:t>
              </a:r>
              <a:endParaRPr sz="1200">
                <a:latin typeface="Arial"/>
                <a:cs typeface="Arial"/>
              </a:endParaRPr>
            </a:p>
          </p:txBody>
        </p:sp>
        <p:sp>
          <p:nvSpPr>
            <p:cNvPr id="33" name="object 30"/>
            <p:cNvSpPr txBox="1"/>
            <p:nvPr/>
          </p:nvSpPr>
          <p:spPr>
            <a:xfrm>
              <a:off x="1709420" y="5336921"/>
              <a:ext cx="2223770" cy="414078"/>
            </a:xfrm>
            <a:prstGeom prst="rect">
              <a:avLst/>
            </a:prstGeom>
          </p:spPr>
          <p:txBody>
            <a:bodyPr vert="horz" wrap="square" lIns="0" tIns="12700" rIns="0" bIns="0" rtlCol="0">
              <a:spAutoFit/>
            </a:bodyPr>
            <a:lstStyle/>
            <a:p>
              <a:pPr marR="13970">
                <a:spcBef>
                  <a:spcPts val="100"/>
                </a:spcBef>
              </a:pPr>
              <a:r>
                <a:rPr lang="en-US" sz="1200" b="1" spc="65" dirty="0">
                  <a:solidFill>
                    <a:schemeClr val="accent5">
                      <a:lumMod val="75000"/>
                    </a:schemeClr>
                  </a:solidFill>
                  <a:cs typeface="Arial"/>
                </a:rPr>
                <a:t>T</a:t>
              </a:r>
              <a:r>
                <a:rPr lang="en-US" sz="1200" b="1" spc="-15" dirty="0">
                  <a:solidFill>
                    <a:schemeClr val="accent5">
                      <a:lumMod val="75000"/>
                    </a:schemeClr>
                  </a:solidFill>
                  <a:cs typeface="Arial"/>
                </a:rPr>
                <a:t>h</a:t>
              </a:r>
              <a:r>
                <a:rPr lang="en-US" sz="1200" b="1" spc="-5" dirty="0">
                  <a:solidFill>
                    <a:schemeClr val="accent5">
                      <a:lumMod val="75000"/>
                    </a:schemeClr>
                  </a:solidFill>
                  <a:cs typeface="Arial"/>
                </a:rPr>
                <a:t>e</a:t>
              </a:r>
              <a:r>
                <a:rPr lang="ru-RU" sz="1200" b="1" dirty="0">
                  <a:solidFill>
                    <a:schemeClr val="accent5">
                      <a:lumMod val="75000"/>
                    </a:schemeClr>
                  </a:solidFill>
                  <a:cs typeface="Arial"/>
                </a:rPr>
                <a:t> </a:t>
              </a:r>
              <a:r>
                <a:rPr lang="en-US" sz="1200" b="1" spc="-95" dirty="0">
                  <a:solidFill>
                    <a:schemeClr val="accent5">
                      <a:lumMod val="75000"/>
                    </a:schemeClr>
                  </a:solidFill>
                  <a:cs typeface="Arial"/>
                </a:rPr>
                <a:t>g</a:t>
              </a:r>
              <a:r>
                <a:rPr lang="en-US" sz="1200" b="1" spc="45" dirty="0">
                  <a:solidFill>
                    <a:schemeClr val="accent5">
                      <a:lumMod val="75000"/>
                    </a:schemeClr>
                  </a:solidFill>
                  <a:cs typeface="Arial"/>
                </a:rPr>
                <a:t>e</a:t>
              </a:r>
              <a:r>
                <a:rPr lang="en-US" sz="1200" b="1" spc="-15" dirty="0">
                  <a:solidFill>
                    <a:schemeClr val="accent5">
                      <a:lumMod val="75000"/>
                    </a:schemeClr>
                  </a:solidFill>
                  <a:cs typeface="Arial"/>
                </a:rPr>
                <a:t>no</a:t>
              </a:r>
              <a:r>
                <a:rPr lang="en-US" sz="1200" b="1" spc="-114" dirty="0">
                  <a:solidFill>
                    <a:schemeClr val="accent5">
                      <a:lumMod val="75000"/>
                    </a:schemeClr>
                  </a:solidFill>
                  <a:cs typeface="Arial"/>
                </a:rPr>
                <a:t>m</a:t>
              </a:r>
              <a:r>
                <a:rPr lang="en-US" sz="1200" b="1" spc="-5" dirty="0">
                  <a:solidFill>
                    <a:schemeClr val="accent5">
                      <a:lumMod val="75000"/>
                    </a:schemeClr>
                  </a:solidFill>
                  <a:cs typeface="Arial"/>
                </a:rPr>
                <a:t>e</a:t>
              </a:r>
              <a:r>
                <a:rPr lang="ru-RU" sz="1200" b="1" dirty="0">
                  <a:solidFill>
                    <a:schemeClr val="accent5">
                      <a:lumMod val="75000"/>
                    </a:schemeClr>
                  </a:solidFill>
                  <a:cs typeface="Arial"/>
                </a:rPr>
                <a:t> </a:t>
              </a:r>
              <a:r>
                <a:rPr lang="en-US" sz="1200" b="1" spc="-15" dirty="0">
                  <a:solidFill>
                    <a:schemeClr val="accent5">
                      <a:lumMod val="75000"/>
                    </a:schemeClr>
                  </a:solidFill>
                  <a:cs typeface="Arial"/>
                </a:rPr>
                <a:t>of</a:t>
              </a:r>
              <a:r>
                <a:rPr lang="ru-RU" sz="1200" b="1" spc="-15" dirty="0">
                  <a:solidFill>
                    <a:schemeClr val="accent5">
                      <a:lumMod val="75000"/>
                    </a:schemeClr>
                  </a:solidFill>
                  <a:cs typeface="Arial"/>
                </a:rPr>
                <a:t> </a:t>
              </a:r>
              <a:r>
                <a:rPr lang="en-US" sz="1200" b="1" spc="5" dirty="0">
                  <a:solidFill>
                    <a:schemeClr val="accent5">
                      <a:lumMod val="75000"/>
                    </a:schemeClr>
                  </a:solidFill>
                  <a:cs typeface="Arial"/>
                </a:rPr>
                <a:t>D.</a:t>
              </a:r>
              <a:r>
                <a:rPr lang="ru-RU" sz="1200" b="1" spc="5" dirty="0">
                  <a:solidFill>
                    <a:schemeClr val="accent5">
                      <a:lumMod val="75000"/>
                    </a:schemeClr>
                  </a:solidFill>
                  <a:cs typeface="Arial"/>
                </a:rPr>
                <a:t> </a:t>
              </a:r>
              <a:r>
                <a:rPr lang="en-US" sz="1200" b="1" spc="45" dirty="0">
                  <a:solidFill>
                    <a:schemeClr val="accent5">
                      <a:lumMod val="75000"/>
                    </a:schemeClr>
                  </a:solidFill>
                  <a:cs typeface="Arial"/>
                </a:rPr>
                <a:t>m</a:t>
              </a:r>
              <a:r>
                <a:rPr lang="en-US" sz="1200" b="1" spc="-35" dirty="0">
                  <a:solidFill>
                    <a:schemeClr val="accent5">
                      <a:lumMod val="75000"/>
                    </a:schemeClr>
                  </a:solidFill>
                  <a:cs typeface="Arial"/>
                </a:rPr>
                <a:t>e</a:t>
              </a:r>
              <a:r>
                <a:rPr lang="en-US" sz="1200" b="1" spc="-15" dirty="0">
                  <a:solidFill>
                    <a:schemeClr val="accent5">
                      <a:lumMod val="75000"/>
                    </a:schemeClr>
                  </a:solidFill>
                  <a:cs typeface="Arial"/>
                </a:rPr>
                <a:t>l</a:t>
              </a:r>
              <a:r>
                <a:rPr lang="en-US" sz="1200" b="1" spc="-35" dirty="0">
                  <a:solidFill>
                    <a:schemeClr val="accent5">
                      <a:lumMod val="75000"/>
                    </a:schemeClr>
                  </a:solidFill>
                  <a:cs typeface="Arial"/>
                </a:rPr>
                <a:t>a</a:t>
              </a:r>
              <a:r>
                <a:rPr lang="en-US" sz="1200" b="1" spc="-15" dirty="0">
                  <a:solidFill>
                    <a:schemeClr val="accent5">
                      <a:lumMod val="75000"/>
                    </a:schemeClr>
                  </a:solidFill>
                  <a:cs typeface="Arial"/>
                </a:rPr>
                <a:t>nog</a:t>
              </a:r>
              <a:r>
                <a:rPr lang="en-US" sz="1200" b="1" spc="-35" dirty="0">
                  <a:solidFill>
                    <a:schemeClr val="accent5">
                      <a:lumMod val="75000"/>
                    </a:schemeClr>
                  </a:solidFill>
                  <a:cs typeface="Arial"/>
                </a:rPr>
                <a:t>as</a:t>
              </a:r>
              <a:r>
                <a:rPr lang="en-US" sz="1200" b="1" spc="80" dirty="0">
                  <a:solidFill>
                    <a:schemeClr val="accent5">
                      <a:lumMod val="75000"/>
                    </a:schemeClr>
                  </a:solidFill>
                  <a:cs typeface="Arial"/>
                </a:rPr>
                <a:t>t</a:t>
              </a:r>
              <a:r>
                <a:rPr lang="en-US" sz="1200" b="1" spc="-35" dirty="0">
                  <a:solidFill>
                    <a:schemeClr val="accent5">
                      <a:lumMod val="75000"/>
                    </a:schemeClr>
                  </a:solidFill>
                  <a:cs typeface="Arial"/>
                </a:rPr>
                <a:t>e</a:t>
              </a:r>
              <a:r>
                <a:rPr lang="en-US" sz="1200" b="1" spc="-5" dirty="0">
                  <a:solidFill>
                    <a:schemeClr val="accent5">
                      <a:lumMod val="75000"/>
                    </a:schemeClr>
                  </a:solidFill>
                  <a:cs typeface="Arial"/>
                </a:rPr>
                <a:t>r</a:t>
              </a:r>
              <a:r>
                <a:rPr lang="ru-RU" sz="1200" b="1" spc="-5" dirty="0">
                  <a:solidFill>
                    <a:schemeClr val="accent5">
                      <a:lumMod val="75000"/>
                    </a:schemeClr>
                  </a:solidFill>
                  <a:cs typeface="Arial"/>
                </a:rPr>
                <a:t> </a:t>
              </a:r>
              <a:r>
                <a:rPr lang="en-US" sz="1200" b="1" spc="-15" dirty="0">
                  <a:solidFill>
                    <a:schemeClr val="accent5">
                      <a:lumMod val="75000"/>
                    </a:schemeClr>
                  </a:solidFill>
                  <a:cs typeface="Arial"/>
                </a:rPr>
                <a:t>h</a:t>
              </a:r>
              <a:r>
                <a:rPr lang="en-US" sz="1200" b="1" spc="-35" dirty="0">
                  <a:solidFill>
                    <a:schemeClr val="accent5">
                      <a:lumMod val="75000"/>
                    </a:schemeClr>
                  </a:solidFill>
                  <a:cs typeface="Arial"/>
                </a:rPr>
                <a:t>a</a:t>
              </a:r>
              <a:r>
                <a:rPr lang="en-US" sz="1200" b="1" spc="-5" dirty="0">
                  <a:solidFill>
                    <a:schemeClr val="accent5">
                      <a:lumMod val="75000"/>
                    </a:schemeClr>
                  </a:solidFill>
                  <a:cs typeface="Arial"/>
                </a:rPr>
                <a:t>s</a:t>
              </a:r>
              <a:r>
                <a:rPr lang="ru-RU" sz="1200" b="1" dirty="0">
                  <a:solidFill>
                    <a:schemeClr val="accent5">
                      <a:lumMod val="75000"/>
                    </a:schemeClr>
                  </a:solidFill>
                  <a:cs typeface="Arial"/>
                </a:rPr>
                <a:t> </a:t>
              </a:r>
              <a:r>
                <a:rPr lang="en-US" sz="1200" b="1" spc="-15" dirty="0">
                  <a:solidFill>
                    <a:schemeClr val="accent5">
                      <a:lumMod val="75000"/>
                    </a:schemeClr>
                  </a:solidFill>
                  <a:cs typeface="Arial"/>
                </a:rPr>
                <a:t>b</a:t>
              </a:r>
              <a:r>
                <a:rPr lang="en-US" sz="1200" b="1" spc="45" dirty="0">
                  <a:solidFill>
                    <a:schemeClr val="accent5">
                      <a:lumMod val="75000"/>
                    </a:schemeClr>
                  </a:solidFill>
                  <a:cs typeface="Arial"/>
                </a:rPr>
                <a:t>ee</a:t>
              </a:r>
              <a:r>
                <a:rPr lang="en-US" sz="1200" b="1" dirty="0">
                  <a:solidFill>
                    <a:schemeClr val="accent5">
                      <a:lumMod val="75000"/>
                    </a:schemeClr>
                  </a:solidFill>
                  <a:cs typeface="Arial"/>
                </a:rPr>
                <a:t>n</a:t>
              </a:r>
              <a:r>
                <a:rPr lang="ru-RU" sz="1200" b="1" dirty="0">
                  <a:solidFill>
                    <a:schemeClr val="accent5">
                      <a:lumMod val="75000"/>
                    </a:schemeClr>
                  </a:solidFill>
                  <a:cs typeface="Arial"/>
                </a:rPr>
                <a:t> </a:t>
              </a:r>
              <a:r>
                <a:rPr lang="en-US" sz="1200" b="1" spc="-10" dirty="0">
                  <a:solidFill>
                    <a:schemeClr val="accent5">
                      <a:lumMod val="75000"/>
                    </a:schemeClr>
                  </a:solidFill>
                  <a:cs typeface="Arial"/>
                </a:rPr>
                <a:t>completely</a:t>
              </a:r>
              <a:r>
                <a:rPr lang="en-US" sz="1200" b="1" dirty="0">
                  <a:solidFill>
                    <a:schemeClr val="accent5">
                      <a:lumMod val="75000"/>
                    </a:schemeClr>
                  </a:solidFill>
                  <a:cs typeface="Arial"/>
                </a:rPr>
                <a:t> sequence</a:t>
              </a:r>
              <a:r>
                <a:rPr lang="en-US" sz="1050" b="1" dirty="0">
                  <a:solidFill>
                    <a:schemeClr val="accent5">
                      <a:lumMod val="75000"/>
                    </a:schemeClr>
                  </a:solidFill>
                  <a:cs typeface="Arial"/>
                </a:rPr>
                <a:t>.</a:t>
              </a:r>
            </a:p>
          </p:txBody>
        </p:sp>
        <p:grpSp>
          <p:nvGrpSpPr>
            <p:cNvPr id="34" name="object 31"/>
            <p:cNvGrpSpPr/>
            <p:nvPr/>
          </p:nvGrpSpPr>
          <p:grpSpPr>
            <a:xfrm>
              <a:off x="307340" y="3345179"/>
              <a:ext cx="2433320" cy="421640"/>
              <a:chOff x="307340" y="3345179"/>
              <a:chExt cx="2433320" cy="421640"/>
            </a:xfrm>
          </p:grpSpPr>
          <p:sp>
            <p:nvSpPr>
              <p:cNvPr id="35" name="object 32"/>
              <p:cNvSpPr/>
              <p:nvPr/>
            </p:nvSpPr>
            <p:spPr>
              <a:xfrm>
                <a:off x="320040" y="3357879"/>
                <a:ext cx="2407920" cy="396240"/>
              </a:xfrm>
              <a:custGeom>
                <a:avLst/>
                <a:gdLst/>
                <a:ahLst/>
                <a:cxnLst/>
                <a:rect l="l" t="t" r="r" b="b"/>
                <a:pathLst>
                  <a:path w="2407920" h="396239">
                    <a:moveTo>
                      <a:pt x="2407920" y="0"/>
                    </a:moveTo>
                    <a:lnTo>
                      <a:pt x="0" y="0"/>
                    </a:lnTo>
                    <a:lnTo>
                      <a:pt x="0" y="396240"/>
                    </a:lnTo>
                    <a:lnTo>
                      <a:pt x="2407920" y="396240"/>
                    </a:lnTo>
                    <a:lnTo>
                      <a:pt x="2407920" y="0"/>
                    </a:lnTo>
                    <a:close/>
                  </a:path>
                </a:pathLst>
              </a:custGeom>
              <a:solidFill>
                <a:srgbClr val="9FC4C5"/>
              </a:solidFill>
            </p:spPr>
            <p:txBody>
              <a:bodyPr wrap="square" lIns="0" tIns="0" rIns="0" bIns="0" rtlCol="0"/>
              <a:lstStyle/>
              <a:p>
                <a:endParaRPr/>
              </a:p>
            </p:txBody>
          </p:sp>
          <p:sp>
            <p:nvSpPr>
              <p:cNvPr id="36" name="object 33"/>
              <p:cNvSpPr/>
              <p:nvPr/>
            </p:nvSpPr>
            <p:spPr>
              <a:xfrm>
                <a:off x="320040" y="3357879"/>
                <a:ext cx="2407920" cy="396240"/>
              </a:xfrm>
              <a:custGeom>
                <a:avLst/>
                <a:gdLst/>
                <a:ahLst/>
                <a:cxnLst/>
                <a:rect l="l" t="t" r="r" b="b"/>
                <a:pathLst>
                  <a:path w="2407920" h="396239">
                    <a:moveTo>
                      <a:pt x="0" y="396240"/>
                    </a:moveTo>
                    <a:lnTo>
                      <a:pt x="2407920" y="396240"/>
                    </a:lnTo>
                    <a:lnTo>
                      <a:pt x="2407920" y="0"/>
                    </a:lnTo>
                    <a:lnTo>
                      <a:pt x="0" y="0"/>
                    </a:lnTo>
                    <a:lnTo>
                      <a:pt x="0" y="396240"/>
                    </a:lnTo>
                    <a:close/>
                  </a:path>
                </a:pathLst>
              </a:custGeom>
              <a:ln w="25399">
                <a:solidFill>
                  <a:srgbClr val="000000"/>
                </a:solidFill>
              </a:ln>
            </p:spPr>
            <p:txBody>
              <a:bodyPr wrap="square" lIns="0" tIns="0" rIns="0" bIns="0" rtlCol="0"/>
              <a:lstStyle/>
              <a:p>
                <a:endParaRPr/>
              </a:p>
            </p:txBody>
          </p:sp>
        </p:grpSp>
        <p:sp>
          <p:nvSpPr>
            <p:cNvPr id="37" name="object 34"/>
            <p:cNvSpPr txBox="1"/>
            <p:nvPr/>
          </p:nvSpPr>
          <p:spPr>
            <a:xfrm>
              <a:off x="1430908" y="3384486"/>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4</a:t>
              </a:r>
              <a:endParaRPr sz="2000">
                <a:latin typeface="Arial"/>
                <a:cs typeface="Arial"/>
              </a:endParaRPr>
            </a:p>
          </p:txBody>
        </p:sp>
        <p:sp>
          <p:nvSpPr>
            <p:cNvPr id="38" name="object 35"/>
            <p:cNvSpPr txBox="1"/>
            <p:nvPr/>
          </p:nvSpPr>
          <p:spPr>
            <a:xfrm>
              <a:off x="308292" y="3793807"/>
              <a:ext cx="2428875" cy="1428429"/>
            </a:xfrm>
            <a:prstGeom prst="rect">
              <a:avLst/>
            </a:prstGeom>
          </p:spPr>
          <p:txBody>
            <a:bodyPr vert="horz" wrap="square" lIns="0" tIns="12700" rIns="0" bIns="0" rtlCol="0">
              <a:spAutoFit/>
            </a:bodyPr>
            <a:lstStyle/>
            <a:p>
              <a:pPr marL="12700" marR="5080">
                <a:spcBef>
                  <a:spcPts val="100"/>
                </a:spcBef>
                <a:tabLst>
                  <a:tab pos="510540" algn="l"/>
                  <a:tab pos="969010" algn="l"/>
                  <a:tab pos="1823085" algn="l"/>
                  <a:tab pos="2179320" algn="l"/>
                </a:tabLst>
              </a:pPr>
              <a:r>
                <a:rPr sz="1200" b="1" spc="-5" dirty="0">
                  <a:solidFill>
                    <a:schemeClr val="accent5">
                      <a:lumMod val="75000"/>
                    </a:schemeClr>
                  </a:solidFill>
                  <a:cs typeface="Arial"/>
                </a:rPr>
                <a:t>Approximately</a:t>
              </a:r>
              <a:r>
                <a:rPr sz="1200" b="1" spc="25" dirty="0">
                  <a:solidFill>
                    <a:schemeClr val="accent5">
                      <a:lumMod val="75000"/>
                    </a:schemeClr>
                  </a:solidFill>
                  <a:cs typeface="Arial"/>
                </a:rPr>
                <a:t> </a:t>
              </a:r>
              <a:r>
                <a:rPr sz="1200" b="1" spc="5" dirty="0">
                  <a:solidFill>
                    <a:schemeClr val="accent5">
                      <a:lumMod val="75000"/>
                    </a:schemeClr>
                  </a:solidFill>
                  <a:cs typeface="Arial"/>
                </a:rPr>
                <a:t>75%</a:t>
              </a:r>
              <a:r>
                <a:rPr sz="1200" b="1" spc="35" dirty="0">
                  <a:solidFill>
                    <a:schemeClr val="accent5">
                      <a:lumMod val="75000"/>
                    </a:schemeClr>
                  </a:solidFill>
                  <a:cs typeface="Arial"/>
                </a:rPr>
                <a:t> </a:t>
              </a:r>
              <a:r>
                <a:rPr sz="1200" b="1" spc="-10" dirty="0">
                  <a:solidFill>
                    <a:schemeClr val="accent5">
                      <a:lumMod val="75000"/>
                    </a:schemeClr>
                  </a:solidFill>
                  <a:cs typeface="Arial"/>
                </a:rPr>
                <a:t>of</a:t>
              </a:r>
              <a:r>
                <a:rPr sz="1200" b="1" spc="140" dirty="0">
                  <a:solidFill>
                    <a:schemeClr val="accent5">
                      <a:lumMod val="75000"/>
                    </a:schemeClr>
                  </a:solidFill>
                  <a:cs typeface="Arial"/>
                </a:rPr>
                <a:t> </a:t>
              </a:r>
              <a:r>
                <a:rPr sz="1200" b="1" spc="-10" dirty="0">
                  <a:solidFill>
                    <a:schemeClr val="accent5">
                      <a:lumMod val="75000"/>
                    </a:schemeClr>
                  </a:solidFill>
                  <a:cs typeface="Arial"/>
                </a:rPr>
                <a:t>the</a:t>
              </a:r>
              <a:r>
                <a:rPr sz="1200" b="1" spc="120" dirty="0">
                  <a:solidFill>
                    <a:schemeClr val="accent5">
                      <a:lumMod val="75000"/>
                    </a:schemeClr>
                  </a:solidFill>
                  <a:cs typeface="Arial"/>
                </a:rPr>
                <a:t> </a:t>
              </a:r>
              <a:r>
                <a:rPr sz="1200" b="1" spc="15" dirty="0">
                  <a:solidFill>
                    <a:schemeClr val="accent5">
                      <a:lumMod val="75000"/>
                    </a:schemeClr>
                  </a:solidFill>
                  <a:cs typeface="Arial"/>
                </a:rPr>
                <a:t>genes</a:t>
              </a:r>
              <a:r>
                <a:rPr lang="ru-RU" sz="1200" b="1" spc="15" dirty="0">
                  <a:solidFill>
                    <a:schemeClr val="accent5">
                      <a:lumMod val="75000"/>
                    </a:schemeClr>
                  </a:solidFill>
                  <a:cs typeface="Arial"/>
                </a:rPr>
                <a:t> </a:t>
              </a:r>
              <a:r>
                <a:rPr sz="1200" b="1" dirty="0">
                  <a:solidFill>
                    <a:schemeClr val="accent5">
                      <a:lumMod val="75000"/>
                    </a:schemeClr>
                  </a:solidFill>
                  <a:cs typeface="Arial"/>
                </a:rPr>
                <a:t>t</a:t>
              </a:r>
              <a:r>
                <a:rPr sz="1200" b="1" spc="-15" dirty="0">
                  <a:solidFill>
                    <a:schemeClr val="accent5">
                      <a:lumMod val="75000"/>
                    </a:schemeClr>
                  </a:solidFill>
                  <a:cs typeface="Arial"/>
                </a:rPr>
                <a:t>h</a:t>
              </a:r>
              <a:r>
                <a:rPr sz="1200" b="1" spc="-30" dirty="0">
                  <a:solidFill>
                    <a:schemeClr val="accent5">
                      <a:lumMod val="75000"/>
                    </a:schemeClr>
                  </a:solidFill>
                  <a:cs typeface="Arial"/>
                </a:rPr>
                <a:t>a</a:t>
              </a:r>
              <a:r>
                <a:rPr sz="1200" b="1" dirty="0">
                  <a:solidFill>
                    <a:schemeClr val="accent5">
                      <a:lumMod val="75000"/>
                    </a:schemeClr>
                  </a:solidFill>
                  <a:cs typeface="Arial"/>
                </a:rPr>
                <a:t>t</a:t>
              </a:r>
              <a:r>
                <a:rPr lang="ru-RU" sz="1200" b="1" dirty="0">
                  <a:solidFill>
                    <a:schemeClr val="accent5">
                      <a:lumMod val="75000"/>
                    </a:schemeClr>
                  </a:solidFill>
                  <a:cs typeface="Arial"/>
                </a:rPr>
                <a:t> </a:t>
              </a:r>
              <a:r>
                <a:rPr sz="1200" b="1" spc="-30" dirty="0">
                  <a:solidFill>
                    <a:schemeClr val="accent5">
                      <a:lumMod val="75000"/>
                    </a:schemeClr>
                  </a:solidFill>
                  <a:cs typeface="Arial"/>
                </a:rPr>
                <a:t>a</a:t>
              </a:r>
              <a:r>
                <a:rPr sz="1200" b="1" spc="10" dirty="0">
                  <a:solidFill>
                    <a:schemeClr val="accent5">
                      <a:lumMod val="75000"/>
                    </a:schemeClr>
                  </a:solidFill>
                  <a:cs typeface="Arial"/>
                </a:rPr>
                <a:t>r</a:t>
              </a:r>
              <a:r>
                <a:rPr sz="1200" b="1" dirty="0">
                  <a:solidFill>
                    <a:schemeClr val="accent5">
                      <a:lumMod val="75000"/>
                    </a:schemeClr>
                  </a:solidFill>
                  <a:cs typeface="Arial"/>
                </a:rPr>
                <a:t>e	</a:t>
              </a:r>
              <a:r>
                <a:rPr sz="1200" b="1" spc="-15" dirty="0">
                  <a:solidFill>
                    <a:schemeClr val="accent5">
                      <a:lumMod val="75000"/>
                    </a:schemeClr>
                  </a:solidFill>
                  <a:cs typeface="Arial"/>
                </a:rPr>
                <a:t>in</a:t>
              </a:r>
              <a:r>
                <a:rPr sz="1200" b="1" spc="50" dirty="0">
                  <a:solidFill>
                    <a:schemeClr val="accent5">
                      <a:lumMod val="75000"/>
                    </a:schemeClr>
                  </a:solidFill>
                  <a:cs typeface="Arial"/>
                </a:rPr>
                <a:t>v</a:t>
              </a:r>
              <a:r>
                <a:rPr sz="1200" b="1" spc="-15" dirty="0">
                  <a:solidFill>
                    <a:schemeClr val="accent5">
                      <a:lumMod val="75000"/>
                    </a:schemeClr>
                  </a:solidFill>
                  <a:cs typeface="Arial"/>
                </a:rPr>
                <a:t>ol</a:t>
              </a:r>
              <a:r>
                <a:rPr sz="1200" b="1" spc="50" dirty="0">
                  <a:solidFill>
                    <a:schemeClr val="accent5">
                      <a:lumMod val="75000"/>
                    </a:schemeClr>
                  </a:solidFill>
                  <a:cs typeface="Arial"/>
                </a:rPr>
                <a:t>ve</a:t>
              </a:r>
              <a:r>
                <a:rPr sz="1200" b="1" dirty="0">
                  <a:solidFill>
                    <a:schemeClr val="accent5">
                      <a:lumMod val="75000"/>
                    </a:schemeClr>
                  </a:solidFill>
                  <a:cs typeface="Arial"/>
                </a:rPr>
                <a:t>d</a:t>
              </a:r>
              <a:r>
                <a:rPr lang="ru-RU" sz="1200" b="1" dirty="0">
                  <a:solidFill>
                    <a:schemeClr val="accent5">
                      <a:lumMod val="75000"/>
                    </a:schemeClr>
                  </a:solidFill>
                  <a:cs typeface="Arial"/>
                </a:rPr>
                <a:t> </a:t>
              </a:r>
              <a:r>
                <a:rPr sz="1200" b="1" spc="-15" dirty="0">
                  <a:solidFill>
                    <a:schemeClr val="accent5">
                      <a:lumMod val="75000"/>
                    </a:schemeClr>
                  </a:solidFill>
                  <a:cs typeface="Arial"/>
                </a:rPr>
                <a:t>i</a:t>
              </a:r>
              <a:r>
                <a:rPr sz="1200" b="1" dirty="0">
                  <a:solidFill>
                    <a:schemeClr val="accent5">
                      <a:lumMod val="75000"/>
                    </a:schemeClr>
                  </a:solidFill>
                  <a:cs typeface="Arial"/>
                </a:rPr>
                <a:t>n</a:t>
              </a:r>
              <a:r>
                <a:rPr lang="ru-RU" sz="1200" b="1" dirty="0">
                  <a:solidFill>
                    <a:schemeClr val="accent5">
                      <a:lumMod val="75000"/>
                    </a:schemeClr>
                  </a:solidFill>
                  <a:cs typeface="Arial"/>
                </a:rPr>
                <a:t> </a:t>
              </a:r>
              <a:r>
                <a:rPr sz="1200" b="1" dirty="0">
                  <a:solidFill>
                    <a:schemeClr val="accent5">
                      <a:lumMod val="75000"/>
                    </a:schemeClr>
                  </a:solidFill>
                  <a:cs typeface="Arial"/>
                </a:rPr>
                <a:t>t</a:t>
              </a:r>
              <a:r>
                <a:rPr sz="1200" b="1" spc="-20" dirty="0">
                  <a:solidFill>
                    <a:schemeClr val="accent5">
                      <a:lumMod val="75000"/>
                    </a:schemeClr>
                  </a:solidFill>
                  <a:cs typeface="Arial"/>
                </a:rPr>
                <a:t>h</a:t>
              </a:r>
              <a:r>
                <a:rPr sz="1200" b="1" dirty="0">
                  <a:solidFill>
                    <a:schemeClr val="accent5">
                      <a:lumMod val="75000"/>
                    </a:schemeClr>
                  </a:solidFill>
                  <a:cs typeface="Arial"/>
                </a:rPr>
                <a:t>e</a:t>
              </a:r>
              <a:r>
                <a:rPr lang="ru-RU" sz="1200" b="1" dirty="0">
                  <a:solidFill>
                    <a:schemeClr val="accent5">
                      <a:lumMod val="75000"/>
                    </a:schemeClr>
                  </a:solidFill>
                  <a:cs typeface="Arial"/>
                </a:rPr>
                <a:t> </a:t>
              </a:r>
              <a:r>
                <a:rPr lang="en-US" sz="1200" b="1" spc="-5" dirty="0">
                  <a:solidFill>
                    <a:schemeClr val="accent5">
                      <a:lumMod val="75000"/>
                    </a:schemeClr>
                  </a:solidFill>
                  <a:cs typeface="Arial"/>
                </a:rPr>
                <a:t>development </a:t>
              </a:r>
              <a:r>
                <a:rPr lang="en-US" sz="1200" b="1" spc="-10" dirty="0">
                  <a:solidFill>
                    <a:schemeClr val="accent5">
                      <a:lumMod val="75000"/>
                    </a:schemeClr>
                  </a:solidFill>
                  <a:cs typeface="Arial"/>
                </a:rPr>
                <a:t>of </a:t>
              </a:r>
              <a:r>
                <a:rPr lang="en-US" sz="1200" b="1" spc="-20" dirty="0">
                  <a:solidFill>
                    <a:schemeClr val="accent5">
                      <a:lumMod val="75000"/>
                    </a:schemeClr>
                  </a:solidFill>
                  <a:cs typeface="Arial"/>
                </a:rPr>
                <a:t>human </a:t>
              </a:r>
              <a:r>
                <a:rPr lang="en-US" sz="1200" b="1" spc="5" dirty="0">
                  <a:solidFill>
                    <a:schemeClr val="accent5">
                      <a:lumMod val="75000"/>
                    </a:schemeClr>
                  </a:solidFill>
                  <a:cs typeface="Arial"/>
                </a:rPr>
                <a:t>diseases </a:t>
              </a:r>
              <a:r>
                <a:rPr lang="en-US" sz="1200" b="1" spc="-10" dirty="0">
                  <a:solidFill>
                    <a:schemeClr val="accent5">
                      <a:lumMod val="75000"/>
                    </a:schemeClr>
                  </a:solidFill>
                  <a:cs typeface="Arial"/>
                </a:rPr>
                <a:t>are</a:t>
              </a:r>
              <a:r>
                <a:rPr lang="en-US" sz="1200" b="1" spc="-5" dirty="0">
                  <a:solidFill>
                    <a:schemeClr val="accent5">
                      <a:lumMod val="75000"/>
                    </a:schemeClr>
                  </a:solidFill>
                  <a:cs typeface="Arial"/>
                </a:rPr>
                <a:t> </a:t>
              </a:r>
              <a:r>
                <a:rPr lang="en-US" sz="1200" b="1" dirty="0">
                  <a:solidFill>
                    <a:schemeClr val="accent5">
                      <a:lumMod val="75000"/>
                    </a:schemeClr>
                  </a:solidFill>
                  <a:cs typeface="Arial"/>
                </a:rPr>
                <a:t>evolutionarily</a:t>
              </a:r>
              <a:r>
                <a:rPr lang="en-US" sz="1200" b="1" spc="5" dirty="0">
                  <a:solidFill>
                    <a:schemeClr val="accent5">
                      <a:lumMod val="75000"/>
                    </a:schemeClr>
                  </a:solidFill>
                  <a:cs typeface="Arial"/>
                </a:rPr>
                <a:t> conserved </a:t>
              </a:r>
              <a:r>
                <a:rPr lang="en-US" sz="1200" b="1" spc="-20" dirty="0">
                  <a:solidFill>
                    <a:schemeClr val="accent5">
                      <a:lumMod val="75000"/>
                    </a:schemeClr>
                  </a:solidFill>
                  <a:cs typeface="Arial"/>
                </a:rPr>
                <a:t>across </a:t>
              </a:r>
              <a:r>
                <a:rPr lang="en-US" sz="1200" b="1" spc="5" dirty="0">
                  <a:solidFill>
                    <a:schemeClr val="accent5">
                      <a:lumMod val="75000"/>
                    </a:schemeClr>
                  </a:solidFill>
                  <a:cs typeface="Arial"/>
                </a:rPr>
                <a:t>animal </a:t>
              </a:r>
              <a:r>
                <a:rPr lang="en-US" sz="1200" b="1" spc="-5" dirty="0">
                  <a:solidFill>
                    <a:schemeClr val="accent5">
                      <a:lumMod val="75000"/>
                    </a:schemeClr>
                  </a:solidFill>
                  <a:cs typeface="Arial"/>
                </a:rPr>
                <a:t>species, </a:t>
              </a:r>
              <a:r>
                <a:rPr lang="en-US" sz="1200" b="1" spc="-10" dirty="0">
                  <a:solidFill>
                    <a:schemeClr val="accent5">
                      <a:lumMod val="75000"/>
                    </a:schemeClr>
                  </a:solidFill>
                  <a:cs typeface="Arial"/>
                </a:rPr>
                <a:t>including </a:t>
              </a:r>
              <a:r>
                <a:rPr lang="en-US" sz="1200" b="1" spc="-15" dirty="0">
                  <a:solidFill>
                    <a:schemeClr val="accent5">
                      <a:lumMod val="75000"/>
                    </a:schemeClr>
                  </a:solidFill>
                  <a:cs typeface="Arial"/>
                </a:rPr>
                <a:t>Drosophila.</a:t>
              </a:r>
              <a:endParaRPr lang="en-US" sz="1200" b="1" dirty="0">
                <a:solidFill>
                  <a:schemeClr val="accent5">
                    <a:lumMod val="75000"/>
                  </a:schemeClr>
                </a:solidFill>
                <a:cs typeface="Arial"/>
              </a:endParaRPr>
            </a:p>
            <a:p>
              <a:pPr marL="12700" marR="5080">
                <a:lnSpc>
                  <a:spcPct val="100000"/>
                </a:lnSpc>
                <a:spcBef>
                  <a:spcPts val="100"/>
                </a:spcBef>
                <a:tabLst>
                  <a:tab pos="510540" algn="l"/>
                  <a:tab pos="969010" algn="l"/>
                  <a:tab pos="1823085" algn="l"/>
                  <a:tab pos="2179320" algn="l"/>
                </a:tabLst>
              </a:pPr>
              <a:endParaRPr sz="1200" b="1" dirty="0">
                <a:solidFill>
                  <a:schemeClr val="accent5">
                    <a:lumMod val="75000"/>
                  </a:schemeClr>
                </a:solidFill>
                <a:cs typeface="Arial"/>
              </a:endParaRPr>
            </a:p>
          </p:txBody>
        </p:sp>
        <p:grpSp>
          <p:nvGrpSpPr>
            <p:cNvPr id="40" name="object 37"/>
            <p:cNvGrpSpPr/>
            <p:nvPr/>
          </p:nvGrpSpPr>
          <p:grpSpPr>
            <a:xfrm>
              <a:off x="4859020" y="2898139"/>
              <a:ext cx="2230120" cy="431800"/>
              <a:chOff x="4859020" y="2898139"/>
              <a:chExt cx="2230120" cy="431800"/>
            </a:xfrm>
          </p:grpSpPr>
          <p:sp>
            <p:nvSpPr>
              <p:cNvPr id="41" name="object 38"/>
              <p:cNvSpPr/>
              <p:nvPr/>
            </p:nvSpPr>
            <p:spPr>
              <a:xfrm>
                <a:off x="4871720" y="2910839"/>
                <a:ext cx="2204720" cy="406400"/>
              </a:xfrm>
              <a:custGeom>
                <a:avLst/>
                <a:gdLst/>
                <a:ahLst/>
                <a:cxnLst/>
                <a:rect l="l" t="t" r="r" b="b"/>
                <a:pathLst>
                  <a:path w="2204720" h="406400">
                    <a:moveTo>
                      <a:pt x="2204720" y="0"/>
                    </a:moveTo>
                    <a:lnTo>
                      <a:pt x="0" y="0"/>
                    </a:lnTo>
                    <a:lnTo>
                      <a:pt x="0" y="406400"/>
                    </a:lnTo>
                    <a:lnTo>
                      <a:pt x="2204720" y="406400"/>
                    </a:lnTo>
                    <a:lnTo>
                      <a:pt x="2204720" y="0"/>
                    </a:lnTo>
                    <a:close/>
                  </a:path>
                </a:pathLst>
              </a:custGeom>
              <a:solidFill>
                <a:srgbClr val="F4A06E"/>
              </a:solidFill>
            </p:spPr>
            <p:txBody>
              <a:bodyPr wrap="square" lIns="0" tIns="0" rIns="0" bIns="0" rtlCol="0"/>
              <a:lstStyle/>
              <a:p>
                <a:endParaRPr/>
              </a:p>
            </p:txBody>
          </p:sp>
          <p:sp>
            <p:nvSpPr>
              <p:cNvPr id="42" name="object 39"/>
              <p:cNvSpPr/>
              <p:nvPr/>
            </p:nvSpPr>
            <p:spPr>
              <a:xfrm>
                <a:off x="4871720" y="2910839"/>
                <a:ext cx="2204720" cy="406400"/>
              </a:xfrm>
              <a:custGeom>
                <a:avLst/>
                <a:gdLst/>
                <a:ahLst/>
                <a:cxnLst/>
                <a:rect l="l" t="t" r="r" b="b"/>
                <a:pathLst>
                  <a:path w="2204720" h="406400">
                    <a:moveTo>
                      <a:pt x="0" y="406400"/>
                    </a:moveTo>
                    <a:lnTo>
                      <a:pt x="2204720" y="406400"/>
                    </a:lnTo>
                    <a:lnTo>
                      <a:pt x="2204720" y="0"/>
                    </a:lnTo>
                    <a:lnTo>
                      <a:pt x="0" y="0"/>
                    </a:lnTo>
                    <a:lnTo>
                      <a:pt x="0" y="406400"/>
                    </a:lnTo>
                    <a:close/>
                  </a:path>
                </a:pathLst>
              </a:custGeom>
              <a:ln w="25400">
                <a:solidFill>
                  <a:srgbClr val="000000"/>
                </a:solidFill>
              </a:ln>
            </p:spPr>
            <p:txBody>
              <a:bodyPr wrap="square" lIns="0" tIns="0" rIns="0" bIns="0" rtlCol="0"/>
              <a:lstStyle/>
              <a:p>
                <a:endParaRPr/>
              </a:p>
            </p:txBody>
          </p:sp>
        </p:grpSp>
        <p:sp>
          <p:nvSpPr>
            <p:cNvPr id="43" name="object 40"/>
            <p:cNvSpPr txBox="1"/>
            <p:nvPr/>
          </p:nvSpPr>
          <p:spPr>
            <a:xfrm>
              <a:off x="4871720" y="2910839"/>
              <a:ext cx="2204720" cy="406400"/>
            </a:xfrm>
            <a:prstGeom prst="rect">
              <a:avLst/>
            </a:prstGeom>
          </p:spPr>
          <p:txBody>
            <a:bodyPr vert="horz" wrap="square" lIns="0" tIns="41275" rIns="0" bIns="0" rtlCol="0">
              <a:spAutoFit/>
            </a:bodyPr>
            <a:lstStyle/>
            <a:p>
              <a:pPr algn="ctr">
                <a:lnSpc>
                  <a:spcPct val="100000"/>
                </a:lnSpc>
                <a:spcBef>
                  <a:spcPts val="325"/>
                </a:spcBef>
              </a:pPr>
              <a:r>
                <a:rPr sz="2000" b="1" dirty="0">
                  <a:latin typeface="Arial"/>
                  <a:cs typeface="Arial"/>
                </a:rPr>
                <a:t>3</a:t>
              </a:r>
              <a:endParaRPr sz="2000">
                <a:latin typeface="Arial"/>
                <a:cs typeface="Arial"/>
              </a:endParaRPr>
            </a:p>
          </p:txBody>
        </p:sp>
        <p:sp>
          <p:nvSpPr>
            <p:cNvPr id="44" name="object 41"/>
            <p:cNvSpPr txBox="1"/>
            <p:nvPr/>
          </p:nvSpPr>
          <p:spPr>
            <a:xfrm>
              <a:off x="4867275" y="3386518"/>
              <a:ext cx="2214245" cy="814260"/>
            </a:xfrm>
            <a:prstGeom prst="rect">
              <a:avLst/>
            </a:prstGeom>
          </p:spPr>
          <p:txBody>
            <a:bodyPr vert="horz" wrap="square" lIns="0" tIns="12700" rIns="0" bIns="0" rtlCol="0">
              <a:spAutoFit/>
            </a:bodyPr>
            <a:lstStyle/>
            <a:p>
              <a:pPr marL="12700" marR="5080">
                <a:lnSpc>
                  <a:spcPct val="100000"/>
                </a:lnSpc>
                <a:spcBef>
                  <a:spcPts val="100"/>
                </a:spcBef>
              </a:pPr>
              <a:r>
                <a:rPr sz="1200" b="1" spc="15" dirty="0">
                  <a:solidFill>
                    <a:schemeClr val="accent5">
                      <a:lumMod val="75000"/>
                    </a:schemeClr>
                  </a:solidFill>
                  <a:cs typeface="Arial"/>
                </a:rPr>
                <a:t>The </a:t>
              </a:r>
              <a:r>
                <a:rPr sz="1200" b="1" spc="-10" dirty="0">
                  <a:solidFill>
                    <a:schemeClr val="accent5">
                      <a:lumMod val="75000"/>
                    </a:schemeClr>
                  </a:solidFill>
                  <a:cs typeface="Arial"/>
                </a:rPr>
                <a:t>structural </a:t>
              </a:r>
              <a:r>
                <a:rPr sz="1200" b="1" spc="-15" dirty="0">
                  <a:solidFill>
                    <a:schemeClr val="accent5">
                      <a:lumMod val="75000"/>
                    </a:schemeClr>
                  </a:solidFill>
                  <a:cs typeface="Arial"/>
                </a:rPr>
                <a:t>and </a:t>
              </a:r>
              <a:r>
                <a:rPr sz="1200" b="1" dirty="0">
                  <a:solidFill>
                    <a:schemeClr val="accent5">
                      <a:lumMod val="75000"/>
                    </a:schemeClr>
                  </a:solidFill>
                  <a:cs typeface="Arial"/>
                </a:rPr>
                <a:t>functional</a:t>
              </a:r>
              <a:r>
                <a:rPr lang="ru-RU" sz="1200" b="1" dirty="0">
                  <a:solidFill>
                    <a:schemeClr val="accent5">
                      <a:lumMod val="75000"/>
                    </a:schemeClr>
                  </a:solidFill>
                  <a:cs typeface="Arial"/>
                </a:rPr>
                <a:t> </a:t>
              </a:r>
              <a:r>
                <a:rPr sz="1200" b="1" spc="-20" dirty="0">
                  <a:solidFill>
                    <a:schemeClr val="accent5">
                      <a:lumMod val="75000"/>
                    </a:schemeClr>
                  </a:solidFill>
                  <a:cs typeface="Arial"/>
                </a:rPr>
                <a:t>genome has </a:t>
              </a:r>
              <a:r>
                <a:rPr sz="1200" b="1" spc="20" dirty="0">
                  <a:solidFill>
                    <a:schemeClr val="accent5">
                      <a:lumMod val="75000"/>
                    </a:schemeClr>
                  </a:solidFill>
                  <a:cs typeface="Arial"/>
                </a:rPr>
                <a:t>been </a:t>
              </a:r>
              <a:r>
                <a:rPr sz="1200" b="1" spc="-10" dirty="0">
                  <a:solidFill>
                    <a:schemeClr val="accent5">
                      <a:lumMod val="75000"/>
                    </a:schemeClr>
                  </a:solidFill>
                  <a:cs typeface="Arial"/>
                </a:rPr>
                <a:t>found </a:t>
              </a:r>
              <a:r>
                <a:rPr sz="1200" b="1" dirty="0">
                  <a:solidFill>
                    <a:schemeClr val="accent5">
                      <a:lumMod val="75000"/>
                    </a:schemeClr>
                  </a:solidFill>
                  <a:cs typeface="Arial"/>
                </a:rPr>
                <a:t>to </a:t>
              </a:r>
              <a:r>
                <a:rPr sz="1200" b="1" spc="-15" dirty="0">
                  <a:solidFill>
                    <a:schemeClr val="accent5">
                      <a:lumMod val="75000"/>
                    </a:schemeClr>
                  </a:solidFill>
                  <a:cs typeface="Arial"/>
                </a:rPr>
                <a:t>be</a:t>
              </a:r>
              <a:r>
                <a:rPr lang="ru-RU" sz="1200" b="1" spc="-15" dirty="0">
                  <a:solidFill>
                    <a:schemeClr val="accent5">
                      <a:lumMod val="75000"/>
                    </a:schemeClr>
                  </a:solidFill>
                  <a:cs typeface="Arial"/>
                </a:rPr>
                <a:t> </a:t>
              </a:r>
              <a:r>
                <a:rPr sz="1200" b="1" spc="-10" dirty="0">
                  <a:solidFill>
                    <a:schemeClr val="accent5">
                      <a:lumMod val="75000"/>
                    </a:schemeClr>
                  </a:solidFill>
                  <a:cs typeface="Arial"/>
                </a:rPr>
                <a:t>comparable</a:t>
              </a:r>
              <a:r>
                <a:rPr sz="1200" b="1" spc="-5" dirty="0">
                  <a:solidFill>
                    <a:schemeClr val="accent5">
                      <a:lumMod val="75000"/>
                    </a:schemeClr>
                  </a:solidFill>
                  <a:cs typeface="Arial"/>
                </a:rPr>
                <a:t> </a:t>
              </a:r>
              <a:r>
                <a:rPr sz="1200" b="1" dirty="0">
                  <a:solidFill>
                    <a:schemeClr val="accent5">
                      <a:lumMod val="75000"/>
                    </a:schemeClr>
                  </a:solidFill>
                  <a:cs typeface="Arial"/>
                </a:rPr>
                <a:t>to</a:t>
              </a:r>
              <a:r>
                <a:rPr sz="1200" b="1" spc="5" dirty="0">
                  <a:solidFill>
                    <a:schemeClr val="accent5">
                      <a:lumMod val="75000"/>
                    </a:schemeClr>
                  </a:solidFill>
                  <a:cs typeface="Arial"/>
                </a:rPr>
                <a:t> </a:t>
              </a:r>
              <a:r>
                <a:rPr sz="1200" b="1" spc="-5" dirty="0">
                  <a:solidFill>
                    <a:schemeClr val="accent5">
                      <a:lumMod val="75000"/>
                    </a:schemeClr>
                  </a:solidFill>
                  <a:cs typeface="Arial"/>
                </a:rPr>
                <a:t>the</a:t>
              </a:r>
              <a:r>
                <a:rPr sz="1200" b="1" dirty="0">
                  <a:solidFill>
                    <a:schemeClr val="accent5">
                      <a:lumMod val="75000"/>
                    </a:schemeClr>
                  </a:solidFill>
                  <a:cs typeface="Arial"/>
                </a:rPr>
                <a:t> </a:t>
              </a:r>
              <a:r>
                <a:rPr sz="1200" b="1" spc="-5" dirty="0">
                  <a:solidFill>
                    <a:schemeClr val="accent5">
                      <a:lumMod val="75000"/>
                    </a:schemeClr>
                  </a:solidFill>
                  <a:cs typeface="Arial"/>
                </a:rPr>
                <a:t>human</a:t>
              </a:r>
              <a:r>
                <a:rPr lang="ru-RU" sz="1200" b="1" spc="-5" dirty="0">
                  <a:solidFill>
                    <a:schemeClr val="accent5">
                      <a:lumMod val="75000"/>
                    </a:schemeClr>
                  </a:solidFill>
                  <a:cs typeface="Arial"/>
                </a:rPr>
                <a:t> </a:t>
              </a:r>
              <a:r>
                <a:rPr sz="1200" b="1" spc="-20" dirty="0">
                  <a:solidFill>
                    <a:schemeClr val="accent5">
                      <a:lumMod val="75000"/>
                    </a:schemeClr>
                  </a:solidFill>
                  <a:cs typeface="Arial"/>
                </a:rPr>
                <a:t>genome</a:t>
              </a:r>
              <a:r>
                <a:rPr sz="1200" b="1" dirty="0">
                  <a:solidFill>
                    <a:schemeClr val="accent5">
                      <a:lumMod val="75000"/>
                    </a:schemeClr>
                  </a:solidFill>
                  <a:cs typeface="Arial"/>
                </a:rPr>
                <a:t>.</a:t>
              </a:r>
            </a:p>
          </p:txBody>
        </p:sp>
        <p:grpSp>
          <p:nvGrpSpPr>
            <p:cNvPr id="45" name="object 42"/>
            <p:cNvGrpSpPr/>
            <p:nvPr/>
          </p:nvGrpSpPr>
          <p:grpSpPr>
            <a:xfrm>
              <a:off x="2989579" y="1292860"/>
              <a:ext cx="2575560" cy="421640"/>
              <a:chOff x="2989579" y="1292860"/>
              <a:chExt cx="2575560" cy="421640"/>
            </a:xfrm>
          </p:grpSpPr>
          <p:sp>
            <p:nvSpPr>
              <p:cNvPr id="46" name="object 43"/>
              <p:cNvSpPr/>
              <p:nvPr/>
            </p:nvSpPr>
            <p:spPr>
              <a:xfrm>
                <a:off x="3002279" y="1305560"/>
                <a:ext cx="2550160" cy="396240"/>
              </a:xfrm>
              <a:custGeom>
                <a:avLst/>
                <a:gdLst/>
                <a:ahLst/>
                <a:cxnLst/>
                <a:rect l="l" t="t" r="r" b="b"/>
                <a:pathLst>
                  <a:path w="2550160" h="396239">
                    <a:moveTo>
                      <a:pt x="2550160" y="0"/>
                    </a:moveTo>
                    <a:lnTo>
                      <a:pt x="0" y="0"/>
                    </a:lnTo>
                    <a:lnTo>
                      <a:pt x="0" y="396239"/>
                    </a:lnTo>
                    <a:lnTo>
                      <a:pt x="2550160" y="396239"/>
                    </a:lnTo>
                    <a:lnTo>
                      <a:pt x="2550160" y="0"/>
                    </a:lnTo>
                    <a:close/>
                  </a:path>
                </a:pathLst>
              </a:custGeom>
              <a:solidFill>
                <a:srgbClr val="A6CDBB"/>
              </a:solidFill>
            </p:spPr>
            <p:txBody>
              <a:bodyPr wrap="square" lIns="0" tIns="0" rIns="0" bIns="0" rtlCol="0"/>
              <a:lstStyle/>
              <a:p>
                <a:endParaRPr/>
              </a:p>
            </p:txBody>
          </p:sp>
          <p:sp>
            <p:nvSpPr>
              <p:cNvPr id="47" name="object 44"/>
              <p:cNvSpPr/>
              <p:nvPr/>
            </p:nvSpPr>
            <p:spPr>
              <a:xfrm>
                <a:off x="3002279" y="1305560"/>
                <a:ext cx="2550160" cy="396240"/>
              </a:xfrm>
              <a:custGeom>
                <a:avLst/>
                <a:gdLst/>
                <a:ahLst/>
                <a:cxnLst/>
                <a:rect l="l" t="t" r="r" b="b"/>
                <a:pathLst>
                  <a:path w="2550160" h="396239">
                    <a:moveTo>
                      <a:pt x="0" y="396239"/>
                    </a:moveTo>
                    <a:lnTo>
                      <a:pt x="2550160" y="396239"/>
                    </a:lnTo>
                    <a:lnTo>
                      <a:pt x="2550160" y="0"/>
                    </a:lnTo>
                    <a:lnTo>
                      <a:pt x="0" y="0"/>
                    </a:lnTo>
                    <a:lnTo>
                      <a:pt x="0" y="396239"/>
                    </a:lnTo>
                    <a:close/>
                  </a:path>
                </a:pathLst>
              </a:custGeom>
              <a:ln w="25399">
                <a:solidFill>
                  <a:srgbClr val="000000"/>
                </a:solidFill>
              </a:ln>
            </p:spPr>
            <p:txBody>
              <a:bodyPr wrap="square" lIns="0" tIns="0" rIns="0" bIns="0" rtlCol="0"/>
              <a:lstStyle/>
              <a:p>
                <a:endParaRPr/>
              </a:p>
            </p:txBody>
          </p:sp>
        </p:grpSp>
        <p:sp>
          <p:nvSpPr>
            <p:cNvPr id="48" name="object 45"/>
            <p:cNvSpPr txBox="1"/>
            <p:nvPr/>
          </p:nvSpPr>
          <p:spPr>
            <a:xfrm>
              <a:off x="4192905" y="1323593"/>
              <a:ext cx="167005" cy="348075"/>
            </a:xfrm>
            <a:prstGeom prst="rect">
              <a:avLst/>
            </a:prstGeom>
          </p:spPr>
          <p:txBody>
            <a:bodyPr vert="horz" wrap="square" lIns="0" tIns="13335" rIns="0" bIns="0" rtlCol="0">
              <a:spAutoFit/>
            </a:bodyPr>
            <a:lstStyle/>
            <a:p>
              <a:pPr marL="12700">
                <a:lnSpc>
                  <a:spcPct val="100000"/>
                </a:lnSpc>
                <a:spcBef>
                  <a:spcPts val="105"/>
                </a:spcBef>
              </a:pPr>
              <a:r>
                <a:rPr sz="2000" b="1" dirty="0">
                  <a:cs typeface="Arial"/>
                </a:rPr>
                <a:t>5</a:t>
              </a:r>
              <a:endParaRPr sz="2000">
                <a:cs typeface="Arial"/>
              </a:endParaRPr>
            </a:p>
          </p:txBody>
        </p:sp>
        <p:sp>
          <p:nvSpPr>
            <p:cNvPr id="49" name="object 46"/>
            <p:cNvSpPr txBox="1"/>
            <p:nvPr/>
          </p:nvSpPr>
          <p:spPr>
            <a:xfrm>
              <a:off x="2999485" y="1748471"/>
              <a:ext cx="1405890" cy="213986"/>
            </a:xfrm>
            <a:prstGeom prst="rect">
              <a:avLst/>
            </a:prstGeom>
          </p:spPr>
          <p:txBody>
            <a:bodyPr vert="horz" wrap="square" lIns="0" tIns="12700" rIns="0" bIns="0" rtlCol="0">
              <a:spAutoFit/>
            </a:bodyPr>
            <a:lstStyle/>
            <a:p>
              <a:pPr marL="12700">
                <a:lnSpc>
                  <a:spcPct val="100000"/>
                </a:lnSpc>
                <a:spcBef>
                  <a:spcPts val="100"/>
                </a:spcBef>
                <a:tabLst>
                  <a:tab pos="408940" algn="l"/>
                </a:tabLst>
              </a:pPr>
              <a:r>
                <a:rPr sz="1200" b="1" spc="5" dirty="0">
                  <a:solidFill>
                    <a:schemeClr val="accent5">
                      <a:lumMod val="75000"/>
                    </a:schemeClr>
                  </a:solidFill>
                  <a:cs typeface="Arial"/>
                </a:rPr>
                <a:t>D.</a:t>
              </a:r>
              <a:r>
                <a:rPr lang="ru-RU" sz="1200" b="1" spc="5" dirty="0">
                  <a:solidFill>
                    <a:schemeClr val="accent5">
                      <a:lumMod val="75000"/>
                    </a:schemeClr>
                  </a:solidFill>
                  <a:cs typeface="Arial"/>
                </a:rPr>
                <a:t> </a:t>
              </a:r>
              <a:r>
                <a:rPr sz="1200" b="1" spc="-10" dirty="0">
                  <a:solidFill>
                    <a:schemeClr val="accent5">
                      <a:lumMod val="75000"/>
                    </a:schemeClr>
                  </a:solidFill>
                  <a:cs typeface="Arial"/>
                </a:rPr>
                <a:t>melanogaster</a:t>
              </a:r>
              <a:endParaRPr sz="1200" b="1" dirty="0">
                <a:solidFill>
                  <a:schemeClr val="accent5">
                    <a:lumMod val="75000"/>
                  </a:schemeClr>
                </a:solidFill>
                <a:cs typeface="Arial"/>
              </a:endParaRPr>
            </a:p>
          </p:txBody>
        </p:sp>
        <p:sp>
          <p:nvSpPr>
            <p:cNvPr id="50" name="object 47"/>
            <p:cNvSpPr txBox="1"/>
            <p:nvPr/>
          </p:nvSpPr>
          <p:spPr>
            <a:xfrm>
              <a:off x="4636770" y="1748472"/>
              <a:ext cx="920115" cy="208915"/>
            </a:xfrm>
            <a:prstGeom prst="rect">
              <a:avLst/>
            </a:prstGeom>
          </p:spPr>
          <p:txBody>
            <a:bodyPr vert="horz" wrap="square" lIns="0" tIns="12700" rIns="0" bIns="0" rtlCol="0">
              <a:spAutoFit/>
            </a:bodyPr>
            <a:lstStyle/>
            <a:p>
              <a:pPr marL="12700">
                <a:lnSpc>
                  <a:spcPct val="100000"/>
                </a:lnSpc>
                <a:spcBef>
                  <a:spcPts val="100"/>
                </a:spcBef>
                <a:tabLst>
                  <a:tab pos="520700" algn="l"/>
                </a:tabLst>
              </a:pPr>
              <a:r>
                <a:rPr sz="1200" b="1" spc="-15" dirty="0">
                  <a:solidFill>
                    <a:srgbClr val="FFFFFF"/>
                  </a:solidFill>
                  <a:latin typeface="Arial"/>
                  <a:cs typeface="Arial"/>
                </a:rPr>
                <a:t>h</a:t>
              </a:r>
              <a:r>
                <a:rPr sz="1200" b="1" spc="-30" dirty="0">
                  <a:solidFill>
                    <a:srgbClr val="FFFFFF"/>
                  </a:solidFill>
                  <a:latin typeface="Arial"/>
                  <a:cs typeface="Arial"/>
                </a:rPr>
                <a:t>a</a:t>
              </a:r>
              <a:r>
                <a:rPr sz="1200" b="1" dirty="0">
                  <a:solidFill>
                    <a:srgbClr val="FFFFFF"/>
                  </a:solidFill>
                  <a:latin typeface="Arial"/>
                  <a:cs typeface="Arial"/>
                </a:rPr>
                <a:t>s	</a:t>
              </a:r>
              <a:r>
                <a:rPr sz="1200" b="1" spc="50" dirty="0">
                  <a:solidFill>
                    <a:srgbClr val="FFFFFF"/>
                  </a:solidFill>
                  <a:latin typeface="Arial"/>
                  <a:cs typeface="Arial"/>
                </a:rPr>
                <a:t>s</a:t>
              </a:r>
              <a:r>
                <a:rPr sz="1200" b="1" spc="-15" dirty="0">
                  <a:solidFill>
                    <a:srgbClr val="FFFFFF"/>
                  </a:solidFill>
                  <a:latin typeface="Arial"/>
                  <a:cs typeface="Arial"/>
                </a:rPr>
                <a:t>ho</a:t>
              </a:r>
              <a:r>
                <a:rPr sz="1200" b="1" spc="10" dirty="0">
                  <a:solidFill>
                    <a:srgbClr val="FFFFFF"/>
                  </a:solidFill>
                  <a:latin typeface="Arial"/>
                  <a:cs typeface="Arial"/>
                </a:rPr>
                <a:t>r</a:t>
              </a:r>
              <a:r>
                <a:rPr sz="1200" b="1" dirty="0">
                  <a:solidFill>
                    <a:srgbClr val="FFFFFF"/>
                  </a:solidFill>
                  <a:latin typeface="Arial"/>
                  <a:cs typeface="Arial"/>
                </a:rPr>
                <a:t>t</a:t>
              </a:r>
              <a:endParaRPr sz="1200">
                <a:latin typeface="Arial"/>
                <a:cs typeface="Arial"/>
              </a:endParaRPr>
            </a:p>
          </p:txBody>
        </p:sp>
        <p:sp>
          <p:nvSpPr>
            <p:cNvPr id="51" name="object 48"/>
            <p:cNvSpPr txBox="1"/>
            <p:nvPr/>
          </p:nvSpPr>
          <p:spPr>
            <a:xfrm>
              <a:off x="2999485" y="1931606"/>
              <a:ext cx="2568575" cy="814260"/>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chemeClr val="accent5">
                      <a:lumMod val="75000"/>
                    </a:schemeClr>
                  </a:solidFill>
                  <a:cs typeface="Arial"/>
                </a:rPr>
                <a:t>lifecycle,</a:t>
              </a:r>
              <a:r>
                <a:rPr sz="1200" b="1" dirty="0">
                  <a:solidFill>
                    <a:schemeClr val="accent5">
                      <a:lumMod val="75000"/>
                    </a:schemeClr>
                  </a:solidFill>
                  <a:cs typeface="Arial"/>
                </a:rPr>
                <a:t> </a:t>
              </a:r>
              <a:r>
                <a:rPr sz="1200" b="1" spc="-5" dirty="0">
                  <a:solidFill>
                    <a:schemeClr val="accent5">
                      <a:lumMod val="75000"/>
                    </a:schemeClr>
                  </a:solidFill>
                  <a:cs typeface="Arial"/>
                </a:rPr>
                <a:t>easy</a:t>
              </a:r>
              <a:r>
                <a:rPr sz="1200" b="1" dirty="0">
                  <a:solidFill>
                    <a:schemeClr val="accent5">
                      <a:lumMod val="75000"/>
                    </a:schemeClr>
                  </a:solidFill>
                  <a:cs typeface="Arial"/>
                </a:rPr>
                <a:t> </a:t>
              </a:r>
              <a:r>
                <a:rPr sz="1200" b="1" spc="-5" dirty="0">
                  <a:solidFill>
                    <a:schemeClr val="accent5">
                      <a:lumMod val="75000"/>
                    </a:schemeClr>
                  </a:solidFill>
                  <a:cs typeface="Arial"/>
                </a:rPr>
                <a:t>to</a:t>
              </a:r>
              <a:r>
                <a:rPr sz="1200" b="1" dirty="0">
                  <a:solidFill>
                    <a:schemeClr val="accent5">
                      <a:lumMod val="75000"/>
                    </a:schemeClr>
                  </a:solidFill>
                  <a:cs typeface="Arial"/>
                </a:rPr>
                <a:t> </a:t>
              </a:r>
              <a:r>
                <a:rPr sz="1200" b="1" spc="-10" dirty="0">
                  <a:solidFill>
                    <a:schemeClr val="accent5">
                      <a:lumMod val="75000"/>
                    </a:schemeClr>
                  </a:solidFill>
                  <a:cs typeface="Arial"/>
                </a:rPr>
                <a:t>maintain</a:t>
              </a:r>
              <a:r>
                <a:rPr sz="1200" b="1" spc="-5" dirty="0">
                  <a:solidFill>
                    <a:schemeClr val="accent5">
                      <a:lumMod val="75000"/>
                    </a:schemeClr>
                  </a:solidFill>
                  <a:cs typeface="Arial"/>
                </a:rPr>
                <a:t> </a:t>
              </a:r>
              <a:r>
                <a:rPr sz="1200" b="1" spc="65" dirty="0">
                  <a:solidFill>
                    <a:schemeClr val="accent5">
                      <a:lumMod val="75000"/>
                    </a:schemeClr>
                  </a:solidFill>
                  <a:cs typeface="Arial"/>
                </a:rPr>
                <a:t>in</a:t>
              </a:r>
              <a:r>
                <a:rPr lang="ru-RU" sz="1200" b="1" spc="65" dirty="0">
                  <a:solidFill>
                    <a:schemeClr val="accent5">
                      <a:lumMod val="75000"/>
                    </a:schemeClr>
                  </a:solidFill>
                  <a:cs typeface="Arial"/>
                </a:rPr>
                <a:t> </a:t>
              </a:r>
              <a:r>
                <a:rPr sz="1200" b="1" spc="-10" dirty="0">
                  <a:solidFill>
                    <a:schemeClr val="accent5">
                      <a:lumMod val="75000"/>
                    </a:schemeClr>
                  </a:solidFill>
                  <a:cs typeface="Arial"/>
                </a:rPr>
                <a:t>culture in </a:t>
              </a:r>
              <a:r>
                <a:rPr sz="1200" b="1" spc="-5" dirty="0">
                  <a:solidFill>
                    <a:schemeClr val="accent5">
                      <a:lumMod val="75000"/>
                    </a:schemeClr>
                  </a:solidFill>
                  <a:cs typeface="Arial"/>
                </a:rPr>
                <a:t>the </a:t>
              </a:r>
              <a:r>
                <a:rPr sz="1200" b="1" spc="-20" dirty="0">
                  <a:solidFill>
                    <a:schemeClr val="accent5">
                      <a:lumMod val="75000"/>
                    </a:schemeClr>
                  </a:solidFill>
                  <a:cs typeface="Arial"/>
                </a:rPr>
                <a:t>laboratory, </a:t>
              </a:r>
              <a:r>
                <a:rPr sz="1200" b="1" spc="5" dirty="0">
                  <a:solidFill>
                    <a:schemeClr val="accent5">
                      <a:lumMod val="75000"/>
                    </a:schemeClr>
                  </a:solidFill>
                  <a:cs typeface="Arial"/>
                </a:rPr>
                <a:t>produces</a:t>
              </a:r>
              <a:r>
                <a:rPr lang="ru-RU" sz="1200" b="1" spc="5" dirty="0">
                  <a:solidFill>
                    <a:schemeClr val="accent5">
                      <a:lumMod val="75000"/>
                    </a:schemeClr>
                  </a:solidFill>
                  <a:cs typeface="Arial"/>
                </a:rPr>
                <a:t> </a:t>
              </a:r>
              <a:r>
                <a:rPr sz="1200" b="1" dirty="0">
                  <a:solidFill>
                    <a:schemeClr val="accent5">
                      <a:lumMod val="75000"/>
                    </a:schemeClr>
                  </a:solidFill>
                  <a:cs typeface="Arial"/>
                </a:rPr>
                <a:t>many </a:t>
              </a:r>
              <a:r>
                <a:rPr sz="1200" b="1" spc="-5" dirty="0">
                  <a:solidFill>
                    <a:schemeClr val="accent5">
                      <a:lumMod val="75000"/>
                    </a:schemeClr>
                  </a:solidFill>
                  <a:cs typeface="Arial"/>
                </a:rPr>
                <a:t>eggs, </a:t>
              </a:r>
              <a:r>
                <a:rPr sz="1200" b="1" spc="-15" dirty="0">
                  <a:solidFill>
                    <a:schemeClr val="accent5">
                      <a:lumMod val="75000"/>
                    </a:schemeClr>
                  </a:solidFill>
                  <a:cs typeface="Arial"/>
                </a:rPr>
                <a:t>and </a:t>
              </a:r>
              <a:r>
                <a:rPr sz="1200" b="1" spc="10" dirty="0">
                  <a:solidFill>
                    <a:schemeClr val="accent5">
                      <a:lumMod val="75000"/>
                    </a:schemeClr>
                  </a:solidFill>
                  <a:cs typeface="Arial"/>
                </a:rPr>
                <a:t>has </a:t>
              </a:r>
              <a:r>
                <a:rPr sz="1200" b="1" dirty="0">
                  <a:solidFill>
                    <a:schemeClr val="accent5">
                      <a:lumMod val="75000"/>
                    </a:schemeClr>
                  </a:solidFill>
                  <a:cs typeface="Arial"/>
                </a:rPr>
                <a:t>a </a:t>
              </a:r>
              <a:r>
                <a:rPr sz="1200" b="1" spc="-10" dirty="0">
                  <a:solidFill>
                    <a:schemeClr val="accent5">
                      <a:lumMod val="75000"/>
                    </a:schemeClr>
                  </a:solidFill>
                  <a:cs typeface="Arial"/>
                </a:rPr>
                <a:t>low </a:t>
              </a:r>
              <a:r>
                <a:rPr sz="1200" b="1" spc="-5" dirty="0">
                  <a:solidFill>
                    <a:schemeClr val="accent5">
                      <a:lumMod val="75000"/>
                    </a:schemeClr>
                  </a:solidFill>
                  <a:cs typeface="Arial"/>
                </a:rPr>
                <a:t>number</a:t>
              </a:r>
              <a:r>
                <a:rPr lang="ru-RU" sz="1200" b="1" spc="-5" dirty="0">
                  <a:solidFill>
                    <a:schemeClr val="accent5">
                      <a:lumMod val="75000"/>
                    </a:schemeClr>
                  </a:solidFill>
                  <a:cs typeface="Arial"/>
                </a:rPr>
                <a:t> </a:t>
              </a:r>
              <a:r>
                <a:rPr sz="1200" b="1" spc="-10" dirty="0">
                  <a:solidFill>
                    <a:schemeClr val="accent5">
                      <a:lumMod val="75000"/>
                    </a:schemeClr>
                  </a:solidFill>
                  <a:cs typeface="Arial"/>
                </a:rPr>
                <a:t>of</a:t>
              </a:r>
              <a:r>
                <a:rPr sz="1200" b="1" spc="-25" dirty="0">
                  <a:solidFill>
                    <a:schemeClr val="accent5">
                      <a:lumMod val="75000"/>
                    </a:schemeClr>
                  </a:solidFill>
                  <a:cs typeface="Arial"/>
                </a:rPr>
                <a:t> chromosomes</a:t>
              </a:r>
              <a:r>
                <a:rPr sz="1200" b="1" spc="260" dirty="0">
                  <a:solidFill>
                    <a:schemeClr val="accent5">
                      <a:lumMod val="75000"/>
                    </a:schemeClr>
                  </a:solidFill>
                  <a:cs typeface="Arial"/>
                </a:rPr>
                <a:t> </a:t>
              </a:r>
              <a:r>
                <a:rPr sz="1200" b="1" spc="-10" dirty="0">
                  <a:solidFill>
                    <a:schemeClr val="accent5">
                      <a:lumMod val="75000"/>
                    </a:schemeClr>
                  </a:solidFill>
                  <a:cs typeface="Arial"/>
                </a:rPr>
                <a:t>(only</a:t>
              </a:r>
              <a:r>
                <a:rPr sz="1200" b="1" spc="35" dirty="0">
                  <a:solidFill>
                    <a:schemeClr val="accent5">
                      <a:lumMod val="75000"/>
                    </a:schemeClr>
                  </a:solidFill>
                  <a:cs typeface="Arial"/>
                </a:rPr>
                <a:t> </a:t>
              </a:r>
              <a:r>
                <a:rPr sz="1200" b="1" spc="-10" dirty="0">
                  <a:solidFill>
                    <a:schemeClr val="accent5">
                      <a:lumMod val="75000"/>
                    </a:schemeClr>
                  </a:solidFill>
                  <a:cs typeface="Arial"/>
                </a:rPr>
                <a:t>four</a:t>
              </a:r>
              <a:r>
                <a:rPr sz="1200" b="1" spc="65" dirty="0">
                  <a:solidFill>
                    <a:schemeClr val="accent5">
                      <a:lumMod val="75000"/>
                    </a:schemeClr>
                  </a:solidFill>
                  <a:cs typeface="Arial"/>
                </a:rPr>
                <a:t> </a:t>
              </a:r>
              <a:r>
                <a:rPr sz="1200" b="1" spc="-15" dirty="0">
                  <a:solidFill>
                    <a:schemeClr val="accent5">
                      <a:lumMod val="75000"/>
                    </a:schemeClr>
                  </a:solidFill>
                  <a:cs typeface="Arial"/>
                </a:rPr>
                <a:t>pairs).</a:t>
              </a:r>
              <a:endParaRPr sz="1200" b="1" dirty="0">
                <a:solidFill>
                  <a:schemeClr val="accent5">
                    <a:lumMod val="75000"/>
                  </a:schemeClr>
                </a:solidFill>
                <a:cs typeface="Arial"/>
              </a:endParaRPr>
            </a:p>
          </p:txBody>
        </p:sp>
        <p:grpSp>
          <p:nvGrpSpPr>
            <p:cNvPr id="52" name="object 49"/>
            <p:cNvGrpSpPr/>
            <p:nvPr/>
          </p:nvGrpSpPr>
          <p:grpSpPr>
            <a:xfrm>
              <a:off x="6147117" y="4378959"/>
              <a:ext cx="487680" cy="1298575"/>
              <a:chOff x="6147117" y="4378959"/>
              <a:chExt cx="487680" cy="1298575"/>
            </a:xfrm>
          </p:grpSpPr>
          <p:sp>
            <p:nvSpPr>
              <p:cNvPr id="53" name="object 50"/>
              <p:cNvSpPr/>
              <p:nvPr/>
            </p:nvSpPr>
            <p:spPr>
              <a:xfrm>
                <a:off x="6151879" y="4556759"/>
                <a:ext cx="452755" cy="1116330"/>
              </a:xfrm>
              <a:custGeom>
                <a:avLst/>
                <a:gdLst/>
                <a:ahLst/>
                <a:cxnLst/>
                <a:rect l="l" t="t" r="r" b="b"/>
                <a:pathLst>
                  <a:path w="452754" h="1116329">
                    <a:moveTo>
                      <a:pt x="0" y="1116012"/>
                    </a:moveTo>
                    <a:lnTo>
                      <a:pt x="0" y="0"/>
                    </a:lnTo>
                    <a:lnTo>
                      <a:pt x="452500" y="0"/>
                    </a:lnTo>
                  </a:path>
                </a:pathLst>
              </a:custGeom>
              <a:ln w="9525">
                <a:solidFill>
                  <a:srgbClr val="AF1512"/>
                </a:solidFill>
              </a:ln>
            </p:spPr>
            <p:txBody>
              <a:bodyPr wrap="square" lIns="0" tIns="0" rIns="0" bIns="0" rtlCol="0"/>
              <a:lstStyle/>
              <a:p>
                <a:endParaRPr/>
              </a:p>
            </p:txBody>
          </p:sp>
          <p:sp>
            <p:nvSpPr>
              <p:cNvPr id="54" name="object 51"/>
              <p:cNvSpPr/>
              <p:nvPr/>
            </p:nvSpPr>
            <p:spPr>
              <a:xfrm>
                <a:off x="6603999" y="4378959"/>
                <a:ext cx="30480" cy="345440"/>
              </a:xfrm>
              <a:custGeom>
                <a:avLst/>
                <a:gdLst/>
                <a:ahLst/>
                <a:cxnLst/>
                <a:rect l="l" t="t" r="r" b="b"/>
                <a:pathLst>
                  <a:path w="30479" h="345439">
                    <a:moveTo>
                      <a:pt x="30479" y="0"/>
                    </a:moveTo>
                    <a:lnTo>
                      <a:pt x="0" y="0"/>
                    </a:lnTo>
                    <a:lnTo>
                      <a:pt x="0" y="345439"/>
                    </a:lnTo>
                    <a:lnTo>
                      <a:pt x="30479" y="345439"/>
                    </a:lnTo>
                    <a:lnTo>
                      <a:pt x="30479" y="0"/>
                    </a:lnTo>
                    <a:close/>
                  </a:path>
                </a:pathLst>
              </a:custGeom>
              <a:solidFill>
                <a:srgbClr val="9E5E9B"/>
              </a:solidFill>
            </p:spPr>
            <p:txBody>
              <a:bodyPr wrap="square" lIns="0" tIns="0" rIns="0" bIns="0" rtlCol="0"/>
              <a:lstStyle/>
              <a:p>
                <a:endParaRPr/>
              </a:p>
            </p:txBody>
          </p:sp>
        </p:grpSp>
        <p:grpSp>
          <p:nvGrpSpPr>
            <p:cNvPr id="55" name="object 52"/>
            <p:cNvGrpSpPr/>
            <p:nvPr/>
          </p:nvGrpSpPr>
          <p:grpSpPr>
            <a:xfrm>
              <a:off x="4165917" y="3007360"/>
              <a:ext cx="538480" cy="1177925"/>
              <a:chOff x="4165917" y="3007360"/>
              <a:chExt cx="538480" cy="1177925"/>
            </a:xfrm>
          </p:grpSpPr>
          <p:sp>
            <p:nvSpPr>
              <p:cNvPr id="56" name="object 53"/>
              <p:cNvSpPr/>
              <p:nvPr/>
            </p:nvSpPr>
            <p:spPr>
              <a:xfrm>
                <a:off x="4170679" y="3185160"/>
                <a:ext cx="504825" cy="995680"/>
              </a:xfrm>
              <a:custGeom>
                <a:avLst/>
                <a:gdLst/>
                <a:ahLst/>
                <a:cxnLst/>
                <a:rect l="l" t="t" r="r" b="b"/>
                <a:pathLst>
                  <a:path w="504825" h="995679">
                    <a:moveTo>
                      <a:pt x="0" y="995298"/>
                    </a:moveTo>
                    <a:lnTo>
                      <a:pt x="0" y="0"/>
                    </a:lnTo>
                    <a:lnTo>
                      <a:pt x="504825" y="0"/>
                    </a:lnTo>
                  </a:path>
                </a:pathLst>
              </a:custGeom>
              <a:ln w="9525">
                <a:solidFill>
                  <a:srgbClr val="AF1512"/>
                </a:solidFill>
              </a:ln>
            </p:spPr>
            <p:txBody>
              <a:bodyPr wrap="square" lIns="0" tIns="0" rIns="0" bIns="0" rtlCol="0"/>
              <a:lstStyle/>
              <a:p>
                <a:endParaRPr/>
              </a:p>
            </p:txBody>
          </p:sp>
          <p:sp>
            <p:nvSpPr>
              <p:cNvPr id="57" name="object 54"/>
              <p:cNvSpPr/>
              <p:nvPr/>
            </p:nvSpPr>
            <p:spPr>
              <a:xfrm>
                <a:off x="4663439" y="3007360"/>
                <a:ext cx="40640" cy="345440"/>
              </a:xfrm>
              <a:custGeom>
                <a:avLst/>
                <a:gdLst/>
                <a:ahLst/>
                <a:cxnLst/>
                <a:rect l="l" t="t" r="r" b="b"/>
                <a:pathLst>
                  <a:path w="40639" h="345439">
                    <a:moveTo>
                      <a:pt x="40639" y="0"/>
                    </a:moveTo>
                    <a:lnTo>
                      <a:pt x="0" y="0"/>
                    </a:lnTo>
                    <a:lnTo>
                      <a:pt x="0" y="345439"/>
                    </a:lnTo>
                    <a:lnTo>
                      <a:pt x="40639" y="345439"/>
                    </a:lnTo>
                    <a:lnTo>
                      <a:pt x="40639" y="0"/>
                    </a:lnTo>
                    <a:close/>
                  </a:path>
                </a:pathLst>
              </a:custGeom>
              <a:solidFill>
                <a:srgbClr val="E6B729"/>
              </a:solidFill>
            </p:spPr>
            <p:txBody>
              <a:bodyPr wrap="square" lIns="0" tIns="0" rIns="0" bIns="0" rtlCol="0"/>
              <a:lstStyle/>
              <a:p>
                <a:endParaRPr/>
              </a:p>
            </p:txBody>
          </p:sp>
        </p:grpSp>
        <p:grpSp>
          <p:nvGrpSpPr>
            <p:cNvPr id="58" name="object 55"/>
            <p:cNvGrpSpPr/>
            <p:nvPr/>
          </p:nvGrpSpPr>
          <p:grpSpPr>
            <a:xfrm>
              <a:off x="2519997" y="1625600"/>
              <a:ext cx="386080" cy="1286510"/>
              <a:chOff x="2519997" y="1625600"/>
              <a:chExt cx="386080" cy="1286510"/>
            </a:xfrm>
          </p:grpSpPr>
          <p:sp>
            <p:nvSpPr>
              <p:cNvPr id="59" name="object 56"/>
              <p:cNvSpPr/>
              <p:nvPr/>
            </p:nvSpPr>
            <p:spPr>
              <a:xfrm>
                <a:off x="2524760" y="1803400"/>
                <a:ext cx="346075" cy="1103630"/>
              </a:xfrm>
              <a:custGeom>
                <a:avLst/>
                <a:gdLst/>
                <a:ahLst/>
                <a:cxnLst/>
                <a:rect l="l" t="t" r="r" b="b"/>
                <a:pathLst>
                  <a:path w="346075" h="1103630">
                    <a:moveTo>
                      <a:pt x="0" y="1103376"/>
                    </a:moveTo>
                    <a:lnTo>
                      <a:pt x="0" y="0"/>
                    </a:lnTo>
                    <a:lnTo>
                      <a:pt x="346075" y="0"/>
                    </a:lnTo>
                  </a:path>
                </a:pathLst>
              </a:custGeom>
              <a:ln w="9525">
                <a:solidFill>
                  <a:srgbClr val="AF1512"/>
                </a:solidFill>
              </a:ln>
            </p:spPr>
            <p:txBody>
              <a:bodyPr wrap="square" lIns="0" tIns="0" rIns="0" bIns="0" rtlCol="0"/>
              <a:lstStyle/>
              <a:p>
                <a:endParaRPr/>
              </a:p>
            </p:txBody>
          </p:sp>
          <p:sp>
            <p:nvSpPr>
              <p:cNvPr id="60" name="object 57"/>
              <p:cNvSpPr/>
              <p:nvPr/>
            </p:nvSpPr>
            <p:spPr>
              <a:xfrm>
                <a:off x="2865120" y="1625600"/>
                <a:ext cx="40640" cy="345440"/>
              </a:xfrm>
              <a:custGeom>
                <a:avLst/>
                <a:gdLst/>
                <a:ahLst/>
                <a:cxnLst/>
                <a:rect l="l" t="t" r="r" b="b"/>
                <a:pathLst>
                  <a:path w="40639" h="345439">
                    <a:moveTo>
                      <a:pt x="40639" y="0"/>
                    </a:moveTo>
                    <a:lnTo>
                      <a:pt x="0" y="0"/>
                    </a:lnTo>
                    <a:lnTo>
                      <a:pt x="0" y="345439"/>
                    </a:lnTo>
                    <a:lnTo>
                      <a:pt x="40639" y="345439"/>
                    </a:lnTo>
                    <a:lnTo>
                      <a:pt x="40639" y="0"/>
                    </a:lnTo>
                    <a:close/>
                  </a:path>
                </a:pathLst>
              </a:custGeom>
              <a:solidFill>
                <a:srgbClr val="5F9C9D"/>
              </a:solidFill>
            </p:spPr>
            <p:txBody>
              <a:bodyPr wrap="square" lIns="0" tIns="0" rIns="0" bIns="0" rtlCol="0"/>
              <a:lstStyle/>
              <a:p>
                <a:endParaRPr/>
              </a:p>
            </p:txBody>
          </p:sp>
        </p:grpSp>
        <p:grpSp>
          <p:nvGrpSpPr>
            <p:cNvPr id="61" name="object 58"/>
            <p:cNvGrpSpPr/>
            <p:nvPr/>
          </p:nvGrpSpPr>
          <p:grpSpPr>
            <a:xfrm>
              <a:off x="4023359" y="4917757"/>
              <a:ext cx="1193800" cy="386080"/>
              <a:chOff x="4023359" y="4917757"/>
              <a:chExt cx="1193800" cy="386080"/>
            </a:xfrm>
          </p:grpSpPr>
          <p:sp>
            <p:nvSpPr>
              <p:cNvPr id="62" name="object 59"/>
              <p:cNvSpPr/>
              <p:nvPr/>
            </p:nvSpPr>
            <p:spPr>
              <a:xfrm>
                <a:off x="4069079" y="4922520"/>
                <a:ext cx="1143000" cy="214629"/>
              </a:xfrm>
              <a:custGeom>
                <a:avLst/>
                <a:gdLst/>
                <a:ahLst/>
                <a:cxnLst/>
                <a:rect l="l" t="t" r="r" b="b"/>
                <a:pathLst>
                  <a:path w="1143000" h="214629">
                    <a:moveTo>
                      <a:pt x="1143000" y="0"/>
                    </a:moveTo>
                    <a:lnTo>
                      <a:pt x="1143000" y="214248"/>
                    </a:lnTo>
                    <a:lnTo>
                      <a:pt x="0" y="214248"/>
                    </a:lnTo>
                  </a:path>
                </a:pathLst>
              </a:custGeom>
              <a:ln w="9525">
                <a:solidFill>
                  <a:srgbClr val="163C40"/>
                </a:solidFill>
              </a:ln>
            </p:spPr>
            <p:txBody>
              <a:bodyPr wrap="square" lIns="0" tIns="0" rIns="0" bIns="0" rtlCol="0"/>
              <a:lstStyle/>
              <a:p>
                <a:endParaRPr/>
              </a:p>
            </p:txBody>
          </p:sp>
          <p:sp>
            <p:nvSpPr>
              <p:cNvPr id="63" name="object 60"/>
              <p:cNvSpPr/>
              <p:nvPr/>
            </p:nvSpPr>
            <p:spPr>
              <a:xfrm>
                <a:off x="4023359" y="4958080"/>
                <a:ext cx="40640" cy="345440"/>
              </a:xfrm>
              <a:custGeom>
                <a:avLst/>
                <a:gdLst/>
                <a:ahLst/>
                <a:cxnLst/>
                <a:rect l="l" t="t" r="r" b="b"/>
                <a:pathLst>
                  <a:path w="40639" h="345439">
                    <a:moveTo>
                      <a:pt x="40639" y="0"/>
                    </a:moveTo>
                    <a:lnTo>
                      <a:pt x="0" y="0"/>
                    </a:lnTo>
                    <a:lnTo>
                      <a:pt x="0" y="345440"/>
                    </a:lnTo>
                    <a:lnTo>
                      <a:pt x="40639" y="345440"/>
                    </a:lnTo>
                    <a:lnTo>
                      <a:pt x="40639" y="0"/>
                    </a:lnTo>
                    <a:close/>
                  </a:path>
                </a:pathLst>
              </a:custGeom>
              <a:solidFill>
                <a:srgbClr val="AF1512"/>
              </a:solidFill>
            </p:spPr>
            <p:txBody>
              <a:bodyPr wrap="square" lIns="0" tIns="0" rIns="0" bIns="0" rtlCol="0"/>
              <a:lstStyle/>
              <a:p>
                <a:endParaRPr/>
              </a:p>
            </p:txBody>
          </p:sp>
        </p:grpSp>
        <p:grpSp>
          <p:nvGrpSpPr>
            <p:cNvPr id="64" name="object 61"/>
            <p:cNvGrpSpPr/>
            <p:nvPr/>
          </p:nvGrpSpPr>
          <p:grpSpPr>
            <a:xfrm>
              <a:off x="2600960" y="3545840"/>
              <a:ext cx="718820" cy="345440"/>
              <a:chOff x="2600960" y="3545840"/>
              <a:chExt cx="718820" cy="345440"/>
            </a:xfrm>
          </p:grpSpPr>
          <p:sp>
            <p:nvSpPr>
              <p:cNvPr id="65" name="object 62"/>
              <p:cNvSpPr/>
              <p:nvPr/>
            </p:nvSpPr>
            <p:spPr>
              <a:xfrm>
                <a:off x="2636520" y="3550920"/>
                <a:ext cx="678180" cy="174625"/>
              </a:xfrm>
              <a:custGeom>
                <a:avLst/>
                <a:gdLst/>
                <a:ahLst/>
                <a:cxnLst/>
                <a:rect l="l" t="t" r="r" b="b"/>
                <a:pathLst>
                  <a:path w="678179" h="174625">
                    <a:moveTo>
                      <a:pt x="677926" y="0"/>
                    </a:moveTo>
                    <a:lnTo>
                      <a:pt x="677926" y="174624"/>
                    </a:lnTo>
                    <a:lnTo>
                      <a:pt x="0" y="174624"/>
                    </a:lnTo>
                  </a:path>
                </a:pathLst>
              </a:custGeom>
              <a:ln w="9525">
                <a:solidFill>
                  <a:srgbClr val="AF1512"/>
                </a:solidFill>
              </a:ln>
            </p:spPr>
            <p:txBody>
              <a:bodyPr wrap="square" lIns="0" tIns="0" rIns="0" bIns="0" rtlCol="0"/>
              <a:lstStyle/>
              <a:p>
                <a:endParaRPr/>
              </a:p>
            </p:txBody>
          </p:sp>
          <p:sp>
            <p:nvSpPr>
              <p:cNvPr id="66" name="object 63"/>
              <p:cNvSpPr/>
              <p:nvPr/>
            </p:nvSpPr>
            <p:spPr>
              <a:xfrm>
                <a:off x="2600960" y="3545840"/>
                <a:ext cx="30480" cy="345440"/>
              </a:xfrm>
              <a:custGeom>
                <a:avLst/>
                <a:gdLst/>
                <a:ahLst/>
                <a:cxnLst/>
                <a:rect l="l" t="t" r="r" b="b"/>
                <a:pathLst>
                  <a:path w="30480" h="345439">
                    <a:moveTo>
                      <a:pt x="30480" y="0"/>
                    </a:moveTo>
                    <a:lnTo>
                      <a:pt x="0" y="0"/>
                    </a:lnTo>
                    <a:lnTo>
                      <a:pt x="0" y="345440"/>
                    </a:lnTo>
                    <a:lnTo>
                      <a:pt x="30480" y="345440"/>
                    </a:lnTo>
                    <a:lnTo>
                      <a:pt x="30480" y="0"/>
                    </a:lnTo>
                    <a:close/>
                  </a:path>
                </a:pathLst>
              </a:custGeom>
              <a:solidFill>
                <a:srgbClr val="EA6212"/>
              </a:solidFill>
            </p:spPr>
            <p:txBody>
              <a:bodyPr wrap="square" lIns="0" tIns="0" rIns="0" bIns="0" rtlCol="0"/>
              <a:lstStyle/>
              <a:p>
                <a:endParaRPr/>
              </a:p>
            </p:txBody>
          </p:sp>
        </p:grpSp>
        <p:pic>
          <p:nvPicPr>
            <p:cNvPr id="67" name="object 69"/>
            <p:cNvPicPr/>
            <p:nvPr/>
          </p:nvPicPr>
          <p:blipFill>
            <a:blip r:embed="rId3" cstate="print"/>
            <a:stretch>
              <a:fillRect/>
            </a:stretch>
          </p:blipFill>
          <p:spPr>
            <a:xfrm>
              <a:off x="568959" y="1899920"/>
              <a:ext cx="1645919" cy="985519"/>
            </a:xfrm>
            <a:prstGeom prst="rect">
              <a:avLst/>
            </a:prstGeom>
          </p:spPr>
        </p:pic>
      </p:grpSp>
    </p:spTree>
    <p:extLst>
      <p:ext uri="{BB962C8B-B14F-4D97-AF65-F5344CB8AC3E}">
        <p14:creationId xmlns:p14="http://schemas.microsoft.com/office/powerpoint/2010/main" val="108467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Life cycle of D. melanogaster</a:t>
            </a:r>
            <a:endParaRPr lang="ru-RU" dirty="0"/>
          </a:p>
        </p:txBody>
      </p:sp>
      <p:sp>
        <p:nvSpPr>
          <p:cNvPr id="4" name="Номер слайда 3"/>
          <p:cNvSpPr>
            <a:spLocks noGrp="1"/>
          </p:cNvSpPr>
          <p:nvPr>
            <p:ph type="sldNum" sz="quarter" idx="4"/>
          </p:nvPr>
        </p:nvSpPr>
        <p:spPr/>
        <p:txBody>
          <a:bodyPr/>
          <a:lstStyle/>
          <a:p>
            <a:fld id="{6DE55804-D118-2B4A-AD41-9C544F0DF4A9}" type="slidenum">
              <a:rPr lang="en-GB" smtClean="0"/>
              <a:pPr/>
              <a:t>9</a:t>
            </a:fld>
            <a:endParaRPr lang="en-GB" dirty="0"/>
          </a:p>
        </p:txBody>
      </p:sp>
      <p:pic>
        <p:nvPicPr>
          <p:cNvPr id="5" name="object 7"/>
          <p:cNvPicPr>
            <a:picLocks noGrp="1"/>
          </p:cNvPicPr>
          <p:nvPr>
            <p:ph idx="1"/>
          </p:nvPr>
        </p:nvPicPr>
        <p:blipFill rotWithShape="1">
          <a:blip r:embed="rId2" cstate="print"/>
          <a:srcRect b="2490"/>
          <a:stretch/>
        </p:blipFill>
        <p:spPr>
          <a:xfrm>
            <a:off x="3600423" y="1454088"/>
            <a:ext cx="4514904" cy="4655566"/>
          </a:xfrm>
          <a:prstGeom prst="rect">
            <a:avLst/>
          </a:prstGeom>
        </p:spPr>
      </p:pic>
    </p:spTree>
    <p:extLst>
      <p:ext uri="{BB962C8B-B14F-4D97-AF65-F5344CB8AC3E}">
        <p14:creationId xmlns:p14="http://schemas.microsoft.com/office/powerpoint/2010/main" val="26616582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707</Words>
  <Application>Microsoft Office PowerPoint</Application>
  <PresentationFormat>Широкоэкранный</PresentationFormat>
  <Paragraphs>146</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Calibri Light</vt:lpstr>
      <vt:lpstr>Century Gothic</vt:lpstr>
      <vt:lpstr>Times New Roman</vt:lpstr>
      <vt:lpstr>Тема Office</vt:lpstr>
      <vt:lpstr>Effects of nitenpyram pesticide on reproduction, development and metabolic gene expression profiles in Drosophila melanogaster insect</vt:lpstr>
      <vt:lpstr>Contents</vt:lpstr>
      <vt:lpstr>Introduction</vt:lpstr>
      <vt:lpstr>Introduction</vt:lpstr>
      <vt:lpstr>Introduction</vt:lpstr>
      <vt:lpstr>History of pesticides</vt:lpstr>
      <vt:lpstr>Aims of the study</vt:lpstr>
      <vt:lpstr>D. melanogaster as a model</vt:lpstr>
      <vt:lpstr>Life cycle of D. melanogaster</vt:lpstr>
      <vt:lpstr>General hypothesis</vt:lpstr>
      <vt:lpstr>Insecticide and animal model</vt:lpstr>
      <vt:lpstr>Acute toxicity assay</vt:lpstr>
      <vt:lpstr>Developmental effect assay</vt:lpstr>
      <vt:lpstr>RNA extraction and quantitative real-time reverse transcriptase PCR  (qRT-PCR)</vt:lpstr>
      <vt:lpstr>RNA extraction and quantitative realtime reverse transcriptase  PCR (qRT-PCR)</vt:lpstr>
      <vt:lpstr>RNA extraction and quantitative realtime reverse transcriptase PCR (qRT-PCR)</vt:lpstr>
      <vt:lpstr>Statistical analysis</vt:lpstr>
      <vt:lpstr>Results</vt:lpstr>
      <vt:lpstr>Results</vt:lpstr>
      <vt:lpstr>Results</vt:lpstr>
      <vt:lpstr>Results</vt:lpstr>
      <vt:lpstr>Results</vt:lpstr>
      <vt:lpstr>Results</vt:lpstr>
      <vt:lpstr>Results</vt:lpstr>
      <vt:lpstr>Results</vt:lpstr>
      <vt:lpstr>Results</vt:lpstr>
      <vt:lpstr>Results</vt:lpstr>
      <vt:lpstr>Conclusion</vt:lpstr>
      <vt:lpstr>Conclusion</vt:lpstr>
      <vt:lpstr>Publication</vt:lpstr>
      <vt:lpstr>Publication</vt:lpstr>
      <vt:lpstr>Презентация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Денисюк Екатерина Евгеньевна</dc:creator>
  <cp:lastModifiedBy>Хлевной Александр Сергеевич</cp:lastModifiedBy>
  <cp:revision>58</cp:revision>
  <dcterms:created xsi:type="dcterms:W3CDTF">2023-03-13T11:53:49Z</dcterms:created>
  <dcterms:modified xsi:type="dcterms:W3CDTF">2024-02-28T11:47:52Z</dcterms:modified>
</cp:coreProperties>
</file>