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4" r:id="rId3"/>
    <p:sldId id="266" r:id="rId4"/>
    <p:sldId id="267" r:id="rId5"/>
    <p:sldId id="269" r:id="rId6"/>
    <p:sldId id="270" r:id="rId7"/>
    <p:sldId id="271" r:id="rId8"/>
    <p:sldId id="272" r:id="rId9"/>
    <p:sldId id="273" r:id="rId10"/>
    <p:sldId id="275" r:id="rId11"/>
    <p:sldId id="274" r:id="rId12"/>
    <p:sldId id="276" r:id="rId13"/>
    <p:sldId id="277" r:id="rId14"/>
    <p:sldId id="265" r:id="rId15"/>
    <p:sldId id="258"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DCFDC1F-90F8-4CA3-8C3E-AB98E9C587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87DCB40A-D9DE-46F1-96A2-68B384EB39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09936F-2B15-43DB-BFD4-0280BD907B15}" type="datetimeFigureOut">
              <a:rPr lang="ru-RU" smtClean="0"/>
              <a:t>20.11.2023</a:t>
            </a:fld>
            <a:endParaRPr lang="ru-RU"/>
          </a:p>
        </p:txBody>
      </p:sp>
      <p:sp>
        <p:nvSpPr>
          <p:cNvPr id="4" name="Нижний колонтитул 3">
            <a:extLst>
              <a:ext uri="{FF2B5EF4-FFF2-40B4-BE49-F238E27FC236}">
                <a16:creationId xmlns:a16="http://schemas.microsoft.com/office/drawing/2014/main" id="{781553A3-4943-43CE-AC9D-6593D29A7A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F45B44BF-D6A1-46B1-9291-946B51E0ED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68F954-CE72-4168-838F-219E7A047D31}" type="slidenum">
              <a:rPr lang="ru-RU" smtClean="0"/>
              <a:t>‹#›</a:t>
            </a:fld>
            <a:endParaRPr lang="ru-RU"/>
          </a:p>
        </p:txBody>
      </p:sp>
    </p:spTree>
    <p:extLst>
      <p:ext uri="{BB962C8B-B14F-4D97-AF65-F5344CB8AC3E}">
        <p14:creationId xmlns:p14="http://schemas.microsoft.com/office/powerpoint/2010/main" val="2487239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8017-E38F-4774-A957-FA9FDAC40B1F}" type="datetimeFigureOut">
              <a:rPr lang="ru-RU" smtClean="0"/>
              <a:t>20.11.2023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1ED0D-16BA-47A2-AFAA-6F9AFD6EA637}" type="slidenum">
              <a:rPr lang="ru-RU" smtClean="0"/>
              <a:t>‹#›</a:t>
            </a:fld>
            <a:endParaRPr lang="ru-RU"/>
          </a:p>
        </p:txBody>
      </p:sp>
    </p:spTree>
    <p:extLst>
      <p:ext uri="{BB962C8B-B14F-4D97-AF65-F5344CB8AC3E}">
        <p14:creationId xmlns:p14="http://schemas.microsoft.com/office/powerpoint/2010/main" val="26909712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6225F8AA-8247-4A00-B9E4-726E49896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489450" cy="6858000"/>
          </a:xfrm>
          <a:prstGeom prst="rect">
            <a:avLst/>
          </a:prstGeom>
        </p:spPr>
      </p:pic>
      <p:sp>
        <p:nvSpPr>
          <p:cNvPr id="2" name="Заголовок 1">
            <a:extLst>
              <a:ext uri="{FF2B5EF4-FFF2-40B4-BE49-F238E27FC236}">
                <a16:creationId xmlns:a16="http://schemas.microsoft.com/office/drawing/2014/main" id="{56CAFC60-8D5F-4A82-AF26-FD62351983D1}"/>
              </a:ext>
            </a:extLst>
          </p:cNvPr>
          <p:cNvSpPr>
            <a:spLocks noGrp="1"/>
          </p:cNvSpPr>
          <p:nvPr>
            <p:ph type="ctrTitle" hasCustomPrompt="1"/>
          </p:nvPr>
        </p:nvSpPr>
        <p:spPr>
          <a:xfrm>
            <a:off x="6429285" y="2105129"/>
            <a:ext cx="5252815" cy="2387600"/>
          </a:xfrm>
          <a:prstGeom prst="rect">
            <a:avLst/>
          </a:prstGeom>
        </p:spPr>
        <p:txBody>
          <a:bodyPr anchor="ctr">
            <a:normAutofit/>
          </a:bodyPr>
          <a:lstStyle>
            <a:lvl1pPr algn="l">
              <a:defRPr sz="4000" b="1">
                <a:solidFill>
                  <a:srgbClr val="00B050"/>
                </a:solidFill>
                <a:latin typeface="+mn-lt"/>
              </a:defRPr>
            </a:lvl1pPr>
          </a:lstStyle>
          <a:p>
            <a:r>
              <a:rPr lang="ru-RU" dirty="0"/>
              <a:t>Образец </a:t>
            </a:r>
            <a:br>
              <a:rPr lang="ru-RU" dirty="0"/>
            </a:br>
            <a:r>
              <a:rPr lang="ru-RU" dirty="0"/>
              <a:t>заголовка</a:t>
            </a:r>
          </a:p>
        </p:txBody>
      </p:sp>
      <p:sp>
        <p:nvSpPr>
          <p:cNvPr id="3" name="Подзаголовок 2">
            <a:extLst>
              <a:ext uri="{FF2B5EF4-FFF2-40B4-BE49-F238E27FC236}">
                <a16:creationId xmlns:a16="http://schemas.microsoft.com/office/drawing/2014/main" id="{6CB4A257-9B98-4330-9907-FEE7EEE7C59F}"/>
              </a:ext>
            </a:extLst>
          </p:cNvPr>
          <p:cNvSpPr>
            <a:spLocks noGrp="1"/>
          </p:cNvSpPr>
          <p:nvPr>
            <p:ph type="subTitle" idx="1" hasCustomPrompt="1"/>
          </p:nvPr>
        </p:nvSpPr>
        <p:spPr>
          <a:xfrm>
            <a:off x="6429285" y="4772811"/>
            <a:ext cx="3389832" cy="893050"/>
          </a:xfrm>
        </p:spPr>
        <p:txBody>
          <a:bodyPr anchor="b">
            <a:normAutofit/>
          </a:bodyPr>
          <a:lstStyle>
            <a:lvl1pPr marL="0" indent="0" algn="l">
              <a:buNone/>
              <a:defRPr sz="2000">
                <a:solidFill>
                  <a:schemeClr val="accent5">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Спикер, компания</a:t>
            </a:r>
          </a:p>
        </p:txBody>
      </p:sp>
      <p:sp>
        <p:nvSpPr>
          <p:cNvPr id="15" name="Рисунок 14">
            <a:extLst>
              <a:ext uri="{FF2B5EF4-FFF2-40B4-BE49-F238E27FC236}">
                <a16:creationId xmlns:a16="http://schemas.microsoft.com/office/drawing/2014/main" id="{DB01016F-8C6F-4A59-BBD7-9AEA4D86A1EF}"/>
              </a:ext>
            </a:extLst>
          </p:cNvPr>
          <p:cNvSpPr>
            <a:spLocks noGrp="1"/>
          </p:cNvSpPr>
          <p:nvPr>
            <p:ph type="pic" sz="quarter" idx="13"/>
          </p:nvPr>
        </p:nvSpPr>
        <p:spPr>
          <a:xfrm>
            <a:off x="1200150" y="1219200"/>
            <a:ext cx="4419600" cy="4419600"/>
          </a:xfrm>
        </p:spPr>
        <p:txBody>
          <a:bodyPr/>
          <a:lstStyle/>
          <a:p>
            <a:endParaRPr lang="ru-RU"/>
          </a:p>
        </p:txBody>
      </p:sp>
      <p:pic>
        <p:nvPicPr>
          <p:cNvPr id="9" name="Рисунок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9829" b="43931"/>
          <a:stretch/>
        </p:blipFill>
        <p:spPr>
          <a:xfrm>
            <a:off x="6140597" y="796707"/>
            <a:ext cx="3678520" cy="844985"/>
          </a:xfrm>
          <a:prstGeom prst="rect">
            <a:avLst/>
          </a:prstGeom>
        </p:spPr>
      </p:pic>
      <p:sp>
        <p:nvSpPr>
          <p:cNvPr id="11" name="Slide Number Placeholder 4">
            <a:extLst>
              <a:ext uri="{FF2B5EF4-FFF2-40B4-BE49-F238E27FC236}">
                <a16:creationId xmlns:a16="http://schemas.microsoft.com/office/drawing/2014/main" id="{02A2FD6A-605E-AD4A-A177-207FEF7B87F7}"/>
              </a:ext>
            </a:extLst>
          </p:cNvPr>
          <p:cNvSpPr>
            <a:spLocks noGrp="1"/>
          </p:cNvSpPr>
          <p:nvPr>
            <p:ph type="sldNum" sz="quarter" idx="12"/>
          </p:nvPr>
        </p:nvSpPr>
        <p:spPr>
          <a:xfrm>
            <a:off x="10750609" y="6281163"/>
            <a:ext cx="1120801" cy="211791"/>
          </a:xfrm>
          <a:prstGeom prst="rect">
            <a:avLst/>
          </a:prstGeom>
        </p:spPr>
        <p:txBody>
          <a:bodyPr/>
          <a:lstStyle>
            <a:lvl1pPr algn="r">
              <a:defRPr/>
            </a:lvl1pPr>
          </a:lstStyle>
          <a:p>
            <a:fld id="{6DE55804-D118-2B4A-AD41-9C544F0DF4A9}" type="slidenum">
              <a:rPr lang="en-GB" smtClean="0"/>
              <a:pPr/>
              <a:t>‹#›</a:t>
            </a:fld>
            <a:endParaRPr lang="en-GB" dirty="0"/>
          </a:p>
        </p:txBody>
      </p:sp>
    </p:spTree>
    <p:extLst>
      <p:ext uri="{BB962C8B-B14F-4D97-AF65-F5344CB8AC3E}">
        <p14:creationId xmlns:p14="http://schemas.microsoft.com/office/powerpoint/2010/main" val="213235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Основно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CBAB146-60EC-41CF-BE3D-EBB689690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2" name="Заголовок 1">
            <a:extLst>
              <a:ext uri="{FF2B5EF4-FFF2-40B4-BE49-F238E27FC236}">
                <a16:creationId xmlns:a16="http://schemas.microsoft.com/office/drawing/2014/main" id="{A730C5F6-50BC-4DA5-B9B9-E10CCDC238CC}"/>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accent5">
                    <a:lumMod val="75000"/>
                  </a:schemeClr>
                </a:solidFill>
                <a:latin typeface="+mn-lt"/>
              </a:defRPr>
            </a:lvl1pPr>
          </a:lstStyle>
          <a:p>
            <a:r>
              <a:rPr lang="ru-RU" dirty="0"/>
              <a:t>Образец заголовка</a:t>
            </a:r>
          </a:p>
        </p:txBody>
      </p:sp>
      <p:sp>
        <p:nvSpPr>
          <p:cNvPr id="3" name="Объект 2">
            <a:extLst>
              <a:ext uri="{FF2B5EF4-FFF2-40B4-BE49-F238E27FC236}">
                <a16:creationId xmlns:a16="http://schemas.microsoft.com/office/drawing/2014/main" id="{7D35BEF3-585A-4136-8BD7-8BD60BBF9803}"/>
              </a:ext>
            </a:extLst>
          </p:cNvPr>
          <p:cNvSpPr>
            <a:spLocks noGrp="1"/>
          </p:cNvSpPr>
          <p:nvPr>
            <p:ph idx="1"/>
          </p:nvPr>
        </p:nvSpPr>
        <p:spPr>
          <a:xfrm>
            <a:off x="846746" y="1415427"/>
            <a:ext cx="10515600" cy="4351338"/>
          </a:xfrm>
        </p:spPr>
        <p:txBody>
          <a:bodyPr/>
          <a:lstStyle>
            <a:lvl1pPr>
              <a:buClr>
                <a:srgbClr val="00B050"/>
              </a:buClr>
              <a:defRPr sz="2400">
                <a:solidFill>
                  <a:schemeClr val="accent5">
                    <a:lumMod val="75000"/>
                  </a:schemeClr>
                </a:solidFill>
                <a:latin typeface="+mj-lt"/>
              </a:defRPr>
            </a:lvl1pPr>
            <a:lvl2pPr>
              <a:buClr>
                <a:schemeClr val="accent5">
                  <a:lumMod val="50000"/>
                </a:schemeClr>
              </a:buClr>
              <a:defRPr sz="2000">
                <a:solidFill>
                  <a:schemeClr val="accent5">
                    <a:lumMod val="75000"/>
                  </a:schemeClr>
                </a:solidFill>
                <a:latin typeface="+mj-lt"/>
              </a:defRPr>
            </a:lvl2pPr>
            <a:lvl3pPr>
              <a:buClr>
                <a:schemeClr val="accent5">
                  <a:lumMod val="50000"/>
                </a:schemeClr>
              </a:buClr>
              <a:defRPr sz="1800">
                <a:solidFill>
                  <a:schemeClr val="accent5">
                    <a:lumMod val="75000"/>
                  </a:schemeClr>
                </a:solidFill>
                <a:latin typeface="+mj-lt"/>
              </a:defRPr>
            </a:lvl3pPr>
            <a:lvl4pPr>
              <a:buClr>
                <a:schemeClr val="accent5">
                  <a:lumMod val="50000"/>
                </a:schemeClr>
              </a:buClr>
              <a:defRPr>
                <a:solidFill>
                  <a:schemeClr val="bg2">
                    <a:lumMod val="25000"/>
                  </a:schemeClr>
                </a:solidFill>
                <a:latin typeface="+mj-lt"/>
              </a:defRPr>
            </a:lvl4pPr>
            <a:lvl5pPr>
              <a:buClr>
                <a:schemeClr val="accent5">
                  <a:lumMod val="50000"/>
                </a:schemeClr>
              </a:buClr>
              <a:defRPr>
                <a:solidFill>
                  <a:schemeClr val="bg2">
                    <a:lumMod val="25000"/>
                  </a:schemeClr>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p:txBody>
      </p:sp>
      <p:cxnSp>
        <p:nvCxnSpPr>
          <p:cNvPr id="10" name="Прямая соединительная линия 9">
            <a:extLst>
              <a:ext uri="{FF2B5EF4-FFF2-40B4-BE49-F238E27FC236}">
                <a16:creationId xmlns:a16="http://schemas.microsoft.com/office/drawing/2014/main" id="{4823EC46-CE0A-4755-8BCE-E9E5F6ABC80E}"/>
              </a:ext>
            </a:extLst>
          </p:cNvPr>
          <p:cNvCxnSpPr>
            <a:cxnSpLocks/>
          </p:cNvCxnSpPr>
          <p:nvPr userDrawn="1"/>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2" name="Рисунок 11">
            <a:extLst>
              <a:ext uri="{FF2B5EF4-FFF2-40B4-BE49-F238E27FC236}">
                <a16:creationId xmlns:a16="http://schemas.microsoft.com/office/drawing/2014/main" id="{E2475DB0-B330-422F-83A6-238D76ECC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9" name="Slide Number Placeholder 4">
            <a:extLst>
              <a:ext uri="{FF2B5EF4-FFF2-40B4-BE49-F238E27FC236}">
                <a16:creationId xmlns:a16="http://schemas.microsoft.com/office/drawing/2014/main" id="{2128F1DF-5FE7-4E4B-A577-0E058F7AA8A4}"/>
              </a:ext>
            </a:extLst>
          </p:cNvPr>
          <p:cNvSpPr>
            <a:spLocks noGrp="1"/>
          </p:cNvSpPr>
          <p:nvPr>
            <p:ph type="sldNum" sz="quarter" idx="4"/>
          </p:nvPr>
        </p:nvSpPr>
        <p:spPr>
          <a:xfrm>
            <a:off x="10521388" y="6439792"/>
            <a:ext cx="1276139" cy="281683"/>
          </a:xfrm>
          <a:prstGeom prst="rect">
            <a:avLst/>
          </a:prstGeom>
        </p:spPr>
        <p:txBody>
          <a:bodyPr/>
          <a:lstStyle>
            <a:lvl1pPr algn="r">
              <a:defRPr>
                <a:solidFill>
                  <a:schemeClr val="bg1"/>
                </a:solidFill>
              </a:defRPr>
            </a:lvl1pPr>
          </a:lstStyle>
          <a:p>
            <a:fld id="{6DE55804-D118-2B4A-AD41-9C544F0DF4A9}" type="slidenum">
              <a:rPr lang="en-GB" smtClean="0"/>
              <a:pPr/>
              <a:t>‹#›</a:t>
            </a:fld>
            <a:endParaRPr lang="en-GB" dirty="0"/>
          </a:p>
        </p:txBody>
      </p:sp>
    </p:spTree>
    <p:extLst>
      <p:ext uri="{BB962C8B-B14F-4D97-AF65-F5344CB8AC3E}">
        <p14:creationId xmlns:p14="http://schemas.microsoft.com/office/powerpoint/2010/main" val="164927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Разделитель">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71B8F587-7ABE-4157-86E9-2B0EECDC7EB5}"/>
              </a:ext>
            </a:extLst>
          </p:cNvPr>
          <p:cNvPicPr>
            <a:picLocks noChangeAspect="1"/>
          </p:cNvPicPr>
          <p:nvPr userDrawn="1"/>
        </p:nvPicPr>
        <p:blipFill>
          <a:blip r:embed="rId2"/>
          <a:stretch>
            <a:fillRect/>
          </a:stretch>
        </p:blipFill>
        <p:spPr>
          <a:xfrm flipH="1">
            <a:off x="8277226" y="0"/>
            <a:ext cx="3914774" cy="6858000"/>
          </a:xfrm>
          <a:prstGeom prst="rect">
            <a:avLst/>
          </a:prstGeom>
        </p:spPr>
      </p:pic>
      <p:sp>
        <p:nvSpPr>
          <p:cNvPr id="2" name="Заголовок 1">
            <a:extLst>
              <a:ext uri="{FF2B5EF4-FFF2-40B4-BE49-F238E27FC236}">
                <a16:creationId xmlns:a16="http://schemas.microsoft.com/office/drawing/2014/main" id="{19B34D78-36D9-4FE1-9528-238A5C1A5E5D}"/>
              </a:ext>
            </a:extLst>
          </p:cNvPr>
          <p:cNvSpPr>
            <a:spLocks noGrp="1"/>
          </p:cNvSpPr>
          <p:nvPr>
            <p:ph type="title" hasCustomPrompt="1"/>
          </p:nvPr>
        </p:nvSpPr>
        <p:spPr>
          <a:xfrm>
            <a:off x="1079500" y="1766888"/>
            <a:ext cx="4568825" cy="2852737"/>
          </a:xfrm>
          <a:prstGeom prst="rect">
            <a:avLst/>
          </a:prstGeom>
        </p:spPr>
        <p:txBody>
          <a:bodyPr anchor="ctr">
            <a:normAutofit/>
          </a:bodyPr>
          <a:lstStyle>
            <a:lvl1pPr>
              <a:defRPr sz="3600">
                <a:solidFill>
                  <a:schemeClr val="accent5">
                    <a:lumMod val="75000"/>
                  </a:schemeClr>
                </a:solidFill>
                <a:latin typeface="+mn-lt"/>
              </a:defRPr>
            </a:lvl1pPr>
          </a:lstStyle>
          <a:p>
            <a:r>
              <a:rPr lang="ru-RU" dirty="0"/>
              <a:t>Образец </a:t>
            </a:r>
            <a:br>
              <a:rPr lang="ru-RU" dirty="0"/>
            </a:br>
            <a:r>
              <a:rPr lang="ru-RU" dirty="0"/>
              <a:t>заголовка</a:t>
            </a:r>
          </a:p>
        </p:txBody>
      </p:sp>
      <p:sp>
        <p:nvSpPr>
          <p:cNvPr id="13" name="Рисунок 12">
            <a:extLst>
              <a:ext uri="{FF2B5EF4-FFF2-40B4-BE49-F238E27FC236}">
                <a16:creationId xmlns:a16="http://schemas.microsoft.com/office/drawing/2014/main" id="{26E28C2C-CDF3-40B2-AEB6-3879E2744586}"/>
              </a:ext>
            </a:extLst>
          </p:cNvPr>
          <p:cNvSpPr>
            <a:spLocks noGrp="1"/>
          </p:cNvSpPr>
          <p:nvPr>
            <p:ph type="pic" sz="quarter" idx="13" hasCustomPrompt="1"/>
          </p:nvPr>
        </p:nvSpPr>
        <p:spPr>
          <a:xfrm>
            <a:off x="5772150" y="1181100"/>
            <a:ext cx="4486276" cy="4486276"/>
          </a:xfrm>
        </p:spPr>
        <p:txBody>
          <a:bodyPr/>
          <a:lstStyle>
            <a:lvl1pPr>
              <a:defRPr/>
            </a:lvl1pPr>
          </a:lstStyle>
          <a:p>
            <a:r>
              <a:rPr lang="ru-RU" dirty="0"/>
              <a:t>      </a:t>
            </a:r>
          </a:p>
        </p:txBody>
      </p:sp>
      <p:pic>
        <p:nvPicPr>
          <p:cNvPr id="3" name="Рисунок 2"/>
          <p:cNvPicPr>
            <a:picLocks noChangeAspect="1"/>
          </p:cNvPicPr>
          <p:nvPr userDrawn="1"/>
        </p:nvPicPr>
        <p:blipFill>
          <a:blip r:embed="rId3"/>
          <a:stretch>
            <a:fillRect/>
          </a:stretch>
        </p:blipFill>
        <p:spPr>
          <a:xfrm>
            <a:off x="439838" y="6173467"/>
            <a:ext cx="2184533" cy="499115"/>
          </a:xfrm>
          <a:prstGeom prst="rect">
            <a:avLst/>
          </a:prstGeom>
        </p:spPr>
      </p:pic>
    </p:spTree>
    <p:extLst>
      <p:ext uri="{BB962C8B-B14F-4D97-AF65-F5344CB8AC3E}">
        <p14:creationId xmlns:p14="http://schemas.microsoft.com/office/powerpoint/2010/main" val="204224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2 текста ">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BB2AC24-1325-45CC-8B9F-ADDCC5368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11" name="Объект 2">
            <a:extLst>
              <a:ext uri="{FF2B5EF4-FFF2-40B4-BE49-F238E27FC236}">
                <a16:creationId xmlns:a16="http://schemas.microsoft.com/office/drawing/2014/main" id="{F71864B0-F9B2-4529-A886-9E887997C340}"/>
              </a:ext>
            </a:extLst>
          </p:cNvPr>
          <p:cNvSpPr>
            <a:spLocks noGrp="1"/>
          </p:cNvSpPr>
          <p:nvPr>
            <p:ph idx="1"/>
          </p:nvPr>
        </p:nvSpPr>
        <p:spPr>
          <a:xfrm>
            <a:off x="857250" y="1447800"/>
            <a:ext cx="5067300" cy="4687888"/>
          </a:xfrm>
        </p:spPr>
        <p:txBody>
          <a:bodyPr/>
          <a:lstStyle>
            <a:lvl1pPr>
              <a:buClr>
                <a:srgbClr val="00B050"/>
              </a:buClr>
              <a:defRPr sz="2400">
                <a:solidFill>
                  <a:schemeClr val="accent5">
                    <a:lumMod val="75000"/>
                  </a:schemeClr>
                </a:solidFill>
                <a:latin typeface="+mj-lt"/>
              </a:defRPr>
            </a:lvl1pPr>
            <a:lvl2pPr>
              <a:buClr>
                <a:schemeClr val="accent5">
                  <a:lumMod val="50000"/>
                </a:schemeClr>
              </a:buClr>
              <a:defRPr sz="2000">
                <a:solidFill>
                  <a:schemeClr val="accent5">
                    <a:lumMod val="75000"/>
                  </a:schemeClr>
                </a:solidFill>
                <a:latin typeface="+mj-lt"/>
              </a:defRPr>
            </a:lvl2pPr>
            <a:lvl3pPr>
              <a:buClr>
                <a:schemeClr val="accent5">
                  <a:lumMod val="50000"/>
                </a:schemeClr>
              </a:buClr>
              <a:defRPr sz="1800">
                <a:solidFill>
                  <a:schemeClr val="accent5">
                    <a:lumMod val="75000"/>
                  </a:schemeClr>
                </a:solidFill>
                <a:latin typeface="+mj-lt"/>
              </a:defRPr>
            </a:lvl3pPr>
            <a:lvl4pPr>
              <a:buClr>
                <a:schemeClr val="accent5">
                  <a:lumMod val="50000"/>
                </a:schemeClr>
              </a:buClr>
              <a:defRPr sz="1600">
                <a:solidFill>
                  <a:schemeClr val="accent5">
                    <a:lumMod val="75000"/>
                  </a:schemeClr>
                </a:solidFill>
                <a:latin typeface="+mj-lt"/>
              </a:defRPr>
            </a:lvl4pPr>
            <a:lvl5pPr>
              <a:buClr>
                <a:schemeClr val="accent5">
                  <a:lumMod val="50000"/>
                </a:schemeClr>
              </a:buClr>
              <a:defRPr sz="1600">
                <a:solidFill>
                  <a:schemeClr val="accent5">
                    <a:lumMod val="75000"/>
                  </a:schemeClr>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12" name="Рисунок 11">
            <a:extLst>
              <a:ext uri="{FF2B5EF4-FFF2-40B4-BE49-F238E27FC236}">
                <a16:creationId xmlns:a16="http://schemas.microsoft.com/office/drawing/2014/main" id="{4A523243-798D-4487-B2F1-C3238976E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cxnSp>
        <p:nvCxnSpPr>
          <p:cNvPr id="14" name="Прямая соединительная линия 13">
            <a:extLst>
              <a:ext uri="{FF2B5EF4-FFF2-40B4-BE49-F238E27FC236}">
                <a16:creationId xmlns:a16="http://schemas.microsoft.com/office/drawing/2014/main" id="{A49202E2-58F7-4361-9234-A5CD920AE7AF}"/>
              </a:ext>
            </a:extLst>
          </p:cNvPr>
          <p:cNvCxnSpPr>
            <a:cxnSpLocks/>
          </p:cNvCxnSpPr>
          <p:nvPr userDrawn="1"/>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Заголовок 1">
            <a:extLst>
              <a:ext uri="{FF2B5EF4-FFF2-40B4-BE49-F238E27FC236}">
                <a16:creationId xmlns:a16="http://schemas.microsoft.com/office/drawing/2014/main" id="{D7A96AB6-C006-4530-A1F7-0FC58B2822F1}"/>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accent5">
                    <a:lumMod val="75000"/>
                  </a:schemeClr>
                </a:solidFill>
                <a:latin typeface="+mn-lt"/>
              </a:defRPr>
            </a:lvl1pPr>
          </a:lstStyle>
          <a:p>
            <a:r>
              <a:rPr lang="ru-RU" dirty="0"/>
              <a:t>Образец заголовка</a:t>
            </a:r>
          </a:p>
        </p:txBody>
      </p:sp>
      <p:pic>
        <p:nvPicPr>
          <p:cNvPr id="17" name="Рисунок 16">
            <a:extLst>
              <a:ext uri="{FF2B5EF4-FFF2-40B4-BE49-F238E27FC236}">
                <a16:creationId xmlns:a16="http://schemas.microsoft.com/office/drawing/2014/main" id="{B49E4426-107D-413A-9FC9-E9C7E9A4A1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0" name="Slide Number Placeholder 4">
            <a:extLst>
              <a:ext uri="{FF2B5EF4-FFF2-40B4-BE49-F238E27FC236}">
                <a16:creationId xmlns:a16="http://schemas.microsoft.com/office/drawing/2014/main" id="{BC9B2223-E7F6-4600-97D8-286378A99548}"/>
              </a:ext>
            </a:extLst>
          </p:cNvPr>
          <p:cNvSpPr>
            <a:spLocks noGrp="1"/>
          </p:cNvSpPr>
          <p:nvPr>
            <p:ph type="sldNum" sz="quarter" idx="4"/>
          </p:nvPr>
        </p:nvSpPr>
        <p:spPr>
          <a:xfrm>
            <a:off x="10521388" y="6439792"/>
            <a:ext cx="1276139" cy="281683"/>
          </a:xfrm>
          <a:prstGeom prst="rect">
            <a:avLst/>
          </a:prstGeom>
        </p:spPr>
        <p:txBody>
          <a:bodyPr/>
          <a:lstStyle>
            <a:lvl1pPr algn="r">
              <a:defRPr>
                <a:solidFill>
                  <a:schemeClr val="bg1"/>
                </a:solidFill>
              </a:defRPr>
            </a:lvl1pPr>
          </a:lstStyle>
          <a:p>
            <a:fld id="{6DE55804-D118-2B4A-AD41-9C544F0DF4A9}" type="slidenum">
              <a:rPr lang="en-GB" smtClean="0"/>
              <a:pPr/>
              <a:t>‹#›</a:t>
            </a:fld>
            <a:endParaRPr lang="en-GB" dirty="0"/>
          </a:p>
        </p:txBody>
      </p:sp>
      <p:sp>
        <p:nvSpPr>
          <p:cNvPr id="13" name="Объект 2">
            <a:extLst>
              <a:ext uri="{FF2B5EF4-FFF2-40B4-BE49-F238E27FC236}">
                <a16:creationId xmlns:a16="http://schemas.microsoft.com/office/drawing/2014/main" id="{8D4FD349-C097-4805-8C42-4A0B4CE3092C}"/>
              </a:ext>
            </a:extLst>
          </p:cNvPr>
          <p:cNvSpPr>
            <a:spLocks noGrp="1"/>
          </p:cNvSpPr>
          <p:nvPr>
            <p:ph idx="10"/>
          </p:nvPr>
        </p:nvSpPr>
        <p:spPr>
          <a:xfrm>
            <a:off x="6044547" y="1447800"/>
            <a:ext cx="5067300" cy="4687888"/>
          </a:xfrm>
        </p:spPr>
        <p:txBody>
          <a:bodyPr/>
          <a:lstStyle>
            <a:lvl1pPr>
              <a:buClr>
                <a:srgbClr val="00B050"/>
              </a:buClr>
              <a:defRPr sz="2400">
                <a:solidFill>
                  <a:schemeClr val="accent5">
                    <a:lumMod val="75000"/>
                  </a:schemeClr>
                </a:solidFill>
                <a:latin typeface="+mj-lt"/>
              </a:defRPr>
            </a:lvl1pPr>
            <a:lvl2pPr>
              <a:buClr>
                <a:schemeClr val="accent5">
                  <a:lumMod val="50000"/>
                </a:schemeClr>
              </a:buClr>
              <a:defRPr sz="2000">
                <a:solidFill>
                  <a:schemeClr val="accent5">
                    <a:lumMod val="75000"/>
                  </a:schemeClr>
                </a:solidFill>
                <a:latin typeface="+mj-lt"/>
              </a:defRPr>
            </a:lvl2pPr>
            <a:lvl3pPr>
              <a:buClr>
                <a:schemeClr val="accent5">
                  <a:lumMod val="50000"/>
                </a:schemeClr>
              </a:buClr>
              <a:defRPr sz="1800">
                <a:solidFill>
                  <a:schemeClr val="accent5">
                    <a:lumMod val="75000"/>
                  </a:schemeClr>
                </a:solidFill>
                <a:latin typeface="+mj-lt"/>
              </a:defRPr>
            </a:lvl3pPr>
            <a:lvl4pPr>
              <a:buClr>
                <a:schemeClr val="accent5">
                  <a:lumMod val="50000"/>
                </a:schemeClr>
              </a:buClr>
              <a:defRPr sz="1600">
                <a:solidFill>
                  <a:schemeClr val="accent5">
                    <a:lumMod val="75000"/>
                  </a:schemeClr>
                </a:solidFill>
                <a:latin typeface="+mj-lt"/>
              </a:defRPr>
            </a:lvl4pPr>
            <a:lvl5pPr>
              <a:buClr>
                <a:schemeClr val="accent5">
                  <a:lumMod val="50000"/>
                </a:schemeClr>
              </a:buClr>
              <a:defRPr sz="1600">
                <a:solidFill>
                  <a:schemeClr val="accent5">
                    <a:lumMod val="75000"/>
                  </a:schemeClr>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4143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6CBAB146-60EC-41CF-BE3D-EBB689690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cxnSp>
        <p:nvCxnSpPr>
          <p:cNvPr id="7" name="Прямая соединительная линия 6">
            <a:extLst>
              <a:ext uri="{FF2B5EF4-FFF2-40B4-BE49-F238E27FC236}">
                <a16:creationId xmlns:a16="http://schemas.microsoft.com/office/drawing/2014/main" id="{A49202E2-58F7-4361-9234-A5CD920AE7AF}"/>
              </a:ext>
            </a:extLst>
          </p:cNvPr>
          <p:cNvCxnSpPr>
            <a:cxnSpLocks/>
          </p:cNvCxnSpPr>
          <p:nvPr userDrawn="1"/>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Заголовок 1">
            <a:extLst>
              <a:ext uri="{FF2B5EF4-FFF2-40B4-BE49-F238E27FC236}">
                <a16:creationId xmlns:a16="http://schemas.microsoft.com/office/drawing/2014/main" id="{D7A96AB6-C006-4530-A1F7-0FC58B2822F1}"/>
              </a:ext>
            </a:extLst>
          </p:cNvPr>
          <p:cNvSpPr txBox="1">
            <a:spLocks/>
          </p:cNvSpPr>
          <p:nvPr userDrawn="1"/>
        </p:nvSpPr>
        <p:spPr>
          <a:xfrm>
            <a:off x="847725" y="365125"/>
            <a:ext cx="10020300" cy="7588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accent5">
                    <a:lumMod val="50000"/>
                  </a:schemeClr>
                </a:solidFill>
                <a:latin typeface="+mn-lt"/>
                <a:ea typeface="+mj-ea"/>
                <a:cs typeface="+mj-cs"/>
              </a:defRPr>
            </a:lvl1pPr>
          </a:lstStyle>
          <a:p>
            <a:r>
              <a:rPr lang="ru-RU" dirty="0">
                <a:solidFill>
                  <a:schemeClr val="accent5">
                    <a:lumMod val="75000"/>
                  </a:schemeClr>
                </a:solidFill>
              </a:rPr>
              <a:t>Образец заголовка</a:t>
            </a:r>
          </a:p>
        </p:txBody>
      </p:sp>
      <p:pic>
        <p:nvPicPr>
          <p:cNvPr id="9" name="Рисунок 8">
            <a:extLst>
              <a:ext uri="{FF2B5EF4-FFF2-40B4-BE49-F238E27FC236}">
                <a16:creationId xmlns:a16="http://schemas.microsoft.com/office/drawing/2014/main" id="{B49E4426-107D-413A-9FC9-E9C7E9A4A1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3" name="Таблица 12"/>
          <p:cNvSpPr>
            <a:spLocks noGrp="1"/>
          </p:cNvSpPr>
          <p:nvPr>
            <p:ph type="tbl" sz="quarter" idx="10"/>
          </p:nvPr>
        </p:nvSpPr>
        <p:spPr>
          <a:xfrm>
            <a:off x="972272" y="1365250"/>
            <a:ext cx="10248177" cy="4676775"/>
          </a:xfrm>
        </p:spPr>
        <p:txBody>
          <a:bodyPr>
            <a:normAutofit/>
          </a:bodyPr>
          <a:lstStyle>
            <a:lvl1pPr>
              <a:defRPr sz="2400">
                <a:solidFill>
                  <a:schemeClr val="accent5">
                    <a:lumMod val="75000"/>
                  </a:schemeClr>
                </a:solidFill>
              </a:defRPr>
            </a:lvl1pPr>
          </a:lstStyle>
          <a:p>
            <a:endParaRPr lang="ru-RU" dirty="0"/>
          </a:p>
        </p:txBody>
      </p:sp>
      <p:sp>
        <p:nvSpPr>
          <p:cNvPr id="12" name="Slide Number Placeholder 4">
            <a:extLst>
              <a:ext uri="{FF2B5EF4-FFF2-40B4-BE49-F238E27FC236}">
                <a16:creationId xmlns:a16="http://schemas.microsoft.com/office/drawing/2014/main" id="{055094B5-4A8B-4A87-B925-74A63A8628C8}"/>
              </a:ext>
            </a:extLst>
          </p:cNvPr>
          <p:cNvSpPr>
            <a:spLocks noGrp="1"/>
          </p:cNvSpPr>
          <p:nvPr>
            <p:ph type="sldNum" sz="quarter" idx="4"/>
          </p:nvPr>
        </p:nvSpPr>
        <p:spPr>
          <a:xfrm>
            <a:off x="10521388" y="6439792"/>
            <a:ext cx="1276139" cy="281683"/>
          </a:xfrm>
          <a:prstGeom prst="rect">
            <a:avLst/>
          </a:prstGeom>
        </p:spPr>
        <p:txBody>
          <a:bodyPr/>
          <a:lstStyle>
            <a:lvl1pPr algn="r">
              <a:defRPr>
                <a:solidFill>
                  <a:schemeClr val="bg1"/>
                </a:solidFill>
              </a:defRPr>
            </a:lvl1pPr>
          </a:lstStyle>
          <a:p>
            <a:fld id="{6DE55804-D118-2B4A-AD41-9C544F0DF4A9}" type="slidenum">
              <a:rPr lang="en-GB" smtClean="0"/>
              <a:pPr/>
              <a:t>‹#›</a:t>
            </a:fld>
            <a:endParaRPr lang="en-GB" dirty="0"/>
          </a:p>
        </p:txBody>
      </p:sp>
    </p:spTree>
    <p:extLst>
      <p:ext uri="{BB962C8B-B14F-4D97-AF65-F5344CB8AC3E}">
        <p14:creationId xmlns:p14="http://schemas.microsoft.com/office/powerpoint/2010/main" val="138105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C09D89D-8705-4A9B-A1B6-2922A5A34C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Заголовок 1">
            <a:extLst>
              <a:ext uri="{FF2B5EF4-FFF2-40B4-BE49-F238E27FC236}">
                <a16:creationId xmlns:a16="http://schemas.microsoft.com/office/drawing/2014/main" id="{1CA0EC68-44F9-494C-AEDA-F8D1BC31DDF7}"/>
              </a:ext>
            </a:extLst>
          </p:cNvPr>
          <p:cNvSpPr>
            <a:spLocks noGrp="1"/>
          </p:cNvSpPr>
          <p:nvPr>
            <p:ph type="ctrTitle" hasCustomPrompt="1"/>
          </p:nvPr>
        </p:nvSpPr>
        <p:spPr>
          <a:xfrm>
            <a:off x="3469592" y="3648179"/>
            <a:ext cx="5252815" cy="904771"/>
          </a:xfrm>
          <a:prstGeom prst="rect">
            <a:avLst/>
          </a:prstGeom>
        </p:spPr>
        <p:txBody>
          <a:bodyPr anchor="t">
            <a:normAutofit/>
          </a:bodyPr>
          <a:lstStyle>
            <a:lvl1pPr algn="l">
              <a:defRPr sz="4000" b="1">
                <a:solidFill>
                  <a:schemeClr val="bg1"/>
                </a:solidFill>
                <a:latin typeface="+mn-lt"/>
              </a:defRPr>
            </a:lvl1pPr>
          </a:lstStyle>
          <a:p>
            <a:r>
              <a:rPr lang="ru-RU" dirty="0"/>
              <a:t>Спасибо за внимание!</a:t>
            </a:r>
          </a:p>
        </p:txBody>
      </p:sp>
      <p:cxnSp>
        <p:nvCxnSpPr>
          <p:cNvPr id="10" name="Прямая соединительная линия 9">
            <a:extLst>
              <a:ext uri="{FF2B5EF4-FFF2-40B4-BE49-F238E27FC236}">
                <a16:creationId xmlns:a16="http://schemas.microsoft.com/office/drawing/2014/main" id="{2B31DCFC-336E-425F-BE4A-DE9A517AD209}"/>
              </a:ext>
            </a:extLst>
          </p:cNvPr>
          <p:cNvCxnSpPr>
            <a:cxnSpLocks/>
          </p:cNvCxnSpPr>
          <p:nvPr userDrawn="1"/>
        </p:nvCxnSpPr>
        <p:spPr>
          <a:xfrm>
            <a:off x="2294101" y="3153754"/>
            <a:ext cx="74485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1820" y="1599077"/>
            <a:ext cx="3853112" cy="1060253"/>
          </a:xfrm>
          <a:prstGeom prst="rect">
            <a:avLst/>
          </a:prstGeom>
        </p:spPr>
      </p:pic>
    </p:spTree>
    <p:extLst>
      <p:ext uri="{BB962C8B-B14F-4D97-AF65-F5344CB8AC3E}">
        <p14:creationId xmlns:p14="http://schemas.microsoft.com/office/powerpoint/2010/main" val="105921059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19663B-C6B9-45B3-AEDE-846D898BD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40228170-FCDD-4B3B-8669-D27742649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857B9972-10A4-4B89-B093-8BABBDBA80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a:extLst>
              <a:ext uri="{FF2B5EF4-FFF2-40B4-BE49-F238E27FC236}">
                <a16:creationId xmlns:a16="http://schemas.microsoft.com/office/drawing/2014/main" id="{1F1B9341-EC45-4EAD-B467-9005E628D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7" name="Slide Number Placeholder 4">
            <a:extLst>
              <a:ext uri="{FF2B5EF4-FFF2-40B4-BE49-F238E27FC236}">
                <a16:creationId xmlns:a16="http://schemas.microsoft.com/office/drawing/2014/main" id="{02A2FD6A-605E-AD4A-A177-207FEF7B87F7}"/>
              </a:ext>
            </a:extLst>
          </p:cNvPr>
          <p:cNvSpPr>
            <a:spLocks noGrp="1"/>
          </p:cNvSpPr>
          <p:nvPr>
            <p:ph type="sldNum" sz="quarter" idx="4"/>
          </p:nvPr>
        </p:nvSpPr>
        <p:spPr>
          <a:xfrm>
            <a:off x="10521388" y="6439792"/>
            <a:ext cx="1276139" cy="281683"/>
          </a:xfrm>
          <a:prstGeom prst="rect">
            <a:avLst/>
          </a:prstGeom>
        </p:spPr>
        <p:txBody>
          <a:bodyPr/>
          <a:lstStyle>
            <a:lvl1pPr algn="r">
              <a:defRPr>
                <a:solidFill>
                  <a:schemeClr val="bg1"/>
                </a:solidFill>
              </a:defRPr>
            </a:lvl1pPr>
          </a:lstStyle>
          <a:p>
            <a:fld id="{6DE55804-D118-2B4A-AD41-9C544F0DF4A9}" type="slidenum">
              <a:rPr lang="en-GB" smtClean="0"/>
              <a:pPr/>
              <a:t>‹#›</a:t>
            </a:fld>
            <a:endParaRPr lang="en-GB" dirty="0"/>
          </a:p>
        </p:txBody>
      </p:sp>
    </p:spTree>
    <p:extLst>
      <p:ext uri="{BB962C8B-B14F-4D97-AF65-F5344CB8AC3E}">
        <p14:creationId xmlns:p14="http://schemas.microsoft.com/office/powerpoint/2010/main" val="76855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evorobyova@phosagro.ru" TargetMode="Externa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9030BF7F-721F-4A61-ADB4-DBD6ABB9050D}"/>
              </a:ext>
            </a:extLst>
          </p:cNvPr>
          <p:cNvSpPr>
            <a:spLocks noGrp="1"/>
          </p:cNvSpPr>
          <p:nvPr>
            <p:ph type="subTitle" idx="1"/>
          </p:nvPr>
        </p:nvSpPr>
        <p:spPr>
          <a:xfrm>
            <a:off x="6429285" y="4919460"/>
            <a:ext cx="3389832" cy="893050"/>
          </a:xfrm>
        </p:spPr>
        <p:txBody>
          <a:bodyPr/>
          <a:lstStyle/>
          <a:p>
            <a:r>
              <a:rPr lang="en-US" dirty="0">
                <a:solidFill>
                  <a:schemeClr val="accent1">
                    <a:lumMod val="50000"/>
                  </a:schemeClr>
                </a:solidFill>
              </a:rPr>
              <a:t>Elena </a:t>
            </a:r>
            <a:r>
              <a:rPr lang="en-US" dirty="0" err="1">
                <a:solidFill>
                  <a:schemeClr val="accent1">
                    <a:lumMod val="50000"/>
                  </a:schemeClr>
                </a:solidFill>
              </a:rPr>
              <a:t>Vorobeva</a:t>
            </a:r>
            <a:r>
              <a:rPr lang="en-US" dirty="0">
                <a:solidFill>
                  <a:schemeClr val="accent1">
                    <a:lumMod val="50000"/>
                  </a:schemeClr>
                </a:solidFill>
              </a:rPr>
              <a:t>, PJSC </a:t>
            </a:r>
            <a:r>
              <a:rPr lang="en-US" dirty="0" err="1">
                <a:solidFill>
                  <a:schemeClr val="accent1">
                    <a:lumMod val="50000"/>
                  </a:schemeClr>
                </a:solidFill>
              </a:rPr>
              <a:t>Phosagro</a:t>
            </a:r>
            <a:endParaRPr lang="ru-RU" dirty="0">
              <a:solidFill>
                <a:schemeClr val="accent1">
                  <a:lumMod val="50000"/>
                </a:schemeClr>
              </a:solidFill>
            </a:endParaRPr>
          </a:p>
        </p:txBody>
      </p:sp>
      <p:pic>
        <p:nvPicPr>
          <p:cNvPr id="6" name="Рисунок 5">
            <a:extLst>
              <a:ext uri="{FF2B5EF4-FFF2-40B4-BE49-F238E27FC236}">
                <a16:creationId xmlns:a16="http://schemas.microsoft.com/office/drawing/2014/main" id="{B79B0EAD-481E-4A2F-8211-EE9FB5EE7B35}"/>
              </a:ext>
            </a:extLst>
          </p:cNvPr>
          <p:cNvPicPr>
            <a:picLocks noChangeAspect="1"/>
          </p:cNvPicPr>
          <p:nvPr/>
        </p:nvPicPr>
        <p:blipFill rotWithShape="1">
          <a:blip r:embed="rId2"/>
          <a:srcRect l="832" t="1887" r="3428"/>
          <a:stretch/>
        </p:blipFill>
        <p:spPr>
          <a:xfrm>
            <a:off x="688946" y="1018816"/>
            <a:ext cx="4873925" cy="4873925"/>
          </a:xfrm>
          <a:prstGeom prst="rect">
            <a:avLst/>
          </a:prstGeom>
        </p:spPr>
      </p:pic>
      <p:sp>
        <p:nvSpPr>
          <p:cNvPr id="4" name="Номер слайда 3">
            <a:extLst>
              <a:ext uri="{FF2B5EF4-FFF2-40B4-BE49-F238E27FC236}">
                <a16:creationId xmlns:a16="http://schemas.microsoft.com/office/drawing/2014/main" id="{AF9EFD6B-990D-4B2C-92AC-05EA7D5E1A32}"/>
              </a:ext>
            </a:extLst>
          </p:cNvPr>
          <p:cNvSpPr>
            <a:spLocks noGrp="1"/>
          </p:cNvSpPr>
          <p:nvPr>
            <p:ph type="sldNum" sz="quarter" idx="12"/>
          </p:nvPr>
        </p:nvSpPr>
        <p:spPr/>
        <p:txBody>
          <a:bodyPr/>
          <a:lstStyle/>
          <a:p>
            <a:fld id="{6DE55804-D118-2B4A-AD41-9C544F0DF4A9}" type="slidenum">
              <a:rPr lang="en-GB" smtClean="0"/>
              <a:pPr/>
              <a:t>1</a:t>
            </a:fld>
            <a:endParaRPr lang="en-GB" dirty="0"/>
          </a:p>
        </p:txBody>
      </p:sp>
      <p:sp>
        <p:nvSpPr>
          <p:cNvPr id="5" name="Rectangle 1">
            <a:extLst>
              <a:ext uri="{FF2B5EF4-FFF2-40B4-BE49-F238E27FC236}">
                <a16:creationId xmlns:a16="http://schemas.microsoft.com/office/drawing/2014/main" id="{893D1522-D070-4F77-B7A9-613D70F94EDC}"/>
              </a:ext>
            </a:extLst>
          </p:cNvPr>
          <p:cNvSpPr>
            <a:spLocks noGrp="1" noChangeArrowheads="1"/>
          </p:cNvSpPr>
          <p:nvPr>
            <p:ph type="ctrTitle"/>
          </p:nvPr>
        </p:nvSpPr>
        <p:spPr bwMode="auto">
          <a:xfrm>
            <a:off x="6429375" y="2860001"/>
            <a:ext cx="5039841"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800" b="0" i="0" u="none" strike="noStrike" cap="none" normalizeH="0" baseline="0" dirty="0">
              <a:ln>
                <a:noFill/>
              </a:ln>
              <a:solidFill>
                <a:srgbClr val="2F5597"/>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ru-RU" sz="2800" b="0" dirty="0">
                <a:solidFill>
                  <a:srgbClr val="2F5597"/>
                </a:solidFill>
                <a:latin typeface="Arial" panose="020B0604020202020204" pitchFamily="34" charset="0"/>
              </a:rPr>
              <a:t>Digital services in agrobusiness</a:t>
            </a:r>
            <a:endParaRPr kumimoji="0" lang="ru-RU" altLang="ru-RU" sz="2800" b="0" i="0" u="none" strike="noStrike" cap="none" normalizeH="0" baseline="0" dirty="0">
              <a:ln>
                <a:noFill/>
              </a:ln>
              <a:solidFill>
                <a:srgbClr val="2F5597"/>
              </a:solidFill>
              <a:effectLst/>
              <a:latin typeface="Arial" panose="020B0604020202020204" pitchFamily="34" charset="0"/>
            </a:endParaRPr>
          </a:p>
        </p:txBody>
      </p:sp>
      <p:sp>
        <p:nvSpPr>
          <p:cNvPr id="7" name="Rectangle 2">
            <a:extLst>
              <a:ext uri="{FF2B5EF4-FFF2-40B4-BE49-F238E27FC236}">
                <a16:creationId xmlns:a16="http://schemas.microsoft.com/office/drawing/2014/main" id="{9106CF1E-F4FE-4CD9-BEEE-DBE3A2C15F3D}"/>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022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lstStyle/>
          <a:p>
            <a:r>
              <a:rPr lang="en-US" dirty="0" err="1"/>
              <a:t>Phosagro</a:t>
            </a:r>
            <a:r>
              <a:rPr lang="en-US" dirty="0"/>
              <a:t> Agricultural Calculator</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10</a:t>
            </a:fld>
            <a:endParaRPr lang="en-GB" dirty="0"/>
          </a:p>
        </p:txBody>
      </p:sp>
      <p:pic>
        <p:nvPicPr>
          <p:cNvPr id="8" name="Рисунок 7">
            <a:extLst>
              <a:ext uri="{FF2B5EF4-FFF2-40B4-BE49-F238E27FC236}">
                <a16:creationId xmlns:a16="http://schemas.microsoft.com/office/drawing/2014/main" id="{6D64E0BB-2519-4F52-B4D0-A775BBE8DFB6}"/>
              </a:ext>
            </a:extLst>
          </p:cNvPr>
          <p:cNvPicPr>
            <a:picLocks noChangeAspect="1"/>
          </p:cNvPicPr>
          <p:nvPr/>
        </p:nvPicPr>
        <p:blipFill>
          <a:blip r:embed="rId2"/>
          <a:stretch>
            <a:fillRect/>
          </a:stretch>
        </p:blipFill>
        <p:spPr>
          <a:xfrm>
            <a:off x="687148" y="1691098"/>
            <a:ext cx="3469216" cy="3367178"/>
          </a:xfrm>
          <a:prstGeom prst="rect">
            <a:avLst/>
          </a:prstGeom>
        </p:spPr>
      </p:pic>
      <p:pic>
        <p:nvPicPr>
          <p:cNvPr id="9" name="Рисунок 8">
            <a:extLst>
              <a:ext uri="{FF2B5EF4-FFF2-40B4-BE49-F238E27FC236}">
                <a16:creationId xmlns:a16="http://schemas.microsoft.com/office/drawing/2014/main" id="{BD85E7EC-CD47-4C82-A131-AFAC6D11E1D6}"/>
              </a:ext>
            </a:extLst>
          </p:cNvPr>
          <p:cNvPicPr>
            <a:picLocks noChangeAspect="1"/>
          </p:cNvPicPr>
          <p:nvPr/>
        </p:nvPicPr>
        <p:blipFill>
          <a:blip r:embed="rId3"/>
          <a:stretch>
            <a:fillRect/>
          </a:stretch>
        </p:blipFill>
        <p:spPr>
          <a:xfrm>
            <a:off x="7102763" y="1838782"/>
            <a:ext cx="3021124" cy="3021124"/>
          </a:xfrm>
          <a:prstGeom prst="rect">
            <a:avLst/>
          </a:prstGeom>
        </p:spPr>
      </p:pic>
      <p:sp>
        <p:nvSpPr>
          <p:cNvPr id="12" name="TextBox 11">
            <a:extLst>
              <a:ext uri="{FF2B5EF4-FFF2-40B4-BE49-F238E27FC236}">
                <a16:creationId xmlns:a16="http://schemas.microsoft.com/office/drawing/2014/main" id="{AC3B3CA2-A64A-4225-BC53-F1C2997A5FF7}"/>
              </a:ext>
            </a:extLst>
          </p:cNvPr>
          <p:cNvSpPr txBox="1"/>
          <p:nvPr/>
        </p:nvSpPr>
        <p:spPr>
          <a:xfrm>
            <a:off x="831273" y="1380206"/>
            <a:ext cx="3870388" cy="338554"/>
          </a:xfrm>
          <a:prstGeom prst="rect">
            <a:avLst/>
          </a:prstGeom>
          <a:noFill/>
        </p:spPr>
        <p:txBody>
          <a:bodyPr wrap="square" rtlCol="0">
            <a:spAutoFit/>
          </a:bodyPr>
          <a:lstStyle/>
          <a:p>
            <a:r>
              <a:rPr lang="en-US" sz="1600" b="1" dirty="0">
                <a:solidFill>
                  <a:srgbClr val="2F5597"/>
                </a:solidFill>
              </a:rPr>
              <a:t>Web version of Agricultural Calculator</a:t>
            </a:r>
            <a:endParaRPr lang="ru-RU" sz="1600" b="1" dirty="0">
              <a:solidFill>
                <a:srgbClr val="2F5597"/>
              </a:solidFill>
            </a:endParaRPr>
          </a:p>
        </p:txBody>
      </p:sp>
      <p:sp>
        <p:nvSpPr>
          <p:cNvPr id="13" name="TextBox 12">
            <a:extLst>
              <a:ext uri="{FF2B5EF4-FFF2-40B4-BE49-F238E27FC236}">
                <a16:creationId xmlns:a16="http://schemas.microsoft.com/office/drawing/2014/main" id="{FB1742D2-00BF-439B-877D-9BE9F4C09DD5}"/>
              </a:ext>
            </a:extLst>
          </p:cNvPr>
          <p:cNvSpPr txBox="1"/>
          <p:nvPr/>
        </p:nvSpPr>
        <p:spPr>
          <a:xfrm>
            <a:off x="6987309" y="1380206"/>
            <a:ext cx="4810218" cy="584775"/>
          </a:xfrm>
          <a:prstGeom prst="rect">
            <a:avLst/>
          </a:prstGeom>
          <a:noFill/>
        </p:spPr>
        <p:txBody>
          <a:bodyPr wrap="square" rtlCol="0">
            <a:spAutoFit/>
          </a:bodyPr>
          <a:lstStyle/>
          <a:p>
            <a:r>
              <a:rPr lang="en-US" sz="1600" b="1" dirty="0">
                <a:solidFill>
                  <a:srgbClr val="2F5597"/>
                </a:solidFill>
              </a:rPr>
              <a:t>Mobile version of Agricultural Calculator</a:t>
            </a:r>
            <a:r>
              <a:rPr lang="ru-RU" sz="1600" b="1" dirty="0">
                <a:solidFill>
                  <a:srgbClr val="2F5597"/>
                </a:solidFill>
              </a:rPr>
              <a:t> (</a:t>
            </a:r>
            <a:r>
              <a:rPr lang="en-US" sz="1600" b="1" dirty="0" err="1">
                <a:solidFill>
                  <a:srgbClr val="2F5597"/>
                </a:solidFill>
              </a:rPr>
              <a:t>AgroResult</a:t>
            </a:r>
            <a:r>
              <a:rPr lang="en-US" sz="1600" b="1" dirty="0">
                <a:solidFill>
                  <a:srgbClr val="2F5597"/>
                </a:solidFill>
              </a:rPr>
              <a:t>)</a:t>
            </a:r>
            <a:endParaRPr lang="ru-RU" sz="1600" b="1" dirty="0">
              <a:solidFill>
                <a:srgbClr val="2F5597"/>
              </a:solidFill>
            </a:endParaRPr>
          </a:p>
          <a:p>
            <a:r>
              <a:rPr lang="en-US" sz="1600" b="1" dirty="0">
                <a:solidFill>
                  <a:srgbClr val="2F5597"/>
                </a:solidFill>
              </a:rPr>
              <a:t> </a:t>
            </a:r>
            <a:endParaRPr lang="ru-RU" sz="1600" b="1" dirty="0">
              <a:solidFill>
                <a:srgbClr val="2F5597"/>
              </a:solidFill>
            </a:endParaRPr>
          </a:p>
        </p:txBody>
      </p:sp>
    </p:spTree>
    <p:extLst>
      <p:ext uri="{BB962C8B-B14F-4D97-AF65-F5344CB8AC3E}">
        <p14:creationId xmlns:p14="http://schemas.microsoft.com/office/powerpoint/2010/main" val="315618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lstStyle/>
          <a:p>
            <a:r>
              <a:rPr lang="en-US" dirty="0" err="1"/>
              <a:t>Phosagro</a:t>
            </a:r>
            <a:r>
              <a:rPr lang="en-US" dirty="0"/>
              <a:t> Agricultural Calculator</a:t>
            </a:r>
            <a:r>
              <a:rPr lang="ru-RU" dirty="0"/>
              <a:t>: </a:t>
            </a:r>
            <a:r>
              <a:rPr lang="en-US" dirty="0"/>
              <a:t>calculation algorithm</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11</a:t>
            </a:fld>
            <a:endParaRPr lang="en-GB" dirty="0"/>
          </a:p>
        </p:txBody>
      </p:sp>
      <p:pic>
        <p:nvPicPr>
          <p:cNvPr id="7" name="Picture 2" descr="https://shop.phosagro.com/agroresult/images/iphone-main.png">
            <a:extLst>
              <a:ext uri="{FF2B5EF4-FFF2-40B4-BE49-F238E27FC236}">
                <a16:creationId xmlns:a16="http://schemas.microsoft.com/office/drawing/2014/main" id="{056C4DCC-DCE4-47A3-A1DD-1D707FC18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3139" y="1516388"/>
            <a:ext cx="2729831" cy="46706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shop.phosagro.com/agroresult/images/apaviva-bag.png">
            <a:extLst>
              <a:ext uri="{FF2B5EF4-FFF2-40B4-BE49-F238E27FC236}">
                <a16:creationId xmlns:a16="http://schemas.microsoft.com/office/drawing/2014/main" id="{933B4C6C-34F0-4E22-BED4-CB81D1BF2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94" y="2963692"/>
            <a:ext cx="1950280" cy="27208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47725" y="1430215"/>
            <a:ext cx="4439383" cy="3693319"/>
          </a:xfrm>
          <a:prstGeom prst="rect">
            <a:avLst/>
          </a:prstGeom>
          <a:noFill/>
        </p:spPr>
        <p:txBody>
          <a:bodyPr wrap="square" rtlCol="0">
            <a:spAutoFit/>
          </a:bodyPr>
          <a:lstStyle/>
          <a:p>
            <a:pPr marL="285750" indent="-285750">
              <a:buFont typeface="Arial" panose="020B0604020202020204" pitchFamily="34" charset="0"/>
              <a:buChar char="•"/>
            </a:pPr>
            <a:r>
              <a:rPr lang="en-US" dirty="0" err="1">
                <a:solidFill>
                  <a:schemeClr val="bg2">
                    <a:lumMod val="50000"/>
                  </a:schemeClr>
                </a:solidFill>
                <a:latin typeface="+mj-lt"/>
              </a:rPr>
              <a:t>Agrocalculator</a:t>
            </a:r>
            <a:r>
              <a:rPr lang="en-US" dirty="0">
                <a:solidFill>
                  <a:schemeClr val="bg2">
                    <a:lumMod val="50000"/>
                  </a:schemeClr>
                </a:solidFill>
                <a:latin typeface="+mj-lt"/>
              </a:rPr>
              <a:t> uses </a:t>
            </a:r>
            <a:r>
              <a:rPr lang="en-US" b="1" dirty="0">
                <a:solidFill>
                  <a:srgbClr val="2F5597"/>
                </a:solidFill>
                <a:latin typeface="+mj-lt"/>
              </a:rPr>
              <a:t>algorithms</a:t>
            </a:r>
            <a:r>
              <a:rPr lang="en-US" dirty="0">
                <a:solidFill>
                  <a:schemeClr val="bg2">
                    <a:lumMod val="50000"/>
                  </a:schemeClr>
                </a:solidFill>
                <a:latin typeface="+mj-lt"/>
              </a:rPr>
              <a:t> based on the results of many years of research by renowned research institutes in the field of </a:t>
            </a:r>
            <a:r>
              <a:rPr lang="en-US" dirty="0" err="1">
                <a:solidFill>
                  <a:schemeClr val="bg2">
                    <a:lumMod val="50000"/>
                  </a:schemeClr>
                </a:solidFill>
                <a:latin typeface="+mj-lt"/>
              </a:rPr>
              <a:t>agrochemistry</a:t>
            </a:r>
            <a:r>
              <a:rPr lang="en-US" dirty="0">
                <a:solidFill>
                  <a:schemeClr val="bg2">
                    <a:lumMod val="50000"/>
                  </a:schemeClr>
                </a:solidFill>
                <a:latin typeface="+mj-lt"/>
              </a:rPr>
              <a:t>.</a:t>
            </a:r>
            <a:br>
              <a:rPr lang="ru-RU" dirty="0">
                <a:solidFill>
                  <a:schemeClr val="bg2">
                    <a:lumMod val="50000"/>
                  </a:schemeClr>
                </a:solidFill>
                <a:latin typeface="+mj-lt"/>
              </a:rPr>
            </a:br>
            <a:endParaRPr lang="ru-RU" dirty="0">
              <a:solidFill>
                <a:schemeClr val="bg2">
                  <a:lumMod val="50000"/>
                </a:schemeClr>
              </a:solidFill>
              <a:latin typeface="+mj-lt"/>
            </a:endParaRPr>
          </a:p>
          <a:p>
            <a:pPr marL="285750" indent="-285750">
              <a:buFont typeface="Arial" panose="020B0604020202020204" pitchFamily="34" charset="0"/>
              <a:buChar char="•"/>
            </a:pPr>
            <a:r>
              <a:rPr lang="en-US" dirty="0">
                <a:solidFill>
                  <a:schemeClr val="bg2">
                    <a:lumMod val="50000"/>
                  </a:schemeClr>
                </a:solidFill>
                <a:latin typeface="+mj-lt"/>
              </a:rPr>
              <a:t>The calculation algorithms are based on the formulas of the </a:t>
            </a:r>
            <a:r>
              <a:rPr lang="en-US" b="1" dirty="0">
                <a:solidFill>
                  <a:srgbClr val="2F5597"/>
                </a:solidFill>
                <a:latin typeface="+mj-lt"/>
              </a:rPr>
              <a:t>balance method </a:t>
            </a:r>
            <a:r>
              <a:rPr lang="en-US" dirty="0">
                <a:solidFill>
                  <a:schemeClr val="bg2">
                    <a:lumMod val="50000"/>
                  </a:schemeClr>
                </a:solidFill>
                <a:latin typeface="+mj-lt"/>
              </a:rPr>
              <a:t>and data on soil peculiarities according to the selected region.</a:t>
            </a:r>
            <a:br>
              <a:rPr lang="en-US" dirty="0">
                <a:solidFill>
                  <a:schemeClr val="bg2">
                    <a:lumMod val="50000"/>
                  </a:schemeClr>
                </a:solidFill>
                <a:latin typeface="+mj-lt"/>
              </a:rPr>
            </a:br>
            <a:endParaRPr lang="en-US" dirty="0">
              <a:solidFill>
                <a:schemeClr val="bg2">
                  <a:lumMod val="50000"/>
                </a:schemeClr>
              </a:solidFill>
              <a:latin typeface="+mj-lt"/>
            </a:endParaRPr>
          </a:p>
          <a:p>
            <a:pPr marL="285750" indent="-285750">
              <a:buFont typeface="Arial" panose="020B0604020202020204" pitchFamily="34" charset="0"/>
              <a:buChar char="•"/>
            </a:pPr>
            <a:r>
              <a:rPr lang="en-US" dirty="0">
                <a:solidFill>
                  <a:schemeClr val="bg2">
                    <a:lumMod val="50000"/>
                  </a:schemeClr>
                </a:solidFill>
                <a:latin typeface="+mj-lt"/>
              </a:rPr>
              <a:t>Using the </a:t>
            </a:r>
            <a:r>
              <a:rPr lang="en-US" dirty="0" err="1">
                <a:solidFill>
                  <a:schemeClr val="bg2">
                    <a:lumMod val="50000"/>
                  </a:schemeClr>
                </a:solidFill>
                <a:latin typeface="+mj-lt"/>
              </a:rPr>
              <a:t>Agrocalculator</a:t>
            </a:r>
            <a:r>
              <a:rPr lang="en-US" dirty="0">
                <a:solidFill>
                  <a:schemeClr val="bg2">
                    <a:lumMod val="50000"/>
                  </a:schemeClr>
                </a:solidFill>
                <a:latin typeface="+mj-lt"/>
              </a:rPr>
              <a:t> you can </a:t>
            </a:r>
            <a:r>
              <a:rPr lang="en-US" b="1" dirty="0">
                <a:solidFill>
                  <a:srgbClr val="2F5597"/>
                </a:solidFill>
                <a:latin typeface="+mj-lt"/>
              </a:rPr>
              <a:t>increase the accuracy </a:t>
            </a:r>
            <a:r>
              <a:rPr lang="en-US" dirty="0">
                <a:solidFill>
                  <a:schemeClr val="bg2">
                    <a:lumMod val="50000"/>
                  </a:schemeClr>
                </a:solidFill>
                <a:latin typeface="+mj-lt"/>
              </a:rPr>
              <a:t>of the calculation by filling real data in the required fields with.</a:t>
            </a:r>
            <a:endParaRPr lang="ru-RU" dirty="0">
              <a:solidFill>
                <a:schemeClr val="bg2">
                  <a:lumMod val="50000"/>
                </a:schemeClr>
              </a:solidFill>
              <a:latin typeface="+mj-lt"/>
            </a:endParaRPr>
          </a:p>
        </p:txBody>
      </p:sp>
    </p:spTree>
    <p:extLst>
      <p:ext uri="{BB962C8B-B14F-4D97-AF65-F5344CB8AC3E}">
        <p14:creationId xmlns:p14="http://schemas.microsoft.com/office/powerpoint/2010/main" val="256591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lstStyle/>
          <a:p>
            <a:r>
              <a:rPr lang="en-US" dirty="0"/>
              <a:t>Where to get a requested data?</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12</a:t>
            </a:fld>
            <a:endParaRPr lang="en-GB" dirty="0"/>
          </a:p>
        </p:txBody>
      </p:sp>
      <p:sp>
        <p:nvSpPr>
          <p:cNvPr id="6" name="TextBox 5">
            <a:extLst>
              <a:ext uri="{FF2B5EF4-FFF2-40B4-BE49-F238E27FC236}">
                <a16:creationId xmlns:a16="http://schemas.microsoft.com/office/drawing/2014/main" id="{E0B5AA7D-5D62-4B26-B6D2-2322C14A5701}"/>
              </a:ext>
            </a:extLst>
          </p:cNvPr>
          <p:cNvSpPr txBox="1"/>
          <p:nvPr/>
        </p:nvSpPr>
        <p:spPr>
          <a:xfrm>
            <a:off x="763835" y="1366163"/>
            <a:ext cx="6433919" cy="4524315"/>
          </a:xfrm>
          <a:prstGeom prst="rect">
            <a:avLst/>
          </a:prstGeom>
          <a:noFill/>
        </p:spPr>
        <p:txBody>
          <a:bodyPr wrap="square" rtlCol="0">
            <a:spAutoFit/>
          </a:bodyPr>
          <a:lstStyle/>
          <a:p>
            <a:r>
              <a:rPr lang="en-US" b="1" dirty="0">
                <a:solidFill>
                  <a:srgbClr val="2F5597"/>
                </a:solidFill>
                <a:latin typeface="+mj-lt"/>
                <a:cs typeface="Foco" panose="020B0604020202020204" charset="0"/>
              </a:rPr>
              <a:t>COOPERATION with FAO</a:t>
            </a:r>
            <a:br>
              <a:rPr lang="ru-RU" dirty="0">
                <a:solidFill>
                  <a:srgbClr val="0070C0"/>
                </a:solidFill>
                <a:latin typeface="Foco" panose="020B0604020202020204" charset="0"/>
                <a:cs typeface="Foco" panose="020B0604020202020204" charset="0"/>
              </a:rPr>
            </a:br>
            <a:endParaRPr lang="ru-RU" dirty="0">
              <a:solidFill>
                <a:srgbClr val="2F5597"/>
              </a:solidFill>
              <a:latin typeface="+mj-lt"/>
              <a:cs typeface="Foco" panose="020B0604020202020204" charset="0"/>
            </a:endParaRPr>
          </a:p>
          <a:p>
            <a:pPr marL="285750" indent="-285750">
              <a:buFont typeface="Arial" panose="020B0604020202020204" pitchFamily="34" charset="0"/>
              <a:buChar char="•"/>
            </a:pPr>
            <a:r>
              <a:rPr lang="en-US" dirty="0">
                <a:solidFill>
                  <a:srgbClr val="2F5597"/>
                </a:solidFill>
                <a:latin typeface="+mj-lt"/>
                <a:cs typeface="Foco" panose="020B0604020202020204" charset="0"/>
              </a:rPr>
              <a:t>Since 2018</a:t>
            </a:r>
            <a:r>
              <a:rPr lang="en-US" dirty="0">
                <a:solidFill>
                  <a:schemeClr val="bg2">
                    <a:lumMod val="50000"/>
                  </a:schemeClr>
                </a:solidFill>
                <a:latin typeface="+mj-lt"/>
                <a:cs typeface="Foco" panose="020B0604020202020204" charset="0"/>
              </a:rPr>
              <a:t>, PhosAgro together with the </a:t>
            </a:r>
            <a:r>
              <a:rPr lang="en-US" dirty="0">
                <a:solidFill>
                  <a:srgbClr val="2F5597"/>
                </a:solidFill>
                <a:latin typeface="+mj-lt"/>
                <a:cs typeface="Foco" panose="020B0604020202020204" charset="0"/>
              </a:rPr>
              <a:t>Food and Agriculture Organization</a:t>
            </a:r>
            <a:r>
              <a:rPr lang="en-US" dirty="0">
                <a:solidFill>
                  <a:schemeClr val="bg2">
                    <a:lumMod val="50000"/>
                  </a:schemeClr>
                </a:solidFill>
                <a:latin typeface="+mj-lt"/>
                <a:cs typeface="Foco" panose="020B0604020202020204" charset="0"/>
              </a:rPr>
              <a:t> have been implementing a global project to expand soil laboratory networks in Africa, Asia, Latin America and the Middle East and improve farmers' skills in sustainable soil management.</a:t>
            </a:r>
            <a:br>
              <a:rPr lang="ru-RU" dirty="0">
                <a:solidFill>
                  <a:schemeClr val="bg2">
                    <a:lumMod val="50000"/>
                  </a:schemeClr>
                </a:solidFill>
                <a:latin typeface="+mj-lt"/>
                <a:cs typeface="Foco" panose="020B0604020202020204" charset="0"/>
              </a:rPr>
            </a:br>
            <a:endParaRPr lang="en-US" dirty="0">
              <a:solidFill>
                <a:schemeClr val="bg2">
                  <a:lumMod val="50000"/>
                </a:schemeClr>
              </a:solidFill>
              <a:latin typeface="+mj-lt"/>
              <a:cs typeface="Foco" panose="020B0604020202020204" charset="0"/>
            </a:endParaRPr>
          </a:p>
          <a:p>
            <a:pPr marL="285750" indent="-285750">
              <a:buFont typeface="Arial" panose="020B0604020202020204" pitchFamily="34" charset="0"/>
              <a:buChar char="•"/>
            </a:pPr>
            <a:r>
              <a:rPr lang="en-US" dirty="0">
                <a:solidFill>
                  <a:srgbClr val="2F5597"/>
                </a:solidFill>
                <a:latin typeface="+mj-lt"/>
                <a:cs typeface="Foco" panose="020B0604020202020204" charset="0"/>
              </a:rPr>
              <a:t>In 2019</a:t>
            </a:r>
            <a:r>
              <a:rPr lang="en-US" dirty="0">
                <a:solidFill>
                  <a:schemeClr val="bg2">
                    <a:lumMod val="50000"/>
                  </a:schemeClr>
                </a:solidFill>
                <a:latin typeface="+mj-lt"/>
                <a:cs typeface="Foco" panose="020B0604020202020204" charset="0"/>
              </a:rPr>
              <a:t>, the soil laboratory network </a:t>
            </a:r>
            <a:r>
              <a:rPr lang="en-US" dirty="0">
                <a:solidFill>
                  <a:srgbClr val="2F5597"/>
                </a:solidFill>
                <a:latin typeface="+mj-lt"/>
                <a:cs typeface="Foco" panose="020B0604020202020204" charset="0"/>
              </a:rPr>
              <a:t>AFRILAB </a:t>
            </a:r>
            <a:r>
              <a:rPr lang="en-US" dirty="0">
                <a:solidFill>
                  <a:schemeClr val="bg2">
                    <a:lumMod val="50000"/>
                  </a:schemeClr>
                </a:solidFill>
                <a:latin typeface="+mj-lt"/>
                <a:cs typeface="Foco" panose="020B0604020202020204" charset="0"/>
              </a:rPr>
              <a:t>was launched in </a:t>
            </a:r>
            <a:r>
              <a:rPr lang="en-US" dirty="0">
                <a:solidFill>
                  <a:srgbClr val="2F5597"/>
                </a:solidFill>
                <a:latin typeface="+mj-lt"/>
                <a:cs typeface="Foco" panose="020B0604020202020204" charset="0"/>
              </a:rPr>
              <a:t>48 African countries.</a:t>
            </a:r>
            <a:r>
              <a:rPr lang="en-US" dirty="0">
                <a:solidFill>
                  <a:schemeClr val="bg2">
                    <a:lumMod val="50000"/>
                  </a:schemeClr>
                </a:solidFill>
                <a:latin typeface="+mj-lt"/>
                <a:cs typeface="Foco" panose="020B0604020202020204" charset="0"/>
              </a:rPr>
              <a:t> </a:t>
            </a:r>
            <a:br>
              <a:rPr lang="ru-RU" dirty="0">
                <a:solidFill>
                  <a:schemeClr val="bg2">
                    <a:lumMod val="50000"/>
                  </a:schemeClr>
                </a:solidFill>
                <a:latin typeface="+mj-lt"/>
                <a:cs typeface="Foco" panose="020B0604020202020204" charset="0"/>
              </a:rPr>
            </a:br>
            <a:endParaRPr lang="en-US" dirty="0">
              <a:solidFill>
                <a:schemeClr val="bg2">
                  <a:lumMod val="50000"/>
                </a:schemeClr>
              </a:solidFill>
              <a:latin typeface="+mj-lt"/>
              <a:cs typeface="Foco" panose="020B0604020202020204" charset="0"/>
            </a:endParaRPr>
          </a:p>
          <a:p>
            <a:pPr marL="285750" indent="-285750">
              <a:buFont typeface="Arial" panose="020B0604020202020204" pitchFamily="34" charset="0"/>
              <a:buChar char="•"/>
            </a:pPr>
            <a:r>
              <a:rPr lang="en-US" dirty="0">
                <a:solidFill>
                  <a:srgbClr val="2F5597"/>
                </a:solidFill>
                <a:latin typeface="+mj-lt"/>
                <a:cs typeface="Foco" panose="020B0604020202020204" charset="0"/>
              </a:rPr>
              <a:t>In October 2020</a:t>
            </a:r>
            <a:r>
              <a:rPr lang="en-US" dirty="0">
                <a:solidFill>
                  <a:schemeClr val="bg2">
                    <a:lumMod val="50000"/>
                  </a:schemeClr>
                </a:solidFill>
                <a:latin typeface="+mj-lt"/>
                <a:cs typeface="Foco" panose="020B0604020202020204" charset="0"/>
              </a:rPr>
              <a:t>, PhosAgro supported the launch of the Global Soil Doctors </a:t>
            </a:r>
            <a:r>
              <a:rPr lang="en-US" dirty="0" err="1">
                <a:solidFill>
                  <a:schemeClr val="bg2">
                    <a:lumMod val="50000"/>
                  </a:schemeClr>
                </a:solidFill>
                <a:latin typeface="+mj-lt"/>
                <a:cs typeface="Foco" panose="020B0604020202020204" charset="0"/>
              </a:rPr>
              <a:t>Programme</a:t>
            </a:r>
            <a:r>
              <a:rPr lang="en-US" dirty="0">
                <a:solidFill>
                  <a:schemeClr val="bg2">
                    <a:lumMod val="50000"/>
                  </a:schemeClr>
                </a:solidFill>
                <a:latin typeface="+mj-lt"/>
                <a:cs typeface="Foco" panose="020B0604020202020204" charset="0"/>
              </a:rPr>
              <a:t> – a global initiative to improve the competencies of farmers in sustainable agriculture</a:t>
            </a:r>
          </a:p>
          <a:p>
            <a:pPr marL="285750" indent="-285750">
              <a:buFont typeface="Arial" panose="020B0604020202020204" pitchFamily="34" charset="0"/>
              <a:buChar char="•"/>
            </a:pPr>
            <a:endParaRPr lang="en-US" dirty="0">
              <a:solidFill>
                <a:srgbClr val="2F5597"/>
              </a:solidFill>
              <a:latin typeface="+mj-lt"/>
            </a:endParaRPr>
          </a:p>
          <a:p>
            <a:pPr marL="285750" indent="-285750">
              <a:buFont typeface="Arial" panose="020B0604020202020204" pitchFamily="34" charset="0"/>
              <a:buChar char="•"/>
            </a:pPr>
            <a:endParaRPr lang="ru-RU" dirty="0">
              <a:solidFill>
                <a:srgbClr val="2F5597"/>
              </a:solidFill>
              <a:latin typeface="+mj-lt"/>
            </a:endParaRPr>
          </a:p>
        </p:txBody>
      </p:sp>
      <p:pic>
        <p:nvPicPr>
          <p:cNvPr id="7" name="Picture 37">
            <a:extLst>
              <a:ext uri="{FF2B5EF4-FFF2-40B4-BE49-F238E27FC236}">
                <a16:creationId xmlns:a16="http://schemas.microsoft.com/office/drawing/2014/main" id="{72E1781E-C566-4B25-976D-57C00084BB2C}"/>
              </a:ext>
            </a:extLst>
          </p:cNvPr>
          <p:cNvPicPr>
            <a:picLocks noChangeAspect="1"/>
          </p:cNvPicPr>
          <p:nvPr/>
        </p:nvPicPr>
        <p:blipFill>
          <a:blip r:embed="rId2"/>
          <a:stretch>
            <a:fillRect/>
          </a:stretch>
        </p:blipFill>
        <p:spPr>
          <a:xfrm>
            <a:off x="7078257" y="1809181"/>
            <a:ext cx="4719270" cy="2493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2505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normAutofit/>
          </a:bodyPr>
          <a:lstStyle/>
          <a:p>
            <a:r>
              <a:rPr lang="en-US" dirty="0"/>
              <a:t>Where to get a requested data?</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13</a:t>
            </a:fld>
            <a:endParaRPr lang="en-GB" dirty="0"/>
          </a:p>
        </p:txBody>
      </p:sp>
      <p:sp>
        <p:nvSpPr>
          <p:cNvPr id="6" name="TextBox 5">
            <a:extLst>
              <a:ext uri="{FF2B5EF4-FFF2-40B4-BE49-F238E27FC236}">
                <a16:creationId xmlns:a16="http://schemas.microsoft.com/office/drawing/2014/main" id="{E0B5AA7D-5D62-4B26-B6D2-2322C14A5701}"/>
              </a:ext>
            </a:extLst>
          </p:cNvPr>
          <p:cNvSpPr txBox="1"/>
          <p:nvPr/>
        </p:nvSpPr>
        <p:spPr>
          <a:xfrm>
            <a:off x="763835" y="1366163"/>
            <a:ext cx="6433919" cy="2862322"/>
          </a:xfrm>
          <a:prstGeom prst="rect">
            <a:avLst/>
          </a:prstGeom>
          <a:noFill/>
        </p:spPr>
        <p:txBody>
          <a:bodyPr wrap="square" rtlCol="0">
            <a:spAutoFit/>
          </a:bodyPr>
          <a:lstStyle/>
          <a:p>
            <a:r>
              <a:rPr lang="en-US" b="1" dirty="0">
                <a:solidFill>
                  <a:srgbClr val="2F5597"/>
                </a:solidFill>
                <a:latin typeface="+mj-lt"/>
                <a:cs typeface="Foco" panose="020B0604020202020204" charset="0"/>
              </a:rPr>
              <a:t>COOPERATION with FAO</a:t>
            </a:r>
            <a:br>
              <a:rPr lang="ru-RU" dirty="0">
                <a:solidFill>
                  <a:srgbClr val="0070C0"/>
                </a:solidFill>
                <a:latin typeface="Foco" panose="020B0604020202020204" charset="0"/>
                <a:cs typeface="Foco" panose="020B0604020202020204" charset="0"/>
              </a:rPr>
            </a:br>
            <a:endParaRPr lang="ru-RU" dirty="0">
              <a:solidFill>
                <a:srgbClr val="2F5597"/>
              </a:solidFill>
              <a:latin typeface="+mj-lt"/>
              <a:cs typeface="Foco" panose="020B0604020202020204" charset="0"/>
            </a:endParaRPr>
          </a:p>
          <a:p>
            <a:pPr marL="285750" indent="-285750">
              <a:buFont typeface="Arial" panose="020B0604020202020204" pitchFamily="34" charset="0"/>
              <a:buChar char="•"/>
            </a:pPr>
            <a:r>
              <a:rPr lang="en-US" dirty="0">
                <a:solidFill>
                  <a:srgbClr val="2F5597"/>
                </a:solidFill>
                <a:latin typeface="+mj-lt"/>
                <a:cs typeface="Foco" panose="020B0604020202020204" charset="0"/>
              </a:rPr>
              <a:t>The Soil Doctors Testing Kits</a:t>
            </a:r>
            <a:r>
              <a:rPr lang="en-US" dirty="0">
                <a:solidFill>
                  <a:schemeClr val="bg2">
                    <a:lumMod val="50000"/>
                  </a:schemeClr>
                </a:solidFill>
                <a:latin typeface="+mj-lt"/>
                <a:cs typeface="Foco" panose="020B0604020202020204" charset="0"/>
              </a:rPr>
              <a:t> - special kits for assessing soil condition – were developed and distributed among farmers</a:t>
            </a:r>
            <a:br>
              <a:rPr lang="ru-RU" dirty="0">
                <a:solidFill>
                  <a:schemeClr val="bg2">
                    <a:lumMod val="50000"/>
                  </a:schemeClr>
                </a:solidFill>
                <a:latin typeface="+mj-lt"/>
                <a:cs typeface="Foco" panose="020B0604020202020204" charset="0"/>
              </a:rPr>
            </a:br>
            <a:endParaRPr lang="en-US" dirty="0">
              <a:solidFill>
                <a:schemeClr val="bg2">
                  <a:lumMod val="50000"/>
                </a:schemeClr>
              </a:solidFill>
              <a:latin typeface="+mj-lt"/>
              <a:cs typeface="Foco" panose="020B0604020202020204" charset="0"/>
            </a:endParaRPr>
          </a:p>
          <a:p>
            <a:pPr marL="285750" indent="-285750">
              <a:buFont typeface="Arial" panose="020B0604020202020204" pitchFamily="34" charset="0"/>
              <a:buChar char="•"/>
            </a:pPr>
            <a:r>
              <a:rPr lang="en-US" dirty="0">
                <a:solidFill>
                  <a:schemeClr val="bg2">
                    <a:lumMod val="50000"/>
                  </a:schemeClr>
                </a:solidFill>
                <a:latin typeface="+mj-lt"/>
                <a:cs typeface="Foco" panose="020B0604020202020204" charset="0"/>
              </a:rPr>
              <a:t>Project participants</a:t>
            </a:r>
            <a:r>
              <a:rPr lang="ru-RU" dirty="0">
                <a:solidFill>
                  <a:schemeClr val="bg2">
                    <a:lumMod val="50000"/>
                  </a:schemeClr>
                </a:solidFill>
                <a:latin typeface="+mj-lt"/>
                <a:cs typeface="Foco" panose="020B0604020202020204" charset="0"/>
              </a:rPr>
              <a:t> </a:t>
            </a:r>
            <a:r>
              <a:rPr lang="en-US" dirty="0">
                <a:solidFill>
                  <a:schemeClr val="bg2">
                    <a:lumMod val="50000"/>
                  </a:schemeClr>
                </a:solidFill>
                <a:latin typeface="+mj-lt"/>
                <a:cs typeface="Foco" panose="020B0604020202020204" charset="0"/>
              </a:rPr>
              <a:t>globally – </a:t>
            </a:r>
            <a:r>
              <a:rPr lang="en-US" dirty="0">
                <a:solidFill>
                  <a:srgbClr val="2F5597"/>
                </a:solidFill>
                <a:latin typeface="+mj-lt"/>
                <a:cs typeface="Foco" panose="020B0604020202020204" charset="0"/>
              </a:rPr>
              <a:t>5 000+ farmers, 800+ soil laboratories</a:t>
            </a:r>
          </a:p>
          <a:p>
            <a:pPr marL="285750" indent="-285750">
              <a:buFont typeface="Arial" panose="020B0604020202020204" pitchFamily="34" charset="0"/>
              <a:buChar char="•"/>
            </a:pPr>
            <a:endParaRPr lang="en-US" dirty="0">
              <a:solidFill>
                <a:srgbClr val="2F5597"/>
              </a:solidFill>
              <a:latin typeface="+mj-lt"/>
            </a:endParaRPr>
          </a:p>
          <a:p>
            <a:pPr marL="285750" indent="-285750">
              <a:buFont typeface="Arial" panose="020B0604020202020204" pitchFamily="34" charset="0"/>
              <a:buChar char="•"/>
            </a:pPr>
            <a:endParaRPr lang="ru-RU" dirty="0">
              <a:solidFill>
                <a:srgbClr val="2F5597"/>
              </a:solidFill>
              <a:latin typeface="+mj-lt"/>
            </a:endParaRPr>
          </a:p>
        </p:txBody>
      </p:sp>
      <p:pic>
        <p:nvPicPr>
          <p:cNvPr id="5" name="Рисунок 4">
            <a:extLst>
              <a:ext uri="{FF2B5EF4-FFF2-40B4-BE49-F238E27FC236}">
                <a16:creationId xmlns:a16="http://schemas.microsoft.com/office/drawing/2014/main" id="{A7903EBF-72A6-472D-A765-390FCF8A54AD}"/>
              </a:ext>
            </a:extLst>
          </p:cNvPr>
          <p:cNvPicPr>
            <a:picLocks noChangeAspect="1"/>
          </p:cNvPicPr>
          <p:nvPr/>
        </p:nvPicPr>
        <p:blipFill>
          <a:blip r:embed="rId2"/>
          <a:stretch>
            <a:fillRect/>
          </a:stretch>
        </p:blipFill>
        <p:spPr>
          <a:xfrm>
            <a:off x="7263286" y="1786855"/>
            <a:ext cx="4357070" cy="27416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902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9EE5D2-2AFA-4E11-B5CA-BD15740BD874}"/>
              </a:ext>
            </a:extLst>
          </p:cNvPr>
          <p:cNvSpPr>
            <a:spLocks noGrp="1"/>
          </p:cNvSpPr>
          <p:nvPr>
            <p:ph type="title"/>
          </p:nvPr>
        </p:nvSpPr>
        <p:spPr>
          <a:xfrm>
            <a:off x="955675" y="2672899"/>
            <a:ext cx="4568825" cy="1932657"/>
          </a:xfrm>
        </p:spPr>
        <p:txBody>
          <a:bodyPr>
            <a:normAutofit/>
          </a:bodyPr>
          <a:lstStyle/>
          <a:p>
            <a:r>
              <a:rPr lang="en-US" sz="2400" b="1" dirty="0">
                <a:solidFill>
                  <a:srgbClr val="2F5597"/>
                </a:solidFill>
                <a:latin typeface="+mj-lt"/>
              </a:rPr>
              <a:t>Elena </a:t>
            </a:r>
            <a:r>
              <a:rPr lang="en-US" sz="2400" b="1" dirty="0" err="1">
                <a:solidFill>
                  <a:srgbClr val="2F5597"/>
                </a:solidFill>
                <a:latin typeface="+mj-lt"/>
              </a:rPr>
              <a:t>Vorobyeva</a:t>
            </a:r>
            <a:br>
              <a:rPr lang="en-US" sz="2400" b="1" dirty="0">
                <a:solidFill>
                  <a:srgbClr val="2F5597"/>
                </a:solidFill>
                <a:latin typeface="+mj-lt"/>
              </a:rPr>
            </a:br>
            <a:r>
              <a:rPr lang="en-US" sz="2400" dirty="0">
                <a:solidFill>
                  <a:srgbClr val="2F5597"/>
                </a:solidFill>
                <a:latin typeface="+mj-lt"/>
              </a:rPr>
              <a:t>PJSC </a:t>
            </a:r>
            <a:r>
              <a:rPr lang="en-US" sz="2400" dirty="0" err="1">
                <a:solidFill>
                  <a:srgbClr val="2F5597"/>
                </a:solidFill>
                <a:latin typeface="+mj-lt"/>
              </a:rPr>
              <a:t>Phosagro</a:t>
            </a:r>
            <a:r>
              <a:rPr lang="en-US" sz="2400" dirty="0">
                <a:solidFill>
                  <a:srgbClr val="2F5597"/>
                </a:solidFill>
                <a:latin typeface="+mj-lt"/>
              </a:rPr>
              <a:t>, Head of Digital</a:t>
            </a:r>
            <a:br>
              <a:rPr lang="en-US" sz="2400" dirty="0">
                <a:solidFill>
                  <a:srgbClr val="2F5597"/>
                </a:solidFill>
                <a:latin typeface="+mj-lt"/>
              </a:rPr>
            </a:br>
            <a:r>
              <a:rPr lang="en-US" sz="2400" dirty="0">
                <a:solidFill>
                  <a:srgbClr val="2F5597"/>
                </a:solidFill>
                <a:latin typeface="+mj-lt"/>
                <a:hlinkClick r:id="rId2">
                  <a:extLst>
                    <a:ext uri="{A12FA001-AC4F-418D-AE19-62706E023703}">
                      <ahyp:hlinkClr xmlns:ahyp="http://schemas.microsoft.com/office/drawing/2018/hyperlinkcolor" val="tx"/>
                    </a:ext>
                  </a:extLst>
                </a:hlinkClick>
              </a:rPr>
              <a:t>evorobyeva@phosagro.ru</a:t>
            </a:r>
            <a:br>
              <a:rPr lang="en-US" sz="2400" dirty="0">
                <a:solidFill>
                  <a:srgbClr val="00869D"/>
                </a:solidFill>
                <a:latin typeface="+mj-lt"/>
              </a:rPr>
            </a:br>
            <a:endParaRPr lang="ru-RU" sz="2400" dirty="0">
              <a:latin typeface="+mj-lt"/>
            </a:endParaRPr>
          </a:p>
        </p:txBody>
      </p:sp>
      <p:pic>
        <p:nvPicPr>
          <p:cNvPr id="4" name="Рисунок 3">
            <a:extLst>
              <a:ext uri="{FF2B5EF4-FFF2-40B4-BE49-F238E27FC236}">
                <a16:creationId xmlns:a16="http://schemas.microsoft.com/office/drawing/2014/main" id="{73A6FF25-C754-4EB9-8D4E-00495B68E617}"/>
              </a:ext>
            </a:extLst>
          </p:cNvPr>
          <p:cNvPicPr>
            <a:picLocks noGrp="1" noChangeAspect="1"/>
          </p:cNvPicPr>
          <p:nvPr>
            <p:ph type="pic" sz="quarter" idx="13"/>
          </p:nvPr>
        </p:nvPicPr>
        <p:blipFill>
          <a:blip r:embed="rId3"/>
          <a:srcRect l="1205" r="1205"/>
          <a:stretch>
            <a:fillRect/>
          </a:stretch>
        </p:blipFill>
        <p:spPr>
          <a:xfrm>
            <a:off x="5772150" y="1181100"/>
            <a:ext cx="4486275" cy="4486275"/>
          </a:xfrm>
          <a:prstGeom prst="rect">
            <a:avLst/>
          </a:prstGeom>
        </p:spPr>
      </p:pic>
      <p:sp>
        <p:nvSpPr>
          <p:cNvPr id="5" name="TextBox 4">
            <a:extLst>
              <a:ext uri="{FF2B5EF4-FFF2-40B4-BE49-F238E27FC236}">
                <a16:creationId xmlns:a16="http://schemas.microsoft.com/office/drawing/2014/main" id="{F5052291-5421-4945-B162-AE74EFF05B20}"/>
              </a:ext>
            </a:extLst>
          </p:cNvPr>
          <p:cNvSpPr txBox="1"/>
          <p:nvPr/>
        </p:nvSpPr>
        <p:spPr>
          <a:xfrm>
            <a:off x="2350474" y="1784232"/>
            <a:ext cx="4394275" cy="369332"/>
          </a:xfrm>
          <a:prstGeom prst="rect">
            <a:avLst/>
          </a:prstGeom>
          <a:noFill/>
        </p:spPr>
        <p:txBody>
          <a:bodyPr wrap="square" rtlCol="0">
            <a:spAutoFit/>
          </a:bodyPr>
          <a:lstStyle/>
          <a:p>
            <a:endParaRPr lang="en-US" dirty="0">
              <a:solidFill>
                <a:srgbClr val="00869D"/>
              </a:solidFill>
            </a:endParaRPr>
          </a:p>
        </p:txBody>
      </p:sp>
      <p:pic>
        <p:nvPicPr>
          <p:cNvPr id="6" name="Рисунок 5">
            <a:extLst>
              <a:ext uri="{FF2B5EF4-FFF2-40B4-BE49-F238E27FC236}">
                <a16:creationId xmlns:a16="http://schemas.microsoft.com/office/drawing/2014/main" id="{EB277D9A-28DE-4BF7-9197-2644C3FAA867}"/>
              </a:ext>
            </a:extLst>
          </p:cNvPr>
          <p:cNvPicPr>
            <a:picLocks noChangeAspect="1"/>
          </p:cNvPicPr>
          <p:nvPr/>
        </p:nvPicPr>
        <p:blipFill rotWithShape="1">
          <a:blip r:embed="rId4"/>
          <a:srcRect l="18070" t="35172" r="71184" b="47732"/>
          <a:stretch/>
        </p:blipFill>
        <p:spPr>
          <a:xfrm>
            <a:off x="955674" y="667810"/>
            <a:ext cx="1871415" cy="1745421"/>
          </a:xfrm>
          <a:prstGeom prst="ellipse">
            <a:avLst/>
          </a:prstGeom>
        </p:spPr>
      </p:pic>
    </p:spTree>
    <p:extLst>
      <p:ext uri="{BB962C8B-B14F-4D97-AF65-F5344CB8AC3E}">
        <p14:creationId xmlns:p14="http://schemas.microsoft.com/office/powerpoint/2010/main" val="1465833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C2B2F576-AC39-4863-817A-D0DB1F888E35}"/>
              </a:ext>
            </a:extLst>
          </p:cNvPr>
          <p:cNvSpPr>
            <a:spLocks noGrp="1"/>
          </p:cNvSpPr>
          <p:nvPr>
            <p:ph type="ctrTitle"/>
          </p:nvPr>
        </p:nvSpPr>
        <p:spPr/>
        <p:txBody>
          <a:bodyPr/>
          <a:lstStyle/>
          <a:p>
            <a:pPr algn="ctr"/>
            <a:r>
              <a:rPr lang="en-US" dirty="0"/>
              <a:t>Thank you!</a:t>
            </a:r>
            <a:endParaRPr lang="ru-RU" dirty="0"/>
          </a:p>
        </p:txBody>
      </p:sp>
    </p:spTree>
    <p:extLst>
      <p:ext uri="{BB962C8B-B14F-4D97-AF65-F5344CB8AC3E}">
        <p14:creationId xmlns:p14="http://schemas.microsoft.com/office/powerpoint/2010/main" val="97437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a:t>Why do we </a:t>
            </a:r>
            <a:r>
              <a:rPr lang="en-US" dirty="0"/>
              <a:t>need the digitalization of agriculture?</a:t>
            </a:r>
            <a:endParaRPr lang="ru-RU" dirty="0"/>
          </a:p>
        </p:txBody>
      </p:sp>
      <p:sp>
        <p:nvSpPr>
          <p:cNvPr id="3" name="Объект 2">
            <a:extLst>
              <a:ext uri="{FF2B5EF4-FFF2-40B4-BE49-F238E27FC236}">
                <a16:creationId xmlns:a16="http://schemas.microsoft.com/office/drawing/2014/main" id="{A060AFF3-D523-4BFB-87A2-1F3D99EC30C2}"/>
              </a:ext>
            </a:extLst>
          </p:cNvPr>
          <p:cNvSpPr>
            <a:spLocks noGrp="1"/>
          </p:cNvSpPr>
          <p:nvPr>
            <p:ph idx="1"/>
          </p:nvPr>
        </p:nvSpPr>
        <p:spPr>
          <a:xfrm>
            <a:off x="846747" y="1415427"/>
            <a:ext cx="5084270" cy="4351338"/>
          </a:xfrm>
        </p:spPr>
        <p:txBody>
          <a:bodyPr>
            <a:normAutofit lnSpcReduction="10000"/>
          </a:bodyPr>
          <a:lstStyle/>
          <a:p>
            <a:r>
              <a:rPr lang="en-US" dirty="0">
                <a:solidFill>
                  <a:schemeClr val="bg2">
                    <a:lumMod val="50000"/>
                  </a:schemeClr>
                </a:solidFill>
              </a:rPr>
              <a:t>Without digitalization, we will have nothing to eat as early as 2030</a:t>
            </a:r>
            <a:r>
              <a:rPr lang="ru-RU" dirty="0">
                <a:solidFill>
                  <a:schemeClr val="bg2">
                    <a:lumMod val="50000"/>
                  </a:schemeClr>
                </a:solidFill>
              </a:rPr>
              <a:t>. </a:t>
            </a:r>
          </a:p>
          <a:p>
            <a:r>
              <a:rPr lang="en-US" dirty="0">
                <a:solidFill>
                  <a:schemeClr val="bg2">
                    <a:lumMod val="50000"/>
                  </a:schemeClr>
                </a:solidFill>
              </a:rPr>
              <a:t>In 2050, the population's demand for agricultural products will increase by 70%, while the climate and soil quality are deteriorating. </a:t>
            </a:r>
          </a:p>
          <a:p>
            <a:r>
              <a:rPr lang="en-US" dirty="0">
                <a:solidFill>
                  <a:schemeClr val="bg2">
                    <a:lumMod val="50000"/>
                  </a:schemeClr>
                </a:solidFill>
              </a:rPr>
              <a:t>New resources for crop and livestock production are simply unavailable. If the agro-industrial complex is run at current resource productivity rates, food shortages will be critical as early as 2030.</a:t>
            </a:r>
            <a:br>
              <a:rPr lang="ru-RU" dirty="0"/>
            </a:br>
            <a:endParaRPr lang="ru-RU" dirty="0"/>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2</a:t>
            </a:fld>
            <a:endParaRPr lang="en-GB" dirty="0"/>
          </a:p>
        </p:txBody>
      </p:sp>
      <p:pic>
        <p:nvPicPr>
          <p:cNvPr id="7" name="Рисунок 6">
            <a:extLst>
              <a:ext uri="{FF2B5EF4-FFF2-40B4-BE49-F238E27FC236}">
                <a16:creationId xmlns:a16="http://schemas.microsoft.com/office/drawing/2014/main" id="{15F2850E-62EB-4FD6-B0A9-F45D6BCEB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3942" y="1431999"/>
            <a:ext cx="4308097" cy="2349871"/>
          </a:xfrm>
          <a:prstGeom prst="rect">
            <a:avLst/>
          </a:prstGeom>
          <a:effectLst>
            <a:outerShdw blurRad="50800" dist="38100" dir="2700000" algn="tl" rotWithShape="0">
              <a:prstClr val="black">
                <a:alpha val="40000"/>
              </a:prstClr>
            </a:outerShdw>
          </a:effectLst>
        </p:spPr>
      </p:pic>
      <p:pic>
        <p:nvPicPr>
          <p:cNvPr id="9" name="Рисунок 8">
            <a:extLst>
              <a:ext uri="{FF2B5EF4-FFF2-40B4-BE49-F238E27FC236}">
                <a16:creationId xmlns:a16="http://schemas.microsoft.com/office/drawing/2014/main" id="{BDAB735F-5D9A-4200-8E17-218C9F37C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063" y="3884101"/>
            <a:ext cx="4123539" cy="22492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302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167017DC-B617-4936-967E-DA72F0C972A6}"/>
              </a:ext>
            </a:extLst>
          </p:cNvPr>
          <p:cNvSpPr>
            <a:spLocks noGrp="1"/>
          </p:cNvSpPr>
          <p:nvPr>
            <p:ph idx="1"/>
          </p:nvPr>
        </p:nvSpPr>
        <p:spPr>
          <a:xfrm>
            <a:off x="857249" y="1447800"/>
            <a:ext cx="10010775" cy="4687888"/>
          </a:xfrm>
        </p:spPr>
        <p:txBody>
          <a:bodyPr>
            <a:normAutofit fontScale="92500" lnSpcReduction="20000"/>
          </a:bodyPr>
          <a:lstStyle/>
          <a:p>
            <a:r>
              <a:rPr lang="en-US" b="1" dirty="0">
                <a:solidFill>
                  <a:srgbClr val="2F5597"/>
                </a:solidFill>
              </a:rPr>
              <a:t>Farm-level data derived from a combination of sources</a:t>
            </a:r>
            <a:r>
              <a:rPr lang="en-US" dirty="0">
                <a:solidFill>
                  <a:schemeClr val="bg2">
                    <a:lumMod val="50000"/>
                  </a:schemeClr>
                </a:solidFill>
              </a:rPr>
              <a:t>, including mobile-based agriculture apps, sensors, drones, farm implements and machinery, robotic devices, and other IoT devices, makes it possible for producers to capture vital farm data round the clock. This data, when processed with satellite and weather-based information, allows crop producers to monitor the growth of crops in real-time, assess the performance of the farm plots, and estimate the output for each farm plot with a fair amount of accuracy.</a:t>
            </a:r>
            <a:endParaRPr lang="ru-RU" dirty="0">
              <a:solidFill>
                <a:schemeClr val="bg2">
                  <a:lumMod val="50000"/>
                </a:schemeClr>
              </a:solidFill>
            </a:endParaRPr>
          </a:p>
          <a:p>
            <a:r>
              <a:rPr lang="en-US" b="1" dirty="0">
                <a:solidFill>
                  <a:srgbClr val="2F5597"/>
                </a:solidFill>
              </a:rPr>
              <a:t>Precision agriculture </a:t>
            </a:r>
            <a:r>
              <a:rPr lang="en-US" dirty="0">
                <a:solidFill>
                  <a:schemeClr val="bg2">
                    <a:lumMod val="50000"/>
                  </a:schemeClr>
                </a:solidFill>
              </a:rPr>
              <a:t>presents diverse opportunities for the use of artificial intelligence to optimize farm processes. It allows producers to translate raw </a:t>
            </a:r>
            <a:r>
              <a:rPr lang="en-US" dirty="0" err="1">
                <a:solidFill>
                  <a:schemeClr val="bg2">
                    <a:lumMod val="50000"/>
                  </a:schemeClr>
                </a:solidFill>
              </a:rPr>
              <a:t>agri</a:t>
            </a:r>
            <a:r>
              <a:rPr lang="en-US" dirty="0">
                <a:solidFill>
                  <a:schemeClr val="bg2">
                    <a:lumMod val="50000"/>
                  </a:schemeClr>
                </a:solidFill>
              </a:rPr>
              <a:t> data into actionable insights that help improve the quality and quantity of the harvest. AI is also empowering producers to choose the best crops and crop varieties for their region, and leverage farm automation to minimize the use of resources.</a:t>
            </a:r>
            <a:endParaRPr lang="ru-RU" dirty="0">
              <a:solidFill>
                <a:schemeClr val="bg2">
                  <a:lumMod val="50000"/>
                </a:schemeClr>
              </a:solidFill>
            </a:endParaRPr>
          </a:p>
          <a:p>
            <a:r>
              <a:rPr lang="en-US" b="1" dirty="0">
                <a:solidFill>
                  <a:srgbClr val="2F5597"/>
                </a:solidFill>
              </a:rPr>
              <a:t>The digitalization of the entire process</a:t>
            </a:r>
            <a:r>
              <a:rPr lang="en-US" dirty="0">
                <a:solidFill>
                  <a:schemeClr val="bg2">
                    <a:lumMod val="50000"/>
                  </a:schemeClr>
                </a:solidFill>
              </a:rPr>
              <a:t>, from production and harvest to warehousing and distribution, is strengthening communications between the various stakeholders in the </a:t>
            </a:r>
            <a:r>
              <a:rPr lang="en-US" dirty="0" err="1">
                <a:solidFill>
                  <a:schemeClr val="bg2">
                    <a:lumMod val="50000"/>
                  </a:schemeClr>
                </a:solidFill>
              </a:rPr>
              <a:t>agri</a:t>
            </a:r>
            <a:r>
              <a:rPr lang="en-US" dirty="0">
                <a:solidFill>
                  <a:schemeClr val="bg2">
                    <a:lumMod val="50000"/>
                  </a:schemeClr>
                </a:solidFill>
              </a:rPr>
              <a:t>-ecosystem. Digitalization has also enhanced visibility along the supply chain for the different actors, making the process more transparent and highly efficient.</a:t>
            </a:r>
            <a:endParaRPr lang="ru-RU" dirty="0">
              <a:solidFill>
                <a:schemeClr val="bg2">
                  <a:lumMod val="50000"/>
                </a:schemeClr>
              </a:solidFill>
            </a:endParaRPr>
          </a:p>
          <a:p>
            <a:endParaRPr lang="ru-RU" dirty="0"/>
          </a:p>
        </p:txBody>
      </p:sp>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lstStyle/>
          <a:p>
            <a:r>
              <a:rPr lang="en-US" dirty="0"/>
              <a:t>Type of digital tools</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3</a:t>
            </a:fld>
            <a:endParaRPr lang="en-GB" dirty="0"/>
          </a:p>
        </p:txBody>
      </p:sp>
    </p:spTree>
    <p:extLst>
      <p:ext uri="{BB962C8B-B14F-4D97-AF65-F5344CB8AC3E}">
        <p14:creationId xmlns:p14="http://schemas.microsoft.com/office/powerpoint/2010/main" val="4933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167017DC-B617-4936-967E-DA72F0C972A6}"/>
              </a:ext>
            </a:extLst>
          </p:cNvPr>
          <p:cNvSpPr>
            <a:spLocks noGrp="1"/>
          </p:cNvSpPr>
          <p:nvPr>
            <p:ph idx="1"/>
          </p:nvPr>
        </p:nvSpPr>
        <p:spPr>
          <a:xfrm>
            <a:off x="857250" y="1447800"/>
            <a:ext cx="6164336" cy="4687888"/>
          </a:xfrm>
        </p:spPr>
        <p:txBody>
          <a:bodyPr>
            <a:normAutofit fontScale="92500" lnSpcReduction="20000"/>
          </a:bodyPr>
          <a:lstStyle/>
          <a:p>
            <a:r>
              <a:rPr lang="en-US" b="1" dirty="0">
                <a:solidFill>
                  <a:srgbClr val="2F5597"/>
                </a:solidFill>
              </a:rPr>
              <a:t>Increased productivity</a:t>
            </a:r>
            <a:br>
              <a:rPr lang="en-US" b="1" dirty="0">
                <a:solidFill>
                  <a:schemeClr val="bg2">
                    <a:lumMod val="50000"/>
                  </a:schemeClr>
                </a:solidFill>
              </a:rPr>
            </a:br>
            <a:r>
              <a:rPr lang="en-US" dirty="0">
                <a:solidFill>
                  <a:schemeClr val="bg2">
                    <a:lumMod val="50000"/>
                  </a:schemeClr>
                </a:solidFill>
              </a:rPr>
              <a:t>Farms that have adopted technological innovations have demonstrated a clear shift from the use of traditional, time-consuming processes to more advanced and cost-efficient operations. </a:t>
            </a:r>
            <a:endParaRPr lang="ru-RU" dirty="0">
              <a:solidFill>
                <a:schemeClr val="bg2">
                  <a:lumMod val="50000"/>
                </a:schemeClr>
              </a:solidFill>
            </a:endParaRPr>
          </a:p>
          <a:p>
            <a:r>
              <a:rPr lang="en-US" b="1" dirty="0">
                <a:solidFill>
                  <a:srgbClr val="2F5597"/>
                </a:solidFill>
              </a:rPr>
              <a:t>Enhanced farmer livelihood</a:t>
            </a:r>
            <a:br>
              <a:rPr lang="en-US" b="1" dirty="0">
                <a:solidFill>
                  <a:schemeClr val="bg2">
                    <a:lumMod val="50000"/>
                  </a:schemeClr>
                </a:solidFill>
              </a:rPr>
            </a:br>
            <a:r>
              <a:rPr lang="en-US" dirty="0">
                <a:solidFill>
                  <a:schemeClr val="bg2">
                    <a:lumMod val="50000"/>
                  </a:schemeClr>
                </a:solidFill>
              </a:rPr>
              <a:t>Digital farming plays a vital role in understanding crop science and improving agronomic practices to yield better outputs. The use of </a:t>
            </a:r>
            <a:r>
              <a:rPr lang="en-US" dirty="0" err="1">
                <a:solidFill>
                  <a:schemeClr val="bg2">
                    <a:lumMod val="50000"/>
                  </a:schemeClr>
                </a:solidFill>
              </a:rPr>
              <a:t>agri</a:t>
            </a:r>
            <a:r>
              <a:rPr lang="en-US" dirty="0">
                <a:solidFill>
                  <a:schemeClr val="bg2">
                    <a:lumMod val="50000"/>
                  </a:schemeClr>
                </a:solidFill>
              </a:rPr>
              <a:t>-technology improves farm productivity and helps reduce losses due to crop stresses such as pests, diseases, and unpredictable weather conditions. As a result, farmers can realize better profits at the end of each season. Digital tools also enables producers to meet quality standards set by international certification bodies, which further makes it a possibility for farmers to fetch a premium price for their produce.</a:t>
            </a:r>
            <a:endParaRPr lang="ru-RU" dirty="0">
              <a:solidFill>
                <a:schemeClr val="bg2">
                  <a:lumMod val="50000"/>
                </a:schemeClr>
              </a:solidFill>
            </a:endParaRPr>
          </a:p>
          <a:p>
            <a:endParaRPr lang="ru-RU" dirty="0"/>
          </a:p>
        </p:txBody>
      </p:sp>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lstStyle/>
          <a:p>
            <a:r>
              <a:rPr lang="en-US" dirty="0"/>
              <a:t>What is the impact of being digital in the agriculture sector?</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4</a:t>
            </a:fld>
            <a:endParaRPr lang="en-GB" dirty="0"/>
          </a:p>
        </p:txBody>
      </p:sp>
      <p:pic>
        <p:nvPicPr>
          <p:cNvPr id="6" name="Рисунок 5">
            <a:extLst>
              <a:ext uri="{FF2B5EF4-FFF2-40B4-BE49-F238E27FC236}">
                <a16:creationId xmlns:a16="http://schemas.microsoft.com/office/drawing/2014/main" id="{FD2439B0-5F17-4C44-984B-EF4D0F8A9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317" y="3791744"/>
            <a:ext cx="4063068" cy="2216219"/>
          </a:xfrm>
          <a:prstGeom prst="rect">
            <a:avLst/>
          </a:prstGeom>
          <a:effectLst>
            <a:outerShdw blurRad="50800" dist="38100" dir="2700000" algn="tl" rotWithShape="0">
              <a:prstClr val="black">
                <a:alpha val="40000"/>
              </a:prstClr>
            </a:outerShdw>
          </a:effectLst>
        </p:spPr>
      </p:pic>
      <p:pic>
        <p:nvPicPr>
          <p:cNvPr id="8" name="Рисунок 7">
            <a:extLst>
              <a:ext uri="{FF2B5EF4-FFF2-40B4-BE49-F238E27FC236}">
                <a16:creationId xmlns:a16="http://schemas.microsoft.com/office/drawing/2014/main" id="{F21DCE64-74DB-4E4C-B608-84C4B8285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317" y="1451126"/>
            <a:ext cx="4063068" cy="2216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108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167017DC-B617-4936-967E-DA72F0C972A6}"/>
              </a:ext>
            </a:extLst>
          </p:cNvPr>
          <p:cNvSpPr>
            <a:spLocks noGrp="1"/>
          </p:cNvSpPr>
          <p:nvPr>
            <p:ph idx="1"/>
          </p:nvPr>
        </p:nvSpPr>
        <p:spPr>
          <a:xfrm>
            <a:off x="857254" y="1447800"/>
            <a:ext cx="6122386" cy="4687888"/>
          </a:xfrm>
        </p:spPr>
        <p:txBody>
          <a:bodyPr>
            <a:normAutofit fontScale="55000" lnSpcReduction="20000"/>
          </a:bodyPr>
          <a:lstStyle/>
          <a:p>
            <a:r>
              <a:rPr lang="en-US" sz="3500" b="1" dirty="0">
                <a:solidFill>
                  <a:srgbClr val="2F5597"/>
                </a:solidFill>
              </a:rPr>
              <a:t>Informed decision-making</a:t>
            </a:r>
            <a:br>
              <a:rPr lang="en-US" sz="3500" b="1" dirty="0">
                <a:solidFill>
                  <a:schemeClr val="bg2">
                    <a:lumMod val="50000"/>
                  </a:schemeClr>
                </a:solidFill>
              </a:rPr>
            </a:br>
            <a:r>
              <a:rPr lang="en-US" sz="3500" dirty="0">
                <a:solidFill>
                  <a:schemeClr val="bg2">
                    <a:lumMod val="50000"/>
                  </a:schemeClr>
                </a:solidFill>
              </a:rPr>
              <a:t>Yet another remarkable benefit of adopting a digital agriculture system is that it provides users with accurate near-real-time data. An aggregate of farm and satellite-imaging-based intelligence provides actionable insights on productivity based on a wide array of growing conditions, thus permitting producers to plan farm operations better and manage resources more effectively. </a:t>
            </a:r>
            <a:endParaRPr lang="ru-RU" sz="3500" dirty="0">
              <a:solidFill>
                <a:schemeClr val="bg2">
                  <a:lumMod val="50000"/>
                </a:schemeClr>
              </a:solidFill>
            </a:endParaRPr>
          </a:p>
          <a:p>
            <a:r>
              <a:rPr lang="en-US" sz="3500" b="1" dirty="0">
                <a:solidFill>
                  <a:srgbClr val="2F5597"/>
                </a:solidFill>
              </a:rPr>
              <a:t>Implementation of centralized database</a:t>
            </a:r>
            <a:br>
              <a:rPr lang="en-US" sz="3500" b="1" dirty="0">
                <a:solidFill>
                  <a:schemeClr val="bg2">
                    <a:lumMod val="50000"/>
                  </a:schemeClr>
                </a:solidFill>
              </a:rPr>
            </a:br>
            <a:r>
              <a:rPr lang="en-US" sz="3500" dirty="0">
                <a:solidFill>
                  <a:schemeClr val="bg2">
                    <a:lumMod val="50000"/>
                  </a:schemeClr>
                </a:solidFill>
              </a:rPr>
              <a:t>A sharp rise in mobile and internet penetration has brought millions of farmers on the radar of policymakers. Digital innovations provide the opportunity for government entities to create a centralized database, wherein the details of farmers across each state or the entire country are made available. Having farmers register their details will also ensure that they get timely updates on agriculture-related schemes that are most relevant to them, to aid in their upliftment</a:t>
            </a:r>
            <a:endParaRPr lang="ru-RU" sz="3500" dirty="0">
              <a:solidFill>
                <a:schemeClr val="bg2">
                  <a:lumMod val="50000"/>
                </a:schemeClr>
              </a:solidFill>
            </a:endParaRPr>
          </a:p>
          <a:p>
            <a:endParaRPr lang="ru-RU" dirty="0"/>
          </a:p>
        </p:txBody>
      </p:sp>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lstStyle/>
          <a:p>
            <a:r>
              <a:rPr lang="en-US" dirty="0"/>
              <a:t>What is the impact of being digital in the agriculture sector?</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5</a:t>
            </a:fld>
            <a:endParaRPr lang="en-GB" dirty="0"/>
          </a:p>
        </p:txBody>
      </p:sp>
      <p:pic>
        <p:nvPicPr>
          <p:cNvPr id="1026" name="Picture 2" descr="6e86579e-1431-491e-ae5c-4635b35379bf@phosag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2298" y="1640439"/>
            <a:ext cx="3944060" cy="215130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62c7382-18e7-47b4-ad83-e1da44725e0d@phosag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294" y="3918548"/>
            <a:ext cx="3932064" cy="21447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317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lstStyle/>
          <a:p>
            <a:r>
              <a:rPr lang="en-US" dirty="0">
                <a:solidFill>
                  <a:srgbClr val="2F5597"/>
                </a:solidFill>
              </a:rPr>
              <a:t>Examples</a:t>
            </a:r>
            <a:r>
              <a:rPr lang="en-US" dirty="0"/>
              <a:t> of digital tools in the agriculture sector</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6</a:t>
            </a:fld>
            <a:endParaRPr lang="en-GB" dirty="0"/>
          </a:p>
        </p:txBody>
      </p:sp>
      <p:pic>
        <p:nvPicPr>
          <p:cNvPr id="6" name="Рисунок 5"/>
          <p:cNvPicPr>
            <a:picLocks noChangeAspect="1"/>
          </p:cNvPicPr>
          <p:nvPr/>
        </p:nvPicPr>
        <p:blipFill>
          <a:blip r:embed="rId2"/>
          <a:stretch>
            <a:fillRect/>
          </a:stretch>
        </p:blipFill>
        <p:spPr>
          <a:xfrm>
            <a:off x="6545067" y="1500556"/>
            <a:ext cx="3976321" cy="2363361"/>
          </a:xfrm>
          <a:prstGeom prst="rect">
            <a:avLst/>
          </a:prstGeom>
        </p:spPr>
      </p:pic>
      <p:sp>
        <p:nvSpPr>
          <p:cNvPr id="7" name="TextBox 6"/>
          <p:cNvSpPr txBox="1"/>
          <p:nvPr/>
        </p:nvSpPr>
        <p:spPr>
          <a:xfrm>
            <a:off x="847725" y="1430215"/>
            <a:ext cx="4439383" cy="1754326"/>
          </a:xfrm>
          <a:prstGeom prst="rect">
            <a:avLst/>
          </a:prstGeom>
          <a:noFill/>
        </p:spPr>
        <p:txBody>
          <a:bodyPr wrap="square" rtlCol="0">
            <a:spAutoFit/>
          </a:bodyPr>
          <a:lstStyle/>
          <a:p>
            <a:r>
              <a:rPr lang="en-US" b="1" dirty="0" err="1">
                <a:solidFill>
                  <a:srgbClr val="2F5597"/>
                </a:solidFill>
                <a:latin typeface="+mj-lt"/>
              </a:rPr>
              <a:t>Yara’s</a:t>
            </a:r>
            <a:r>
              <a:rPr lang="en-US" b="1" dirty="0">
                <a:solidFill>
                  <a:srgbClr val="2F5597"/>
                </a:solidFill>
                <a:latin typeface="+mj-lt"/>
              </a:rPr>
              <a:t> </a:t>
            </a:r>
            <a:r>
              <a:rPr lang="en-US" b="1" dirty="0" err="1">
                <a:solidFill>
                  <a:srgbClr val="2F5597"/>
                </a:solidFill>
                <a:latin typeface="+mj-lt"/>
              </a:rPr>
              <a:t>AtFarm</a:t>
            </a:r>
            <a:r>
              <a:rPr lang="en-US" b="1" dirty="0">
                <a:solidFill>
                  <a:srgbClr val="2F5597"/>
                </a:solidFill>
                <a:latin typeface="+mj-lt"/>
              </a:rPr>
              <a:t> </a:t>
            </a:r>
            <a:r>
              <a:rPr lang="en-US" dirty="0">
                <a:solidFill>
                  <a:schemeClr val="bg2">
                    <a:lumMod val="50000"/>
                  </a:schemeClr>
                </a:solidFill>
                <a:latin typeface="+mj-lt"/>
              </a:rPr>
              <a:t>- the technology that measures the crop growth of your fields using satellite technology. The algorithm looks for growth differences and based on that creates variable application maps for your N-</a:t>
            </a:r>
            <a:r>
              <a:rPr lang="en-US" dirty="0" err="1">
                <a:solidFill>
                  <a:schemeClr val="bg2">
                    <a:lumMod val="50000"/>
                  </a:schemeClr>
                </a:solidFill>
                <a:latin typeface="+mj-lt"/>
              </a:rPr>
              <a:t>fertilisation</a:t>
            </a:r>
            <a:r>
              <a:rPr lang="en-US" dirty="0">
                <a:solidFill>
                  <a:schemeClr val="bg2">
                    <a:lumMod val="50000"/>
                  </a:schemeClr>
                </a:solidFill>
                <a:latin typeface="+mj-lt"/>
              </a:rPr>
              <a:t>.</a:t>
            </a:r>
            <a:endParaRPr lang="ru-RU" dirty="0">
              <a:solidFill>
                <a:schemeClr val="bg2">
                  <a:lumMod val="50000"/>
                </a:schemeClr>
              </a:solidFill>
              <a:latin typeface="+mj-lt"/>
            </a:endParaRPr>
          </a:p>
          <a:p>
            <a:endParaRPr lang="ru-RU" dirty="0"/>
          </a:p>
        </p:txBody>
      </p:sp>
    </p:spTree>
    <p:extLst>
      <p:ext uri="{BB962C8B-B14F-4D97-AF65-F5344CB8AC3E}">
        <p14:creationId xmlns:p14="http://schemas.microsoft.com/office/powerpoint/2010/main" val="1475953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lstStyle/>
          <a:p>
            <a:r>
              <a:rPr lang="en-US" dirty="0"/>
              <a:t>Examples of digital tools in </a:t>
            </a:r>
            <a:r>
              <a:rPr lang="en-US"/>
              <a:t>the agriculture </a:t>
            </a:r>
            <a:r>
              <a:rPr lang="en-US" dirty="0"/>
              <a:t>sector</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7</a:t>
            </a:fld>
            <a:endParaRPr lang="en-GB" dirty="0"/>
          </a:p>
        </p:txBody>
      </p:sp>
      <p:sp>
        <p:nvSpPr>
          <p:cNvPr id="7" name="TextBox 6"/>
          <p:cNvSpPr txBox="1"/>
          <p:nvPr/>
        </p:nvSpPr>
        <p:spPr>
          <a:xfrm>
            <a:off x="847725" y="1430215"/>
            <a:ext cx="4439383" cy="2308324"/>
          </a:xfrm>
          <a:prstGeom prst="rect">
            <a:avLst/>
          </a:prstGeom>
          <a:noFill/>
        </p:spPr>
        <p:txBody>
          <a:bodyPr wrap="square" rtlCol="0">
            <a:spAutoFit/>
          </a:bodyPr>
          <a:lstStyle/>
          <a:p>
            <a:r>
              <a:rPr lang="en-US" b="1" dirty="0">
                <a:solidFill>
                  <a:srgbClr val="2F5597"/>
                </a:solidFill>
                <a:latin typeface="+mj-lt"/>
              </a:rPr>
              <a:t>Mosaic calculator</a:t>
            </a:r>
            <a:r>
              <a:rPr lang="en-US" dirty="0">
                <a:solidFill>
                  <a:srgbClr val="2F5597"/>
                </a:solidFill>
                <a:latin typeface="+mj-lt"/>
              </a:rPr>
              <a:t> </a:t>
            </a:r>
            <a:r>
              <a:rPr lang="en-US" dirty="0">
                <a:solidFill>
                  <a:schemeClr val="bg2">
                    <a:lumMod val="50000"/>
                  </a:schemeClr>
                </a:solidFill>
                <a:latin typeface="+mj-lt"/>
              </a:rPr>
              <a:t>helps to calculate your ROI. Fertilizer producer says that in a single granule, Aspire® fertilizers combines potassium with two forms of boron for season-long availability and uniform nutrient distribution across the entire field. It helps to learn what ROI you could be missing out on by not using Aspire.</a:t>
            </a:r>
            <a:endParaRPr lang="ru-RU" dirty="0">
              <a:solidFill>
                <a:schemeClr val="bg2">
                  <a:lumMod val="50000"/>
                </a:schemeClr>
              </a:solidFill>
              <a:latin typeface="+mj-lt"/>
            </a:endParaRPr>
          </a:p>
        </p:txBody>
      </p:sp>
      <p:pic>
        <p:nvPicPr>
          <p:cNvPr id="8" name="Рисунок 7"/>
          <p:cNvPicPr>
            <a:picLocks noChangeAspect="1"/>
          </p:cNvPicPr>
          <p:nvPr/>
        </p:nvPicPr>
        <p:blipFill>
          <a:blip r:embed="rId2"/>
          <a:stretch>
            <a:fillRect/>
          </a:stretch>
        </p:blipFill>
        <p:spPr>
          <a:xfrm>
            <a:off x="6970701" y="1647091"/>
            <a:ext cx="3897324" cy="40796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242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lstStyle/>
          <a:p>
            <a:r>
              <a:rPr lang="en-US" dirty="0"/>
              <a:t>Examples of digital tools in </a:t>
            </a:r>
            <a:r>
              <a:rPr lang="en-US"/>
              <a:t>the agriculture </a:t>
            </a:r>
            <a:r>
              <a:rPr lang="en-US" dirty="0"/>
              <a:t>sector</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8</a:t>
            </a:fld>
            <a:endParaRPr lang="en-GB" dirty="0"/>
          </a:p>
        </p:txBody>
      </p:sp>
      <p:sp>
        <p:nvSpPr>
          <p:cNvPr id="7" name="TextBox 6"/>
          <p:cNvSpPr txBox="1"/>
          <p:nvPr/>
        </p:nvSpPr>
        <p:spPr>
          <a:xfrm>
            <a:off x="847725" y="1430215"/>
            <a:ext cx="4630286" cy="1754326"/>
          </a:xfrm>
          <a:prstGeom prst="rect">
            <a:avLst/>
          </a:prstGeom>
          <a:noFill/>
        </p:spPr>
        <p:txBody>
          <a:bodyPr wrap="square" rtlCol="0">
            <a:spAutoFit/>
          </a:bodyPr>
          <a:lstStyle/>
          <a:p>
            <a:r>
              <a:rPr lang="en-US" b="1" dirty="0" err="1">
                <a:solidFill>
                  <a:srgbClr val="2F5597"/>
                </a:solidFill>
                <a:latin typeface="+mj-lt"/>
              </a:rPr>
              <a:t>Nutrien’s</a:t>
            </a:r>
            <a:r>
              <a:rPr lang="en-US" b="1" dirty="0">
                <a:solidFill>
                  <a:srgbClr val="2F5597"/>
                </a:solidFill>
                <a:latin typeface="+mj-lt"/>
              </a:rPr>
              <a:t> </a:t>
            </a:r>
            <a:r>
              <a:rPr lang="ru-RU" b="1" dirty="0">
                <a:solidFill>
                  <a:srgbClr val="2F5597"/>
                </a:solidFill>
                <a:latin typeface="+mj-lt"/>
              </a:rPr>
              <a:t>А</a:t>
            </a:r>
            <a:r>
              <a:rPr lang="en-US" b="1" dirty="0" err="1">
                <a:solidFill>
                  <a:srgbClr val="2F5597"/>
                </a:solidFill>
                <a:latin typeface="+mj-lt"/>
              </a:rPr>
              <a:t>grible</a:t>
            </a:r>
            <a:r>
              <a:rPr lang="en-US" b="1" dirty="0">
                <a:solidFill>
                  <a:srgbClr val="2F5597"/>
                </a:solidFill>
                <a:latin typeface="+mj-lt"/>
              </a:rPr>
              <a:t> </a:t>
            </a:r>
            <a:r>
              <a:rPr lang="en-US" dirty="0">
                <a:solidFill>
                  <a:schemeClr val="bg2">
                    <a:lumMod val="50000"/>
                  </a:schemeClr>
                </a:solidFill>
                <a:latin typeface="+mj-lt"/>
              </a:rPr>
              <a:t>- a digital platform that allows</a:t>
            </a:r>
            <a:br>
              <a:rPr lang="en-US" dirty="0">
                <a:solidFill>
                  <a:schemeClr val="bg2">
                    <a:lumMod val="50000"/>
                  </a:schemeClr>
                </a:solidFill>
                <a:latin typeface="+mj-lt"/>
              </a:rPr>
            </a:br>
            <a:r>
              <a:rPr lang="en-US" dirty="0">
                <a:solidFill>
                  <a:schemeClr val="bg2">
                    <a:lumMod val="50000"/>
                  </a:schemeClr>
                </a:solidFill>
                <a:latin typeface="+mj-lt"/>
              </a:rPr>
              <a:t> </a:t>
            </a:r>
          </a:p>
          <a:p>
            <a:pPr marL="285750" indent="-285750">
              <a:buFont typeface="Arial" panose="020B0604020202020204" pitchFamily="34" charset="0"/>
              <a:buChar char="•"/>
            </a:pPr>
            <a:r>
              <a:rPr lang="en-US" dirty="0">
                <a:solidFill>
                  <a:schemeClr val="bg2">
                    <a:lumMod val="50000"/>
                  </a:schemeClr>
                </a:solidFill>
                <a:latin typeface="+mj-lt"/>
              </a:rPr>
              <a:t>to view field-level weather forecasts</a:t>
            </a:r>
          </a:p>
          <a:p>
            <a:pPr marL="285750" indent="-285750">
              <a:buFont typeface="Arial" panose="020B0604020202020204" pitchFamily="34" charset="0"/>
              <a:buChar char="•"/>
            </a:pPr>
            <a:r>
              <a:rPr lang="en-US" dirty="0">
                <a:solidFill>
                  <a:schemeClr val="bg2">
                    <a:lumMod val="50000"/>
                  </a:schemeClr>
                </a:solidFill>
                <a:latin typeface="+mj-lt"/>
              </a:rPr>
              <a:t>to access real-time projections on yield and soil fertility</a:t>
            </a:r>
          </a:p>
          <a:p>
            <a:pPr marL="285750" indent="-285750">
              <a:buFont typeface="Arial" panose="020B0604020202020204" pitchFamily="34" charset="0"/>
              <a:buChar char="•"/>
            </a:pPr>
            <a:r>
              <a:rPr lang="en-US" dirty="0">
                <a:solidFill>
                  <a:schemeClr val="bg2">
                    <a:lumMod val="50000"/>
                  </a:schemeClr>
                </a:solidFill>
                <a:latin typeface="+mj-lt"/>
              </a:rPr>
              <a:t>to plan </a:t>
            </a:r>
            <a:r>
              <a:rPr lang="en-US" dirty="0" err="1">
                <a:solidFill>
                  <a:schemeClr val="bg2">
                    <a:lumMod val="50000"/>
                  </a:schemeClr>
                </a:solidFill>
                <a:latin typeface="+mj-lt"/>
              </a:rPr>
              <a:t>agri</a:t>
            </a:r>
            <a:r>
              <a:rPr lang="en-US" dirty="0">
                <a:solidFill>
                  <a:schemeClr val="bg2">
                    <a:lumMod val="50000"/>
                  </a:schemeClr>
                </a:solidFill>
                <a:latin typeface="+mj-lt"/>
              </a:rPr>
              <a:t> works</a:t>
            </a:r>
            <a:endParaRPr lang="ru-RU" dirty="0">
              <a:solidFill>
                <a:schemeClr val="bg2">
                  <a:lumMod val="50000"/>
                </a:schemeClr>
              </a:solidFill>
              <a:latin typeface="+mj-lt"/>
            </a:endParaRPr>
          </a:p>
        </p:txBody>
      </p:sp>
      <p:pic>
        <p:nvPicPr>
          <p:cNvPr id="2" name="Рисунок 1"/>
          <p:cNvPicPr>
            <a:picLocks noChangeAspect="1"/>
          </p:cNvPicPr>
          <p:nvPr/>
        </p:nvPicPr>
        <p:blipFill>
          <a:blip r:embed="rId2"/>
          <a:stretch>
            <a:fillRect/>
          </a:stretch>
        </p:blipFill>
        <p:spPr>
          <a:xfrm>
            <a:off x="6520905" y="1430215"/>
            <a:ext cx="4724458" cy="26318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2166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lstStyle/>
          <a:p>
            <a:r>
              <a:rPr lang="en-US" dirty="0" err="1"/>
              <a:t>Phosagro</a:t>
            </a:r>
            <a:r>
              <a:rPr lang="en-US" dirty="0"/>
              <a:t> Agricultural Calculator</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9</a:t>
            </a:fld>
            <a:endParaRPr lang="en-GB" dirty="0"/>
          </a:p>
        </p:txBody>
      </p:sp>
      <p:pic>
        <p:nvPicPr>
          <p:cNvPr id="6" name="Рисунок 5">
            <a:extLst>
              <a:ext uri="{FF2B5EF4-FFF2-40B4-BE49-F238E27FC236}">
                <a16:creationId xmlns:a16="http://schemas.microsoft.com/office/drawing/2014/main" id="{95699D04-978D-45E5-9A2F-4D3F60689906}"/>
              </a:ext>
            </a:extLst>
          </p:cNvPr>
          <p:cNvPicPr>
            <a:picLocks noChangeAspect="1"/>
          </p:cNvPicPr>
          <p:nvPr/>
        </p:nvPicPr>
        <p:blipFill>
          <a:blip r:embed="rId2"/>
          <a:stretch>
            <a:fillRect/>
          </a:stretch>
        </p:blipFill>
        <p:spPr>
          <a:xfrm>
            <a:off x="6354644" y="1616665"/>
            <a:ext cx="2180357" cy="4165722"/>
          </a:xfrm>
          <a:prstGeom prst="rect">
            <a:avLst/>
          </a:prstGeom>
          <a:effectLst>
            <a:outerShdw blurRad="50800" dist="38100" dir="2700000" algn="tl" rotWithShape="0">
              <a:prstClr val="black">
                <a:alpha val="40000"/>
              </a:prstClr>
            </a:outerShdw>
          </a:effectLst>
        </p:spPr>
      </p:pic>
      <p:pic>
        <p:nvPicPr>
          <p:cNvPr id="8" name="Рисунок 7">
            <a:extLst>
              <a:ext uri="{FF2B5EF4-FFF2-40B4-BE49-F238E27FC236}">
                <a16:creationId xmlns:a16="http://schemas.microsoft.com/office/drawing/2014/main" id="{53E114C5-76A8-4FCE-869F-1B332142E776}"/>
              </a:ext>
            </a:extLst>
          </p:cNvPr>
          <p:cNvPicPr>
            <a:picLocks noChangeAspect="1"/>
          </p:cNvPicPr>
          <p:nvPr/>
        </p:nvPicPr>
        <p:blipFill>
          <a:blip r:embed="rId3"/>
          <a:stretch>
            <a:fillRect/>
          </a:stretch>
        </p:blipFill>
        <p:spPr>
          <a:xfrm>
            <a:off x="8908775" y="1597896"/>
            <a:ext cx="2293248" cy="4184491"/>
          </a:xfrm>
          <a:prstGeom prst="rect">
            <a:avLst/>
          </a:prstGeom>
          <a:effectLst>
            <a:outerShdw blurRad="50800" dist="38100" dir="2700000" algn="tl" rotWithShape="0">
              <a:prstClr val="black">
                <a:alpha val="40000"/>
              </a:prstClr>
            </a:outerShdw>
          </a:effectLst>
        </p:spPr>
      </p:pic>
      <p:pic>
        <p:nvPicPr>
          <p:cNvPr id="9" name="Рисунок 8">
            <a:extLst>
              <a:ext uri="{FF2B5EF4-FFF2-40B4-BE49-F238E27FC236}">
                <a16:creationId xmlns:a16="http://schemas.microsoft.com/office/drawing/2014/main" id="{043B435C-446A-4250-AAFD-9F402E23400D}"/>
              </a:ext>
            </a:extLst>
          </p:cNvPr>
          <p:cNvPicPr>
            <a:picLocks noChangeAspect="1"/>
          </p:cNvPicPr>
          <p:nvPr/>
        </p:nvPicPr>
        <p:blipFill>
          <a:blip r:embed="rId4"/>
          <a:stretch>
            <a:fillRect/>
          </a:stretch>
        </p:blipFill>
        <p:spPr>
          <a:xfrm>
            <a:off x="782125" y="1676819"/>
            <a:ext cx="5198745" cy="41243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46341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2005</TotalTime>
  <Words>1010</Words>
  <Application>Microsoft Office PowerPoint</Application>
  <PresentationFormat>Широкоэкранный</PresentationFormat>
  <Paragraphs>59</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Foco</vt:lpstr>
      <vt:lpstr>Тема Office</vt:lpstr>
      <vt:lpstr> Digital services in agrobusiness</vt:lpstr>
      <vt:lpstr>Why do we need the digitalization of agriculture?</vt:lpstr>
      <vt:lpstr>Type of digital tools</vt:lpstr>
      <vt:lpstr>What is the impact of being digital in the agriculture sector?</vt:lpstr>
      <vt:lpstr>What is the impact of being digital in the agriculture sector?</vt:lpstr>
      <vt:lpstr>Examples of digital tools in the agriculture sector</vt:lpstr>
      <vt:lpstr>Examples of digital tools in the agriculture sector</vt:lpstr>
      <vt:lpstr>Examples of digital tools in the agriculture sector</vt:lpstr>
      <vt:lpstr>Phosagro Agricultural Calculator</vt:lpstr>
      <vt:lpstr>Phosagro Agricultural Calculator</vt:lpstr>
      <vt:lpstr>Phosagro Agricultural Calculator: calculation algorithm</vt:lpstr>
      <vt:lpstr>Where to get a requested data?</vt:lpstr>
      <vt:lpstr>Where to get a requested data?</vt:lpstr>
      <vt:lpstr>Elena Vorobyeva PJSC Phosagro, Head of Digital evorobyeva@phosagro.ru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Денисюк Екатерина Евгеньевна</dc:creator>
  <cp:lastModifiedBy>Воробьева Елена Владимировна</cp:lastModifiedBy>
  <cp:revision>75</cp:revision>
  <dcterms:created xsi:type="dcterms:W3CDTF">2023-03-13T11:53:49Z</dcterms:created>
  <dcterms:modified xsi:type="dcterms:W3CDTF">2023-11-20T12:37:27Z</dcterms:modified>
</cp:coreProperties>
</file>