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64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5" r:id="rId11"/>
    <p:sldId id="274" r:id="rId12"/>
    <p:sldId id="276" r:id="rId13"/>
    <p:sldId id="277" r:id="rId14"/>
    <p:sldId id="279" r:id="rId15"/>
    <p:sldId id="280" r:id="rId16"/>
    <p:sldId id="281" r:id="rId17"/>
    <p:sldId id="282" r:id="rId18"/>
    <p:sldId id="284" r:id="rId19"/>
    <p:sldId id="286" r:id="rId20"/>
    <p:sldId id="283" r:id="rId21"/>
    <p:sldId id="287" r:id="rId22"/>
    <p:sldId id="265" r:id="rId23"/>
    <p:sldId id="288" r:id="rId24"/>
    <p:sldId id="289" r:id="rId25"/>
    <p:sldId id="258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10.12.2025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D0D-16BA-47A2-AFAA-6F9AFD6EA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29" b="43931"/>
          <a:stretch/>
        </p:blipFill>
        <p:spPr>
          <a:xfrm>
            <a:off x="6140597" y="796707"/>
            <a:ext cx="3678520" cy="844985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0609" y="6281163"/>
            <a:ext cx="1120801" cy="211791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46" y="1415427"/>
            <a:ext cx="10515600" cy="435133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128F1DF-5FE7-4E4B-A577-0E058F7AA8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9838" y="6173467"/>
            <a:ext cx="2184533" cy="4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C9B2223-E7F6-4600-97D8-286378A99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D4FD349-C097-4805-8C42-4A0B4CE309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44547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 sz="2400">
                <a:solidFill>
                  <a:schemeClr val="accent5">
                    <a:lumMod val="75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 sz="2000">
                <a:solidFill>
                  <a:schemeClr val="accent5">
                    <a:lumMod val="75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 sz="1800">
                <a:solidFill>
                  <a:schemeClr val="accent5">
                    <a:lumMod val="7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 sz="1600">
                <a:solidFill>
                  <a:schemeClr val="accent5">
                    <a:lumMod val="7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 txBox="1">
            <a:spLocks/>
          </p:cNvSpPr>
          <p:nvPr userDrawn="1"/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3" name="Таблица 12"/>
          <p:cNvSpPr>
            <a:spLocks noGrp="1"/>
          </p:cNvSpPr>
          <p:nvPr>
            <p:ph type="tbl" sz="quarter" idx="10"/>
          </p:nvPr>
        </p:nvSpPr>
        <p:spPr>
          <a:xfrm>
            <a:off x="972272" y="1365250"/>
            <a:ext cx="10248177" cy="46767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55094B5-4A8B-4A87-B925-74A63A8628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05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20" y="1599077"/>
            <a:ext cx="3853112" cy="1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B9972-10A4-4B89-B093-8BABBDB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9341-EC45-4EAD-B467-9005E628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ites.google.com/view/biomol-biomat-lab/home" TargetMode="External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jpeg"/><Relationship Id="rId4" Type="http://schemas.openxmlformats.org/officeDocument/2006/relationships/image" Target="../media/image32.gif"/><Relationship Id="rId9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285" y="2096503"/>
            <a:ext cx="5252815" cy="2387600"/>
          </a:xfrm>
        </p:spPr>
        <p:txBody>
          <a:bodyPr>
            <a:noAutofit/>
          </a:bodyPr>
          <a:lstStyle/>
          <a:p>
            <a:r>
              <a:rPr lang="en-US" sz="3200" dirty="0"/>
              <a:t>Development of plant growth regulators for habanero pepper from Yucatan Peninsula through an</a:t>
            </a:r>
            <a:br>
              <a:rPr lang="en-US" sz="3200" dirty="0"/>
            </a:br>
            <a:r>
              <a:rPr lang="en-US" sz="3200" dirty="0"/>
              <a:t>eco-friendly chemical transformation of steroidal sapogenins</a:t>
            </a: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5" y="4919460"/>
            <a:ext cx="3389832" cy="89305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María A. Fernández-Herrera,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Cinvestav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-Merida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9B0EAD-481E-4A2F-8211-EE9FB5EE7B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2" t="1887" r="3428"/>
          <a:stretch/>
        </p:blipFill>
        <p:spPr>
          <a:xfrm>
            <a:off x="688946" y="1018816"/>
            <a:ext cx="4873925" cy="4873925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9EFD6B-990D-4B2C-92AC-05EA7D5E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224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CA70F7-F8BE-DD83-73C9-BC7760881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Pyrroles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0F1D1A-6DFF-490E-BA6E-D40389332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000" dirty="0"/>
              <a:t>Pyrroles are highly significant heterocycles found in a wide array of natural products, pharmaceuticals, and advanced materials, driving ongoing research into new synthetic methods and supramolecular complexes. </a:t>
            </a:r>
          </a:p>
          <a:p>
            <a:r>
              <a:rPr lang="es-MX" sz="2000" dirty="0"/>
              <a:t>Notable natural pyrrole derivatives include essential biological molecules like porphyrins, chlorophylls, and bile pigments. A classic method for pyrrole synthesis is the Paal-Knorr reaction, which transforms 1,4-dicarbonyl compounds into pyrroles via acid-catalyzed cyclization with a primary amine. However, this reaction often requires harsh conditions, presenting a persistent synthetic challenge.</a:t>
            </a:r>
          </a:p>
          <a:p>
            <a:endParaRPr lang="es-MX" sz="2000" dirty="0"/>
          </a:p>
          <a:p>
            <a:endParaRPr lang="es-MX" dirty="0"/>
          </a:p>
          <a:p>
            <a:pPr marL="0" indent="0">
              <a:buNone/>
            </a:pP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300844E-08D2-F678-5F29-4C2F44EF2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Marcador de contenido 9">
            <a:extLst>
              <a:ext uri="{FF2B5EF4-FFF2-40B4-BE49-F238E27FC236}">
                <a16:creationId xmlns:a16="http://schemas.microsoft.com/office/drawing/2014/main" id="{7EEE2665-D2E8-9725-AF52-5E5C90AA7E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52" b="64716"/>
          <a:stretch>
            <a:fillRect/>
          </a:stretch>
        </p:blipFill>
        <p:spPr bwMode="auto">
          <a:xfrm>
            <a:off x="829654" y="3838419"/>
            <a:ext cx="3325827" cy="2245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6B14C78-0FBD-6DCD-61A8-0B94955AF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303" r="39435" b="43105"/>
          <a:stretch>
            <a:fillRect/>
          </a:stretch>
        </p:blipFill>
        <p:spPr bwMode="auto">
          <a:xfrm>
            <a:off x="4158615" y="4306071"/>
            <a:ext cx="3398520" cy="1309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B61369-49B7-7D05-7F6B-3884D88FB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27" r="39435"/>
          <a:stretch>
            <a:fillRect/>
          </a:stretch>
        </p:blipFill>
        <p:spPr bwMode="auto">
          <a:xfrm>
            <a:off x="7533769" y="3648402"/>
            <a:ext cx="3398520" cy="2625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89714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02C923-1CB7-BC34-A468-7162C9676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Pyrroles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DBBCFC9-E416-C9E0-7027-DB598405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6" name="Marcador de contenido 15">
            <a:extLst>
              <a:ext uri="{FF2B5EF4-FFF2-40B4-BE49-F238E27FC236}">
                <a16:creationId xmlns:a16="http://schemas.microsoft.com/office/drawing/2014/main" id="{F03FA132-6F33-F6C9-900C-1FF92846D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MX" dirty="0"/>
              <a:t>Pyrroles can be integrated into steroidal frameworks either as side-chain substituents or fused to the core. Various methodologies have been developed for this purpose. </a:t>
            </a:r>
          </a:p>
          <a:p>
            <a:r>
              <a:rPr lang="es-MX" dirty="0"/>
              <a:t>Recent work includes the development of steroidal heterocycles with demonstrated anticancer activity. Additionally, research extends to the synthesis of complex structures like pyrrolosteroidal dienes, spiroannulated macrocycles, and steroid-porphyrin conjugates, which are important in supramolecular chemistry.</a:t>
            </a:r>
          </a:p>
          <a:p>
            <a:r>
              <a:rPr lang="es-MX" dirty="0"/>
              <a:t>Pyrroles directly fused to the steroidal core are less common. Early work by Mueller and Jiu employed harsh conditions to apply the Paal-Knorr reaction to a steroidal substrate. A more recent advance by Davies and colleagues demonstrates a methodology to convert cyclic ketones into 2,3-fused pyrroles, successfully applying it to complex steroidal frameworks like cholestene derivatives, thereby attaching the heterocycle directly to ring A.</a:t>
            </a:r>
            <a:r>
              <a:rPr lang="es-MX" baseline="30000" dirty="0"/>
              <a:t>7</a:t>
            </a:r>
          </a:p>
          <a:p>
            <a:endParaRPr lang="es-MX" baseline="30000" dirty="0"/>
          </a:p>
          <a:p>
            <a:pPr marL="0" indent="0">
              <a:buNone/>
            </a:pPr>
            <a:r>
              <a:rPr lang="en-US" sz="1100" b="1" dirty="0"/>
              <a:t>7</a:t>
            </a:r>
            <a:r>
              <a:rPr lang="en-US" sz="1100" dirty="0"/>
              <a:t>. Mueller, G.P.; Jiu, J. The Synthesis of Steroid Ring-E Pyrroles and Pyrrolidines. </a:t>
            </a:r>
            <a:r>
              <a:rPr lang="en-US" sz="1100" i="1" dirty="0"/>
              <a:t>J. Org. Chem.</a:t>
            </a:r>
            <a:r>
              <a:rPr lang="en-US" sz="1100" dirty="0"/>
              <a:t> </a:t>
            </a:r>
            <a:r>
              <a:rPr lang="en-US" sz="1100" b="1" dirty="0"/>
              <a:t>1961</a:t>
            </a:r>
            <a:r>
              <a:rPr lang="en-US" sz="1100" dirty="0"/>
              <a:t>, </a:t>
            </a:r>
            <a:r>
              <a:rPr lang="en-US" sz="1100" i="1" dirty="0"/>
              <a:t>26</a:t>
            </a:r>
            <a:r>
              <a:rPr lang="en-US" sz="1100" dirty="0"/>
              <a:t>, 1611–1614, doi:10.1021/jo01064a074. b) Alford, J.S.; Spangler, J.E.; Davies, H.M.L. Conversion of Cyclic Ketones to 2,3-Fused Pyrroles and Substituted Indoles. </a:t>
            </a:r>
            <a:r>
              <a:rPr lang="en-US" sz="1100" i="1" dirty="0"/>
              <a:t>J. Am. Chem. Soc.</a:t>
            </a:r>
            <a:r>
              <a:rPr lang="en-US" sz="1100" dirty="0"/>
              <a:t> </a:t>
            </a:r>
            <a:r>
              <a:rPr lang="en-US" sz="1100" b="1" dirty="0"/>
              <a:t>2013</a:t>
            </a:r>
            <a:r>
              <a:rPr lang="en-US" sz="1100" dirty="0"/>
              <a:t>, </a:t>
            </a:r>
            <a:r>
              <a:rPr lang="en-US" sz="1100" i="1" dirty="0"/>
              <a:t>135</a:t>
            </a:r>
            <a:r>
              <a:rPr lang="en-US" sz="1100" dirty="0"/>
              <a:t>, 11712–11715, doi:10.1021/ja405043g.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1829211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253E1-2C1A-60CA-9A23-D51AC6D00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Pyrroles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94751B-58B1-47E3-F6B0-DD5DAD4FD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MX" b="1" dirty="0"/>
              <a:t>Synthesis</a:t>
            </a:r>
          </a:p>
          <a:p>
            <a:r>
              <a:rPr lang="es-MX" dirty="0"/>
              <a:t>Revisiting the classic </a:t>
            </a:r>
            <a:r>
              <a:rPr lang="es-MX" b="1" dirty="0"/>
              <a:t>Paal-Knorr reaction</a:t>
            </a:r>
            <a:r>
              <a:rPr lang="es-MX" dirty="0"/>
              <a:t> to create novel fused pyrrole rings in </a:t>
            </a:r>
            <a:r>
              <a:rPr lang="es-MX" b="1" dirty="0"/>
              <a:t>cholestane and norcholestane</a:t>
            </a:r>
            <a:r>
              <a:rPr lang="es-MX" dirty="0"/>
              <a:t> side chains, starting from natural sapogenins (kryptogenin, diosgenin).</a:t>
            </a:r>
          </a:p>
          <a:p>
            <a:r>
              <a:rPr lang="es-MX" dirty="0"/>
              <a:t>Employing both </a:t>
            </a:r>
            <a:r>
              <a:rPr lang="es-MX" b="1" dirty="0"/>
              <a:t>conventional and microwave-assisted</a:t>
            </a:r>
            <a:r>
              <a:rPr lang="es-MX" dirty="0"/>
              <a:t> heating for efficient synthesis.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b="1" dirty="0"/>
              <a:t>Biological Evaluation and Dual Application:</a:t>
            </a:r>
            <a:endParaRPr lang="es-MX" dirty="0"/>
          </a:p>
          <a:p>
            <a:r>
              <a:rPr lang="es-MX" b="1" dirty="0"/>
              <a:t>Acaricidal Potential:</a:t>
            </a:r>
            <a:endParaRPr lang="es-MX" dirty="0"/>
          </a:p>
          <a:p>
            <a:pPr lvl="1"/>
            <a:r>
              <a:rPr lang="es-MX" dirty="0"/>
              <a:t>The two-spotted spider mite (</a:t>
            </a:r>
            <a:r>
              <a:rPr lang="es-MX" i="1" dirty="0"/>
              <a:t>Tetranychus urticae</a:t>
            </a:r>
            <a:r>
              <a:rPr lang="es-MX" dirty="0"/>
              <a:t>) is a major global pest, and resistance to conventional pesticides is a growing issue.</a:t>
            </a:r>
          </a:p>
          <a:p>
            <a:pPr lvl="1"/>
            <a:r>
              <a:rPr lang="es-MX" dirty="0"/>
              <a:t>Pyrrole-containing steroids could serve as new, potentially safer </a:t>
            </a:r>
            <a:r>
              <a:rPr lang="es-MX" b="1" dirty="0"/>
              <a:t>acaricide</a:t>
            </a:r>
            <a:r>
              <a:rPr lang="es-MX" dirty="0"/>
              <a:t> candidates, inspired by compounds like chlorfenapyr.</a:t>
            </a:r>
          </a:p>
          <a:p>
            <a:r>
              <a:rPr lang="es-MX" b="1" dirty="0"/>
              <a:t>Plant Growth Regulation:</a:t>
            </a:r>
            <a:endParaRPr lang="es-MX" dirty="0"/>
          </a:p>
          <a:p>
            <a:pPr lvl="1"/>
            <a:r>
              <a:rPr lang="es-MX" dirty="0"/>
              <a:t>While steroidal phytohormones (e.g., brassinosteroids) are known growth promoters, </a:t>
            </a:r>
            <a:r>
              <a:rPr lang="es-MX" b="1" dirty="0"/>
              <a:t>pyrrole-containing steroids</a:t>
            </a:r>
            <a:r>
              <a:rPr lang="es-MX" dirty="0"/>
              <a:t> remain largely unexplored in agriculture.</a:t>
            </a:r>
          </a:p>
          <a:p>
            <a:pPr lvl="1"/>
            <a:r>
              <a:rPr lang="es-MX" dirty="0"/>
              <a:t>Evaluate these new compounds as </a:t>
            </a:r>
            <a:r>
              <a:rPr lang="es-MX" b="1" dirty="0"/>
              <a:t>plant growth regulators</a:t>
            </a:r>
            <a:r>
              <a:rPr lang="es-MX" dirty="0"/>
              <a:t> for habanero pepper (</a:t>
            </a:r>
            <a:r>
              <a:rPr lang="es-MX" i="1" dirty="0"/>
              <a:t>Capsicum chinense</a:t>
            </a:r>
            <a:r>
              <a:rPr lang="es-MX" dirty="0"/>
              <a:t>), a key regional crop.</a:t>
            </a:r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br>
              <a:rPr lang="es-MX" dirty="0"/>
            </a:br>
            <a:r>
              <a:rPr lang="es-MX" dirty="0"/>
              <a:t>To synthesize a new class of steroidal pyrroles and assess their </a:t>
            </a:r>
            <a:r>
              <a:rPr lang="es-MX" b="1" dirty="0"/>
              <a:t>dual agrochemical potential</a:t>
            </a:r>
            <a:r>
              <a:rPr lang="es-MX" dirty="0"/>
              <a:t> as both </a:t>
            </a:r>
            <a:r>
              <a:rPr lang="es-MX" b="1" dirty="0"/>
              <a:t>miticides</a:t>
            </a:r>
            <a:r>
              <a:rPr lang="es-MX" dirty="0"/>
              <a:t> and </a:t>
            </a:r>
            <a:r>
              <a:rPr lang="es-MX" b="1" dirty="0"/>
              <a:t>plant growth promoters</a:t>
            </a:r>
            <a:r>
              <a:rPr lang="es-MX" dirty="0"/>
              <a:t>, contributing to sustainable agriculture.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4AA0F5-7AE8-A446-D6C6-772274A89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348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98B05-4D62-1A90-6BA5-92227700B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Chemical Synthesis Strategy and Optimization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09F303-B71F-C0FA-12BA-C4687D4F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s-MX" sz="1400" b="1" dirty="0"/>
              <a:t>Historical context and our approach</a:t>
            </a:r>
            <a:endParaRPr lang="es-MX" sz="1400" dirty="0"/>
          </a:p>
          <a:p>
            <a:pPr marL="0">
              <a:spcBef>
                <a:spcPts val="0"/>
              </a:spcBef>
            </a:pPr>
            <a:r>
              <a:rPr lang="es-MX" sz="1400" dirty="0"/>
              <a:t>Early syntheses of steroidal pyrroles required harsh conditions (e.g., high pressure/temperature in autoclaves).</a:t>
            </a:r>
          </a:p>
          <a:p>
            <a:pPr marL="0">
              <a:spcBef>
                <a:spcPts val="0"/>
              </a:spcBef>
            </a:pPr>
            <a:r>
              <a:rPr lang="es-MX" sz="1400" dirty="0"/>
              <a:t>Revisit and optimize the </a:t>
            </a:r>
            <a:r>
              <a:rPr lang="es-MX" sz="1400" b="1" dirty="0"/>
              <a:t>Paal-Knorr reaction</a:t>
            </a:r>
            <a:r>
              <a:rPr lang="es-MX" sz="1400" dirty="0"/>
              <a:t> for kryptogenin and extend it to norcholestanes from diosgenin.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1400" b="1" dirty="0"/>
              <a:t>Key Synthetic Steps</a:t>
            </a:r>
            <a:endParaRPr lang="es-MX" sz="1400" dirty="0"/>
          </a:p>
          <a:p>
            <a:pPr marL="0">
              <a:spcBef>
                <a:spcPts val="0"/>
              </a:spcBef>
            </a:pPr>
            <a:r>
              <a:rPr lang="es-MX" sz="1400" dirty="0"/>
              <a:t>Diacetylation of kryptogenin to prevent an unwanted side reaction and allow the Paal-Knorr to proceed.</a:t>
            </a:r>
          </a:p>
          <a:p>
            <a:pPr marL="0">
              <a:spcBef>
                <a:spcPts val="0"/>
              </a:spcBef>
            </a:pPr>
            <a:r>
              <a:rPr lang="es-MX" sz="1400" dirty="0"/>
              <a:t>Reaction of the protected diketone </a:t>
            </a:r>
            <a:r>
              <a:rPr lang="es-MX" sz="1400" b="1" dirty="0"/>
              <a:t>(2)</a:t>
            </a:r>
            <a:r>
              <a:rPr lang="es-MX" sz="1400" dirty="0"/>
              <a:t> with primary amines via the </a:t>
            </a:r>
            <a:r>
              <a:rPr lang="es-MX" sz="1400" b="1" dirty="0"/>
              <a:t>Paal-Knorr reaction</a:t>
            </a:r>
            <a:r>
              <a:rPr lang="es-MX" sz="1400" dirty="0"/>
              <a:t>.</a:t>
            </a:r>
          </a:p>
          <a:p>
            <a:pPr marL="0" lvl="1">
              <a:spcBef>
                <a:spcPts val="0"/>
              </a:spcBef>
            </a:pPr>
            <a:r>
              <a:rPr lang="es-MX" sz="1400" dirty="0"/>
              <a:t>The amines tested were benzylamine </a:t>
            </a:r>
            <a:r>
              <a:rPr lang="es-MX" sz="1400" b="1" dirty="0"/>
              <a:t>(a)</a:t>
            </a:r>
            <a:r>
              <a:rPr lang="es-MX" sz="1400" dirty="0"/>
              <a:t>, ethanolamine </a:t>
            </a:r>
            <a:r>
              <a:rPr lang="es-MX" sz="1400" b="1" dirty="0"/>
              <a:t>(b)</a:t>
            </a:r>
            <a:r>
              <a:rPr lang="es-MX" sz="1400" dirty="0"/>
              <a:t>, propanolamine </a:t>
            </a:r>
            <a:r>
              <a:rPr lang="es-MX" sz="1400" b="1" dirty="0"/>
              <a:t>(c)</a:t>
            </a:r>
            <a:r>
              <a:rPr lang="es-MX" sz="1400" dirty="0"/>
              <a:t>.</a:t>
            </a:r>
          </a:p>
          <a:p>
            <a:pPr marL="0" lvl="1">
              <a:spcBef>
                <a:spcPts val="0"/>
              </a:spcBef>
            </a:pPr>
            <a:r>
              <a:rPr lang="es-MX" sz="1400" dirty="0"/>
              <a:t>The heating methods compared were conventional reflux vs. microwave (MW) heating.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1400" b="1" dirty="0"/>
              <a:t>Optimization of Reaction Conditions</a:t>
            </a:r>
            <a:endParaRPr lang="es-MX" sz="1400" dirty="0"/>
          </a:p>
          <a:p>
            <a:pPr marL="0">
              <a:spcBef>
                <a:spcPts val="0"/>
              </a:spcBef>
            </a:pPr>
            <a:r>
              <a:rPr lang="es-MX" sz="1400" dirty="0"/>
              <a:t>Screened various solvents and </a:t>
            </a:r>
            <a:r>
              <a:rPr lang="es-MX" sz="1400" b="1" dirty="0"/>
              <a:t>p-TsOH</a:t>
            </a:r>
            <a:r>
              <a:rPr lang="es-MX" sz="1400" dirty="0"/>
              <a:t> as catalyst using </a:t>
            </a:r>
            <a:r>
              <a:rPr lang="es-MX" sz="1400" b="1" dirty="0"/>
              <a:t>benzylamine (a)</a:t>
            </a:r>
            <a:r>
              <a:rPr lang="es-MX" sz="1400" dirty="0"/>
              <a:t>.</a:t>
            </a:r>
          </a:p>
          <a:p>
            <a:pPr marL="0">
              <a:spcBef>
                <a:spcPts val="0"/>
              </a:spcBef>
            </a:pPr>
            <a:r>
              <a:rPr lang="es-MX" sz="1400" b="1" dirty="0"/>
              <a:t>DMF</a:t>
            </a:r>
            <a:r>
              <a:rPr lang="es-MX" sz="1400" dirty="0"/>
              <a:t> caused decomposition; optimal temperature was 150 °C.</a:t>
            </a:r>
          </a:p>
          <a:p>
            <a:pPr marL="0">
              <a:spcBef>
                <a:spcPts val="0"/>
              </a:spcBef>
            </a:pPr>
            <a:r>
              <a:rPr lang="es-MX" sz="1400" dirty="0"/>
              <a:t>Toluene provided the highest yield for the model reaction.</a:t>
            </a:r>
          </a:p>
          <a:p>
            <a:pPr marL="0">
              <a:spcBef>
                <a:spcPts val="0"/>
              </a:spcBef>
            </a:pPr>
            <a:r>
              <a:rPr lang="es-MX" sz="1400" dirty="0"/>
              <a:t>Under optimized conditions (toluene, reflux), all three amines </a:t>
            </a:r>
            <a:r>
              <a:rPr lang="es-MX" sz="1400" b="1" dirty="0"/>
              <a:t>(a-c)</a:t>
            </a:r>
            <a:r>
              <a:rPr lang="es-MX" sz="1400" dirty="0"/>
              <a:t> successfully yielded the target pyrroles </a:t>
            </a:r>
            <a:r>
              <a:rPr lang="es-MX" sz="1400" b="1" dirty="0"/>
              <a:t>3a-c</a:t>
            </a:r>
            <a:r>
              <a:rPr lang="es-MX" sz="1400" dirty="0"/>
              <a:t>.</a:t>
            </a:r>
          </a:p>
          <a:p>
            <a:pPr marL="0">
              <a:spcBef>
                <a:spcPts val="0"/>
              </a:spcBef>
            </a:pPr>
            <a:endParaRPr lang="es-MX" sz="1400" dirty="0"/>
          </a:p>
          <a:p>
            <a:pPr marL="0">
              <a:spcBef>
                <a:spcPts val="0"/>
              </a:spcBef>
            </a:pPr>
            <a:endParaRPr lang="es-MX" sz="1400" dirty="0"/>
          </a:p>
          <a:p>
            <a:pPr marL="0">
              <a:spcBef>
                <a:spcPts val="0"/>
              </a:spcBef>
            </a:pPr>
            <a:endParaRPr lang="es-MX" sz="1400" dirty="0"/>
          </a:p>
          <a:p>
            <a:pPr marL="0">
              <a:spcBef>
                <a:spcPts val="0"/>
              </a:spcBef>
            </a:pPr>
            <a:endParaRPr lang="es-MX" sz="1400" dirty="0"/>
          </a:p>
          <a:p>
            <a:pPr marL="0">
              <a:spcBef>
                <a:spcPts val="0"/>
              </a:spcBef>
            </a:pPr>
            <a:endParaRPr lang="es-MX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49CCD6-7FA0-8632-F640-5600D7C985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FF5880A-30FF-E75E-7810-2B31D0095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878" y="4107056"/>
            <a:ext cx="7532244" cy="22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74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5DC2DE-8507-D802-E857-87CCC7622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Chemical Synthesis Strategy and Optimization</a:t>
            </a:r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6932142D-8A38-8CAF-78A3-9277FF91C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700465"/>
              </p:ext>
            </p:extLst>
          </p:nvPr>
        </p:nvGraphicFramePr>
        <p:xfrm>
          <a:off x="847725" y="1852743"/>
          <a:ext cx="6595788" cy="23350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3284">
                  <a:extLst>
                    <a:ext uri="{9D8B030D-6E8A-4147-A177-3AD203B41FA5}">
                      <a16:colId xmlns:a16="http://schemas.microsoft.com/office/drawing/2014/main" val="1547632912"/>
                    </a:ext>
                  </a:extLst>
                </a:gridCol>
                <a:gridCol w="1372303">
                  <a:extLst>
                    <a:ext uri="{9D8B030D-6E8A-4147-A177-3AD203B41FA5}">
                      <a16:colId xmlns:a16="http://schemas.microsoft.com/office/drawing/2014/main" val="2509159991"/>
                    </a:ext>
                  </a:extLst>
                </a:gridCol>
                <a:gridCol w="2291746">
                  <a:extLst>
                    <a:ext uri="{9D8B030D-6E8A-4147-A177-3AD203B41FA5}">
                      <a16:colId xmlns:a16="http://schemas.microsoft.com/office/drawing/2014/main" val="1451834641"/>
                    </a:ext>
                  </a:extLst>
                </a:gridCol>
                <a:gridCol w="2058455">
                  <a:extLst>
                    <a:ext uri="{9D8B030D-6E8A-4147-A177-3AD203B41FA5}">
                      <a16:colId xmlns:a16="http://schemas.microsoft.com/office/drawing/2014/main" val="4194135846"/>
                    </a:ext>
                  </a:extLst>
                </a:gridCol>
              </a:tblGrid>
              <a:tr h="38917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Entry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Solvent</a:t>
                      </a:r>
                      <a:r>
                        <a:rPr lang="en-US" sz="1400" baseline="30000">
                          <a:effectLst/>
                        </a:rPr>
                        <a:t>[a]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Reaction time (h)</a:t>
                      </a:r>
                      <a:r>
                        <a:rPr lang="en-US" sz="1400" baseline="30000">
                          <a:effectLst/>
                        </a:rPr>
                        <a:t>[b]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Yield of 3a (%)</a:t>
                      </a:r>
                      <a:r>
                        <a:rPr lang="en-US" sz="1400" baseline="30000">
                          <a:effectLst/>
                        </a:rPr>
                        <a:t>[c]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1495702"/>
                  </a:ext>
                </a:extLst>
              </a:tr>
              <a:tr h="38917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acetonitrile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38</a:t>
                      </a:r>
                      <a:endParaRPr lang="es-MX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0214198"/>
                  </a:ext>
                </a:extLst>
              </a:tr>
              <a:tr h="38917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ethanol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45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097471830"/>
                  </a:ext>
                </a:extLst>
              </a:tr>
              <a:tr h="38917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toluene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80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463011834"/>
                  </a:ext>
                </a:extLst>
              </a:tr>
              <a:tr h="38917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xylene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65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110336199"/>
                  </a:ext>
                </a:extLst>
              </a:tr>
              <a:tr h="389170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DMF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s-MX" sz="140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32</a:t>
                      </a:r>
                      <a:endParaRPr lang="es-MX" sz="1400" dirty="0">
                        <a:solidFill>
                          <a:srgbClr val="000000"/>
                        </a:solidFill>
                        <a:effectLst/>
                        <a:latin typeface="Palatino Linotype" panose="0204050205050503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342074275"/>
                  </a:ext>
                </a:extLst>
              </a:tr>
            </a:tbl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867D2AA-6B8D-CA2D-69F4-0E474E243C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8C2C573-36B9-5F94-2311-1F40356670DC}"/>
              </a:ext>
            </a:extLst>
          </p:cNvPr>
          <p:cNvSpPr txBox="1"/>
          <p:nvPr/>
        </p:nvSpPr>
        <p:spPr>
          <a:xfrm>
            <a:off x="-927653" y="1263351"/>
            <a:ext cx="8706679" cy="589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56080">
              <a:lnSpc>
                <a:spcPct val="9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7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Effect of different solvents on synthesizing the fused cholestane pyrrole </a:t>
            </a:r>
            <a:r>
              <a:rPr lang="en-US" sz="17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3a</a:t>
            </a:r>
            <a:r>
              <a:rPr lang="en-US" sz="17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at reflux.</a:t>
            </a:r>
            <a:endParaRPr lang="es-MX" sz="17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6C1D694-8AAB-BBE5-E63D-953A0299579E}"/>
              </a:ext>
            </a:extLst>
          </p:cNvPr>
          <p:cNvSpPr txBox="1"/>
          <p:nvPr/>
        </p:nvSpPr>
        <p:spPr>
          <a:xfrm>
            <a:off x="847725" y="4332856"/>
            <a:ext cx="6559826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70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[a] All the reactions were conducted at reflux, except for DMF where the temperature was kept controlled at 150 °C, as at higher temperatures, multiple degradation products were observed. [b] Maximum yield occurred within these reaction times. [c] Isolated yields.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6A36DC2-F87E-C39E-AC03-C399FBB318AA}"/>
              </a:ext>
            </a:extLst>
          </p:cNvPr>
          <p:cNvSpPr txBox="1"/>
          <p:nvPr/>
        </p:nvSpPr>
        <p:spPr>
          <a:xfrm>
            <a:off x="756252" y="5707736"/>
            <a:ext cx="1067949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50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De los Santos, M. G., Cua-Basulto, M., Huepalcalco, A., Delit, W., Sandoval-Ramírez, J., López-Torres, A., ... &amp; Fernández-Herrera, M. A. (2022). Fused Pyrroles in Cholestane and Norcholestane Side Chains: Acaricidal and Plant Growth-Promoting Effects. Molecules, 27(23), 8466.</a:t>
            </a:r>
          </a:p>
        </p:txBody>
      </p:sp>
    </p:spTree>
    <p:extLst>
      <p:ext uri="{BB962C8B-B14F-4D97-AF65-F5344CB8AC3E}">
        <p14:creationId xmlns:p14="http://schemas.microsoft.com/office/powerpoint/2010/main" val="2686688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0342E-80D3-9DF5-6C33-BEC43AF5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Synthesis optimization and application to norcholestanes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CBEB6CC-6048-C9B2-AEA0-4C74C13CB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41" y="1394065"/>
            <a:ext cx="10443127" cy="4725397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0F15DF-5439-4243-E3F4-32D1E2BCE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9600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0BB1ED-8521-917B-F5E2-423EA60DE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Biological evaluation, acaricidal activity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AFA9AC-D56D-FBF2-F15E-DDD472ADF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MX" dirty="0"/>
              <a:t>Two-spotted spider mite (</a:t>
            </a:r>
            <a:r>
              <a:rPr lang="es-MX" i="1" dirty="0"/>
              <a:t>Tetranychus urticae</a:t>
            </a:r>
            <a:r>
              <a:rPr lang="es-MX" dirty="0"/>
              <a:t>) was the target</a:t>
            </a:r>
          </a:p>
          <a:p>
            <a:pPr marL="0" indent="0">
              <a:buNone/>
            </a:pPr>
            <a:r>
              <a:rPr lang="es-MX" dirty="0"/>
              <a:t>Norcholestane pyrroles </a:t>
            </a:r>
            <a:r>
              <a:rPr lang="es-MX" b="1" dirty="0"/>
              <a:t>8a-c</a:t>
            </a:r>
            <a:endParaRPr lang="es-MX" dirty="0"/>
          </a:p>
          <a:p>
            <a:pPr marL="0" indent="0">
              <a:buNone/>
            </a:pPr>
            <a:r>
              <a:rPr lang="es-MX" b="1" dirty="0"/>
              <a:t>Activity on Adult Mites:</a:t>
            </a:r>
            <a:endParaRPr lang="es-MX" dirty="0"/>
          </a:p>
          <a:p>
            <a:pPr lvl="1"/>
            <a:r>
              <a:rPr lang="es-MX" dirty="0"/>
              <a:t>Compounds </a:t>
            </a:r>
            <a:r>
              <a:rPr lang="es-MX" b="1" dirty="0"/>
              <a:t>8a</a:t>
            </a:r>
            <a:r>
              <a:rPr lang="es-MX" dirty="0"/>
              <a:t> and </a:t>
            </a:r>
            <a:r>
              <a:rPr lang="es-MX" b="1" dirty="0"/>
              <a:t>8b</a:t>
            </a:r>
            <a:r>
              <a:rPr lang="es-MX" dirty="0"/>
              <a:t> showed significant mortality </a:t>
            </a:r>
            <a:r>
              <a:rPr lang="es-MX" b="1" dirty="0"/>
              <a:t>24 hours</a:t>
            </a:r>
            <a:r>
              <a:rPr lang="es-MX" dirty="0"/>
              <a:t> after application.</a:t>
            </a:r>
          </a:p>
          <a:p>
            <a:pPr lvl="1"/>
            <a:r>
              <a:rPr lang="es-MX" b="1" dirty="0"/>
              <a:t>All compounds (8a-c)</a:t>
            </a:r>
            <a:r>
              <a:rPr lang="es-MX" dirty="0"/>
              <a:t> caused significant mortality at </a:t>
            </a:r>
            <a:r>
              <a:rPr lang="es-MX" b="1" dirty="0"/>
              <a:t>48 and 72 hours</a:t>
            </a:r>
            <a:r>
              <a:rPr lang="es-MX" dirty="0"/>
              <a:t>.</a:t>
            </a:r>
          </a:p>
          <a:p>
            <a:pPr lvl="1"/>
            <a:r>
              <a:rPr lang="es-MX" b="1" dirty="0"/>
              <a:t>Most Effective:</a:t>
            </a:r>
            <a:r>
              <a:rPr lang="es-MX" dirty="0"/>
              <a:t> Compound </a:t>
            </a:r>
            <a:r>
              <a:rPr lang="es-MX" b="1" dirty="0"/>
              <a:t>8c</a:t>
            </a:r>
            <a:r>
              <a:rPr lang="es-MX" dirty="0"/>
              <a:t> had the strongest lethal effect at </a:t>
            </a:r>
            <a:r>
              <a:rPr lang="es-MX" b="1" dirty="0"/>
              <a:t>72 hours</a:t>
            </a:r>
            <a:r>
              <a:rPr lang="es-MX" dirty="0"/>
              <a:t>.</a:t>
            </a:r>
          </a:p>
          <a:p>
            <a:pPr marL="0" indent="0">
              <a:buNone/>
            </a:pPr>
            <a:r>
              <a:rPr lang="es-MX" b="1" dirty="0"/>
              <a:t>Activity on Mite Eggs:</a:t>
            </a:r>
            <a:endParaRPr lang="es-MX" dirty="0"/>
          </a:p>
          <a:p>
            <a:pPr lvl="1"/>
            <a:r>
              <a:rPr lang="es-MX" dirty="0"/>
              <a:t>Compounds </a:t>
            </a:r>
            <a:r>
              <a:rPr lang="es-MX" b="1" dirty="0"/>
              <a:t>8b</a:t>
            </a:r>
            <a:r>
              <a:rPr lang="es-MX" dirty="0"/>
              <a:t> and </a:t>
            </a:r>
            <a:r>
              <a:rPr lang="es-MX" b="1" dirty="0"/>
              <a:t>8c</a:t>
            </a:r>
            <a:r>
              <a:rPr lang="es-MX" dirty="0"/>
              <a:t> caused significant egg mortality.</a:t>
            </a:r>
          </a:p>
          <a:p>
            <a:pPr lvl="1"/>
            <a:r>
              <a:rPr lang="es-MX" b="1" dirty="0"/>
              <a:t>Most Effective:</a:t>
            </a:r>
            <a:r>
              <a:rPr lang="es-MX" dirty="0"/>
              <a:t> Compound </a:t>
            </a:r>
            <a:r>
              <a:rPr lang="es-MX" b="1" dirty="0"/>
              <a:t>8c</a:t>
            </a:r>
            <a:r>
              <a:rPr lang="es-MX" dirty="0"/>
              <a:t> showed a </a:t>
            </a:r>
            <a:r>
              <a:rPr lang="es-MX" b="1" dirty="0"/>
              <a:t>highly lethal effect</a:t>
            </a:r>
            <a:r>
              <a:rPr lang="es-MX" dirty="0"/>
              <a:t> on eggs.</a:t>
            </a:r>
          </a:p>
          <a:p>
            <a:endParaRPr lang="es-MX" b="1" dirty="0"/>
          </a:p>
          <a:p>
            <a:r>
              <a:rPr lang="es-MX" b="1" dirty="0"/>
              <a:t>Residual activity and context:</a:t>
            </a:r>
            <a:endParaRPr lang="es-MX" dirty="0"/>
          </a:p>
          <a:p>
            <a:r>
              <a:rPr lang="es-MX" dirty="0"/>
              <a:t>Based on literature for similar pyrrole compounds (e.g., chlorfenapyr), these steroidal pyrroles are expected to have a </a:t>
            </a:r>
            <a:r>
              <a:rPr lang="es-MX" b="1" dirty="0"/>
              <a:t>residual activity of 1-3 weeks</a:t>
            </a:r>
            <a:r>
              <a:rPr lang="es-MX" dirty="0"/>
              <a:t> after application.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i="1" dirty="0"/>
              <a:t>Note:</a:t>
            </a:r>
            <a:r>
              <a:rPr lang="es-MX" dirty="0"/>
              <a:t> Actual residual time can vary with plant species, age, and environmental conditions.</a:t>
            </a:r>
            <a:br>
              <a:rPr lang="es-MX" dirty="0"/>
            </a:b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4797DDD-4404-2DB9-0B2D-1E5B3BE18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7170" name="Picture 2" descr="Two-spotted mite | Priority pest insects and mites | Pest insects and mites  | Biosecurity | Agriculture Victoria">
            <a:extLst>
              <a:ext uri="{FF2B5EF4-FFF2-40B4-BE49-F238E27FC236}">
                <a16:creationId xmlns:a16="http://schemas.microsoft.com/office/drawing/2014/main" id="{AD6FBF0A-F5F1-DC03-A6D5-63C560FE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35" y="2216113"/>
            <a:ext cx="1699394" cy="1274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ave you had to deal with two-spotted spider mites on your crops? 🕷️ They  may be small, but these invasive mites can be found worldwide and are known  to develop resistance to">
            <a:extLst>
              <a:ext uri="{FF2B5EF4-FFF2-40B4-BE49-F238E27FC236}">
                <a16:creationId xmlns:a16="http://schemas.microsoft.com/office/drawing/2014/main" id="{2BC97D80-1A0A-0C03-052D-CC295CE91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7092" y="1796977"/>
            <a:ext cx="1528592" cy="21128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486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8FB712-25EA-8FB3-AD29-8497D0CAF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Biological evaluation, effect on habanero pepper growth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02C095-144F-EDD6-8B0B-72E642452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MX" dirty="0"/>
              <a:t>Assess the impact of norcholestane pyrroles </a:t>
            </a:r>
            <a:r>
              <a:rPr lang="es-MX" b="1" dirty="0"/>
              <a:t>8a-c</a:t>
            </a:r>
            <a:r>
              <a:rPr lang="es-MX" dirty="0"/>
              <a:t> on vegetative growth.</a:t>
            </a:r>
          </a:p>
          <a:p>
            <a:r>
              <a:rPr lang="es-MX" dirty="0"/>
              <a:t>Habanero pepper (</a:t>
            </a:r>
            <a:r>
              <a:rPr lang="es-MX" i="1" dirty="0"/>
              <a:t>Capsicum chinense</a:t>
            </a:r>
            <a:r>
              <a:rPr lang="es-MX" dirty="0"/>
              <a:t>), greenhouse conditions, direct foliar spray</a:t>
            </a:r>
          </a:p>
          <a:p>
            <a:r>
              <a:rPr lang="es-MX" dirty="0"/>
              <a:t>Measured </a:t>
            </a:r>
            <a:r>
              <a:rPr lang="es-MX" b="1" dirty="0"/>
              <a:t>15 days</a:t>
            </a:r>
            <a:r>
              <a:rPr lang="es-MX" dirty="0"/>
              <a:t> after treatment</a:t>
            </a:r>
          </a:p>
          <a:p>
            <a:pPr marL="0" indent="0">
              <a:buNone/>
            </a:pPr>
            <a:r>
              <a:rPr lang="es-MX" b="1" dirty="0"/>
              <a:t>Results on Vegetative Growth:</a:t>
            </a:r>
            <a:endParaRPr lang="es-MX" dirty="0"/>
          </a:p>
          <a:p>
            <a:r>
              <a:rPr lang="es-MX" b="1" dirty="0"/>
              <a:t>No Significant Effect</a:t>
            </a:r>
            <a:r>
              <a:rPr lang="es-MX" dirty="0"/>
              <a:t> was observed on plant height and number of leaves per plant</a:t>
            </a:r>
          </a:p>
          <a:p>
            <a:pPr marL="0" indent="0">
              <a:buNone/>
            </a:pPr>
            <a:r>
              <a:rPr lang="es-MX" b="1" dirty="0"/>
              <a:t>Key Positive Finding on Biomass:</a:t>
            </a:r>
            <a:endParaRPr lang="es-MX" dirty="0"/>
          </a:p>
          <a:p>
            <a:r>
              <a:rPr lang="es-MX" b="1" dirty="0"/>
              <a:t>Root Dry Biomass</a:t>
            </a:r>
            <a:r>
              <a:rPr lang="es-MX" dirty="0"/>
              <a:t> was significantly increased.</a:t>
            </a:r>
          </a:p>
          <a:p>
            <a:r>
              <a:rPr lang="es-MX" b="1" dirty="0"/>
              <a:t>Most Active Compound: 8c</a:t>
            </a:r>
            <a:endParaRPr lang="es-MX" dirty="0"/>
          </a:p>
          <a:p>
            <a:pPr lvl="1"/>
            <a:r>
              <a:rPr lang="es-MX" b="1" dirty="0"/>
              <a:t>Treated:</a:t>
            </a:r>
            <a:r>
              <a:rPr lang="es-MX" dirty="0"/>
              <a:t> 0.15 g/plant</a:t>
            </a:r>
          </a:p>
          <a:p>
            <a:pPr lvl="1"/>
            <a:r>
              <a:rPr lang="es-MX" b="1" dirty="0"/>
              <a:t>Control:</a:t>
            </a:r>
            <a:r>
              <a:rPr lang="es-MX" dirty="0"/>
              <a:t> 0.10 g/plant</a:t>
            </a:r>
          </a:p>
          <a:p>
            <a:r>
              <a:rPr lang="es-MX" dirty="0"/>
              <a:t>This suggests </a:t>
            </a:r>
            <a:r>
              <a:rPr lang="es-MX" b="1" dirty="0"/>
              <a:t>8c</a:t>
            </a:r>
            <a:r>
              <a:rPr lang="es-MX" dirty="0"/>
              <a:t> promotes </a:t>
            </a:r>
            <a:r>
              <a:rPr lang="es-MX" b="1" dirty="0"/>
              <a:t>root system development</a:t>
            </a:r>
            <a:r>
              <a:rPr lang="es-MX" dirty="0"/>
              <a:t>.</a:t>
            </a:r>
          </a:p>
          <a:p>
            <a:pPr marL="0" indent="0">
              <a:buNone/>
            </a:pPr>
            <a:r>
              <a:rPr lang="es-MX" b="1" dirty="0"/>
              <a:t>Significance &amp; Future Direction:</a:t>
            </a:r>
            <a:endParaRPr lang="es-MX" dirty="0"/>
          </a:p>
          <a:p>
            <a:r>
              <a:rPr lang="es-MX" dirty="0"/>
              <a:t>Root growth is tightly regulated by phytohormones.</a:t>
            </a:r>
          </a:p>
          <a:p>
            <a:r>
              <a:rPr lang="es-MX" dirty="0"/>
              <a:t>This result indicates the </a:t>
            </a:r>
            <a:r>
              <a:rPr lang="es-MX" b="1" dirty="0"/>
              <a:t>potential of 8c as a phytohormone-like regulator</a:t>
            </a:r>
            <a:r>
              <a:rPr lang="es-MX" dirty="0"/>
              <a:t>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81A389-3455-A18C-8181-223375720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DD5DC0-7B9E-62C1-D699-7A300981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60" y="4172606"/>
            <a:ext cx="3139094" cy="1765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15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42259-BE4F-354B-2985-A0EBE17C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The C-C bond cleavage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BE0C64-17B3-547C-1617-3FDF0C1EB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sz="1600" dirty="0"/>
              <a:t>The Water is the cheapest and most environmentally friendly solvent. </a:t>
            </a:r>
          </a:p>
          <a:p>
            <a:pPr marL="0" indent="0">
              <a:buNone/>
            </a:pPr>
            <a:r>
              <a:rPr lang="es-MX" sz="1600" dirty="0"/>
              <a:t>At high temperatures, superheated water is obtained, </a:t>
            </a:r>
            <a:r>
              <a:rPr lang="en-US" sz="1600" dirty="0"/>
              <a:t>which is defined as water that maintains its liquid state under pressure at a temperature above its natural boiling point (</a:t>
            </a:r>
            <a:r>
              <a:rPr lang="en-US" sz="1600" b="1" dirty="0"/>
              <a:t>100 °C</a:t>
            </a:r>
            <a:r>
              <a:rPr lang="en-US" sz="1600" dirty="0"/>
              <a:t>) and below its critical temperature (</a:t>
            </a:r>
            <a:r>
              <a:rPr lang="en-US" sz="1600" b="1" dirty="0"/>
              <a:t>374 °C</a:t>
            </a:r>
            <a:r>
              <a:rPr lang="en-US" sz="1600" dirty="0"/>
              <a:t>). </a:t>
            </a:r>
          </a:p>
          <a:p>
            <a:pPr marL="0" indent="0">
              <a:buNone/>
            </a:pPr>
            <a:r>
              <a:rPr lang="en-US" sz="1600" dirty="0"/>
              <a:t>In this state, the solubility of organic compounds increases due to the change in their chemical and physical properties:</a:t>
            </a:r>
            <a:endParaRPr lang="es-MX" sz="1600" dirty="0"/>
          </a:p>
          <a:p>
            <a:r>
              <a:rPr lang="es-MX" sz="1600" dirty="0">
                <a:latin typeface="Abel" panose="02000506030000020004" pitchFamily="2" charset="0"/>
              </a:rPr>
              <a:t>The dissociation constant (pKw) decreases from 14 to 11 and increases at its critical point.</a:t>
            </a:r>
          </a:p>
          <a:p>
            <a:r>
              <a:rPr lang="es-MX" sz="1600" dirty="0">
                <a:latin typeface="Abel" panose="02000506030000020004" pitchFamily="2" charset="0"/>
              </a:rPr>
              <a:t>The polarity decreases.</a:t>
            </a:r>
          </a:p>
          <a:p>
            <a:r>
              <a:rPr lang="es-MX" sz="1600" dirty="0">
                <a:latin typeface="Abel" panose="02000506030000020004" pitchFamily="2" charset="0"/>
              </a:rPr>
              <a:t>The dielectric constant decreases to 27.5.</a:t>
            </a:r>
          </a:p>
          <a:p>
            <a:pPr marL="0" indent="0">
              <a:buNone/>
            </a:pPr>
            <a:endParaRPr lang="es-MX" sz="1600" dirty="0">
              <a:latin typeface="Abel" panose="02000506030000020004" pitchFamily="2" charset="0"/>
            </a:endParaRPr>
          </a:p>
          <a:p>
            <a:endParaRPr lang="es-MX" sz="16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D92E95-E416-5B3B-DFDF-FD44EBDF5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18</a:t>
            </a:fld>
            <a:endParaRPr lang="en-GB" dirty="0"/>
          </a:p>
        </p:txBody>
      </p:sp>
      <p:pic>
        <p:nvPicPr>
          <p:cNvPr id="5" name="Imagen 4" descr="Forma&#10;&#10;Descripción generada automáticamente con confianza media">
            <a:extLst>
              <a:ext uri="{FF2B5EF4-FFF2-40B4-BE49-F238E27FC236}">
                <a16:creationId xmlns:a16="http://schemas.microsoft.com/office/drawing/2014/main" id="{9D896F43-1971-8A5B-97ED-F474F5783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9" y="3591096"/>
            <a:ext cx="6683972" cy="2731084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726401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4BFAD-7C9F-A286-BA1F-506F42DC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The C-C bond cleavage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4EA6-E400-5A9B-FBAC-F6367EE18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Cleavage of the C-C bond between carbon C-25 and C-26 using electron-rich anilines.</a:t>
            </a:r>
          </a:p>
          <a:p>
            <a:r>
              <a:rPr lang="en-US" dirty="0"/>
              <a:t>The spectroscopic data confirmed the obtaining of the system 27-norcholestane, which contains a 1,4-dicarbonyl system. </a:t>
            </a:r>
            <a:r>
              <a:rPr lang="es-MX" dirty="0"/>
              <a:t>The yields obtained with each aniline for the formation of the 1,4-dicarbonyl system vary between 45 and 90%.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FBB2315-1E72-4494-3D93-B6096989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19</a:t>
            </a:fld>
            <a:endParaRPr lang="en-GB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8863CC55-3407-1D64-92A2-64B706CF1FF2}"/>
              </a:ext>
            </a:extLst>
          </p:cNvPr>
          <p:cNvGrpSpPr/>
          <p:nvPr/>
        </p:nvGrpSpPr>
        <p:grpSpPr>
          <a:xfrm>
            <a:off x="1761922" y="3782157"/>
            <a:ext cx="8191906" cy="1740084"/>
            <a:chOff x="1681846" y="3992364"/>
            <a:chExt cx="8191906" cy="174008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DA88EFF0-B804-BF75-C069-91EB31F3D466}"/>
                </a:ext>
              </a:extLst>
            </p:cNvPr>
            <p:cNvGrpSpPr/>
            <p:nvPr/>
          </p:nvGrpSpPr>
          <p:grpSpPr>
            <a:xfrm>
              <a:off x="1681846" y="3992365"/>
              <a:ext cx="1448139" cy="1739230"/>
              <a:chOff x="1681846" y="3992365"/>
              <a:chExt cx="1448139" cy="1739230"/>
            </a:xfrm>
          </p:grpSpPr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7E956ED-BF74-B616-D22A-D6ED61E815E7}"/>
                  </a:ext>
                </a:extLst>
              </p:cNvPr>
              <p:cNvSpPr txBox="1"/>
              <p:nvPr/>
            </p:nvSpPr>
            <p:spPr>
              <a:xfrm>
                <a:off x="1681846" y="3992365"/>
                <a:ext cx="144813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kern="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2,4-dimethoxyaniline</a:t>
                </a:r>
                <a:endParaRPr lang="es-MX" sz="11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8" name="Imagen 7" descr="Forma&#10;&#10;Descripción generada automáticamente con confianza media">
                <a:extLst>
                  <a:ext uri="{FF2B5EF4-FFF2-40B4-BE49-F238E27FC236}">
                    <a16:creationId xmlns:a16="http://schemas.microsoft.com/office/drawing/2014/main" id="{2558700A-B63E-9FFC-58C0-57FE9E6E19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8450" y="4319347"/>
                <a:ext cx="1054931" cy="1412248"/>
              </a:xfrm>
              <a:prstGeom prst="rect">
                <a:avLst/>
              </a:prstGeom>
            </p:spPr>
          </p:pic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EEA50846-019C-BE5E-ED0B-DBDA99813BE6}"/>
                </a:ext>
              </a:extLst>
            </p:cNvPr>
            <p:cNvGrpSpPr/>
            <p:nvPr/>
          </p:nvGrpSpPr>
          <p:grpSpPr>
            <a:xfrm>
              <a:off x="3264043" y="4007177"/>
              <a:ext cx="1592823" cy="1632172"/>
              <a:chOff x="3264043" y="4007177"/>
              <a:chExt cx="1592823" cy="1632172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AEAD69D4-A4E3-8112-95A4-9B3BFAABD3BF}"/>
                  </a:ext>
                </a:extLst>
              </p:cNvPr>
              <p:cNvSpPr txBox="1"/>
              <p:nvPr/>
            </p:nvSpPr>
            <p:spPr>
              <a:xfrm>
                <a:off x="3298563" y="4007177"/>
                <a:ext cx="152378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kern="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2,5-dimethoxyaniline</a:t>
                </a:r>
                <a:endParaRPr lang="es-MX" sz="11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9" name="Imagen 8" descr="Forma&#10;&#10;Descripción generada automáticamente con confianza media">
                <a:extLst>
                  <a:ext uri="{FF2B5EF4-FFF2-40B4-BE49-F238E27FC236}">
                    <a16:creationId xmlns:a16="http://schemas.microsoft.com/office/drawing/2014/main" id="{9E12256E-4C28-2929-8BCE-C41B717D7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4043" y="4555313"/>
                <a:ext cx="1592823" cy="1084036"/>
              </a:xfrm>
              <a:prstGeom prst="rect">
                <a:avLst/>
              </a:prstGeom>
            </p:spPr>
          </p:pic>
        </p:grp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3D6A6259-ABBF-C3BC-96BB-536E0CD7C507}"/>
                </a:ext>
              </a:extLst>
            </p:cNvPr>
            <p:cNvGrpSpPr/>
            <p:nvPr/>
          </p:nvGrpSpPr>
          <p:grpSpPr>
            <a:xfrm>
              <a:off x="8250282" y="3992364"/>
              <a:ext cx="1623470" cy="1740084"/>
              <a:chOff x="8250282" y="3992364"/>
              <a:chExt cx="1623470" cy="1740084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FB08B36D-2672-4327-E9AE-64A568BFCB6B}"/>
                  </a:ext>
                </a:extLst>
              </p:cNvPr>
              <p:cNvSpPr txBox="1"/>
              <p:nvPr/>
            </p:nvSpPr>
            <p:spPr>
              <a:xfrm>
                <a:off x="8250282" y="3992364"/>
                <a:ext cx="162347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kern="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3,4,5-trimethoxyaniline</a:t>
                </a:r>
                <a:endParaRPr lang="es-MX" sz="11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10" name="Imagen 9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06EE7CB4-EAAF-E70B-C95D-5F888E4AA0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6756" y="4318495"/>
                <a:ext cx="1350522" cy="1413953"/>
              </a:xfrm>
              <a:prstGeom prst="rect">
                <a:avLst/>
              </a:prstGeom>
            </p:spPr>
          </p:pic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B96E2FB9-71DD-969E-4A94-3C1E0BAB8E74}"/>
                </a:ext>
              </a:extLst>
            </p:cNvPr>
            <p:cNvGrpSpPr/>
            <p:nvPr/>
          </p:nvGrpSpPr>
          <p:grpSpPr>
            <a:xfrm>
              <a:off x="6662784" y="4013339"/>
              <a:ext cx="1623470" cy="1693324"/>
              <a:chOff x="6662784" y="4013339"/>
              <a:chExt cx="1623470" cy="1693324"/>
            </a:xfrm>
          </p:grpSpPr>
          <p:pic>
            <p:nvPicPr>
              <p:cNvPr id="12" name="Imagen 11" descr="Forma&#10;&#10;Descripción generada automáticamente con confianza baja">
                <a:extLst>
                  <a:ext uri="{FF2B5EF4-FFF2-40B4-BE49-F238E27FC236}">
                    <a16:creationId xmlns:a16="http://schemas.microsoft.com/office/drawing/2014/main" id="{CF679225-B406-F700-680D-7A8E7AF57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23843" y="4344280"/>
                <a:ext cx="1301352" cy="1362383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1F6BFE03-9EB3-1FD3-5D1C-94C9192723B0}"/>
                  </a:ext>
                </a:extLst>
              </p:cNvPr>
              <p:cNvSpPr txBox="1"/>
              <p:nvPr/>
            </p:nvSpPr>
            <p:spPr>
              <a:xfrm>
                <a:off x="6662784" y="4013339"/>
                <a:ext cx="162347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kern="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2,4,6-trimethoxyaniline</a:t>
                </a:r>
                <a:endParaRPr lang="es-MX" sz="11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510CDB3C-D2BE-A875-503D-D66361DD5615}"/>
                </a:ext>
              </a:extLst>
            </p:cNvPr>
            <p:cNvGrpSpPr/>
            <p:nvPr/>
          </p:nvGrpSpPr>
          <p:grpSpPr>
            <a:xfrm>
              <a:off x="5042030" y="4007178"/>
              <a:ext cx="1523782" cy="1658579"/>
              <a:chOff x="5042030" y="4007178"/>
              <a:chExt cx="1523782" cy="1658579"/>
            </a:xfrm>
          </p:grpSpPr>
          <p:pic>
            <p:nvPicPr>
              <p:cNvPr id="11" name="Imagen 10" descr="Forma&#10;&#10;Descripción generada automáticamente con confianza media">
                <a:extLst>
                  <a:ext uri="{FF2B5EF4-FFF2-40B4-BE49-F238E27FC236}">
                    <a16:creationId xmlns:a16="http://schemas.microsoft.com/office/drawing/2014/main" id="{76519397-04C0-E9FB-4749-EA05438CF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2220" y="4385186"/>
                <a:ext cx="1323402" cy="1280571"/>
              </a:xfrm>
              <a:prstGeom prst="rect">
                <a:avLst/>
              </a:prstGeom>
            </p:spPr>
          </p:pic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941849DB-1C54-A24E-FE5C-1371C6CDA90F}"/>
                  </a:ext>
                </a:extLst>
              </p:cNvPr>
              <p:cNvSpPr txBox="1"/>
              <p:nvPr/>
            </p:nvSpPr>
            <p:spPr>
              <a:xfrm>
                <a:off x="5042030" y="4007178"/>
                <a:ext cx="152378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b="1" kern="0" dirty="0">
                    <a:solidFill>
                      <a:schemeClr val="accent5">
                        <a:lumMod val="75000"/>
                      </a:schemeClr>
                    </a:solidFill>
                    <a:latin typeface="+mj-lt"/>
                    <a:ea typeface="Times New Roman" panose="02020603050405020304" pitchFamily="18" charset="0"/>
                  </a:rPr>
                  <a:t>3,5-dimethoxyaniline</a:t>
                </a:r>
                <a:endParaRPr lang="es-MX" sz="1100" b="1" dirty="0">
                  <a:solidFill>
                    <a:schemeClr val="accent5">
                      <a:lumMod val="75000"/>
                    </a:schemeClr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568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2644A1-F887-4410-9D26-65C10E2BB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the project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60AFF3-D523-4BFB-87A2-1F3D99EC3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Sustainable chemical synthesis of bioactive molecules for local agriculture (habanero pepper).</a:t>
            </a:r>
          </a:p>
          <a:p>
            <a:r>
              <a:rPr lang="es-MX" dirty="0"/>
              <a:t>Targets a key regional crop in the Yucatan Peninsula, vital to the economy (90% from Yucatan state).</a:t>
            </a:r>
          </a:p>
          <a:p>
            <a:r>
              <a:rPr lang="es-MX" dirty="0"/>
              <a:t>Habanero pepper is the 5th most important global crop (FAO), valued for nutrition, vitamins, and natural colorants.</a:t>
            </a:r>
          </a:p>
          <a:p>
            <a:r>
              <a:rPr lang="es-MX" dirty="0"/>
              <a:t>Synthesis guided by </a:t>
            </a:r>
            <a:r>
              <a:rPr lang="es-MX" b="1" dirty="0"/>
              <a:t>six Green Chemistry principles</a:t>
            </a:r>
            <a:r>
              <a:rPr lang="es-MX" dirty="0"/>
              <a:t> to ensure sustainability.</a:t>
            </a:r>
          </a:p>
          <a:p>
            <a:r>
              <a:rPr lang="es-MX" dirty="0"/>
              <a:t>Eco-friendly synthesis of steroidal </a:t>
            </a:r>
            <a:r>
              <a:rPr lang="es-MX" b="1" dirty="0"/>
              <a:t>phytohormones (cholestanes)</a:t>
            </a:r>
            <a:r>
              <a:rPr lang="es-MX" dirty="0"/>
              <a:t> to enhance crop growth and promote sustainable agricultural development.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5E0204-2E80-4FC7-9C37-1F8BF50D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02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69EA4-033F-32F0-393E-D009EB51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DC7D15-1AD7-B443-869A-E44D801C2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MX" b="1" dirty="0"/>
              <a:t>Synthetic Achievements:</a:t>
            </a:r>
            <a:endParaRPr lang="es-MX" dirty="0"/>
          </a:p>
          <a:p>
            <a:r>
              <a:rPr lang="es-MX" dirty="0"/>
              <a:t>Successfully synthesized </a:t>
            </a:r>
            <a:r>
              <a:rPr lang="es-MX" b="1" dirty="0"/>
              <a:t>fused pyrroles</a:t>
            </a:r>
            <a:r>
              <a:rPr lang="es-MX" dirty="0"/>
              <a:t> in cholestane and norcholestane side chains.</a:t>
            </a:r>
          </a:p>
          <a:p>
            <a:r>
              <a:rPr lang="es-MX" b="1" dirty="0"/>
              <a:t>Optimized the Paal-Knorr reaction</a:t>
            </a:r>
            <a:r>
              <a:rPr lang="es-MX" dirty="0"/>
              <a:t> using mild, efficient methods (conventional reflux &amp; </a:t>
            </a:r>
            <a:r>
              <a:rPr lang="es-MX" b="1" dirty="0"/>
              <a:t>MW-heating</a:t>
            </a:r>
            <a:r>
              <a:rPr lang="es-MX" dirty="0"/>
              <a:t> with SiC vials).</a:t>
            </a:r>
          </a:p>
          <a:p>
            <a:r>
              <a:rPr lang="es-MX" dirty="0"/>
              <a:t>Constructed the </a:t>
            </a:r>
            <a:r>
              <a:rPr lang="es-MX" b="1" dirty="0"/>
              <a:t>norcholestane skeleton</a:t>
            </a:r>
            <a:r>
              <a:rPr lang="es-MX" dirty="0"/>
              <a:t> from diosgenin via a key </a:t>
            </a:r>
            <a:r>
              <a:rPr lang="es-MX" b="1" dirty="0"/>
              <a:t>C-C bond cleavage</a:t>
            </a:r>
            <a:r>
              <a:rPr lang="es-MX" dirty="0"/>
              <a:t> to form the essential 1,4-dicarbonyl precursor.</a:t>
            </a:r>
          </a:p>
          <a:p>
            <a:pPr marL="0" indent="0">
              <a:buNone/>
            </a:pPr>
            <a:r>
              <a:rPr lang="es-MX" b="1" dirty="0"/>
              <a:t>Biological Results – Dual Agro-Potential:</a:t>
            </a:r>
            <a:endParaRPr lang="es-MX" dirty="0"/>
          </a:p>
          <a:p>
            <a:r>
              <a:rPr lang="es-MX" b="1" dirty="0"/>
              <a:t>Acaricidal Activity (vs. Two-Spotted Spider Mite):</a:t>
            </a:r>
            <a:endParaRPr lang="es-MX" dirty="0"/>
          </a:p>
          <a:p>
            <a:pPr lvl="1"/>
            <a:r>
              <a:rPr lang="es-MX" b="1" dirty="0"/>
              <a:t>Adults:</a:t>
            </a:r>
            <a:r>
              <a:rPr lang="es-MX" dirty="0"/>
              <a:t> Compounds </a:t>
            </a:r>
            <a:r>
              <a:rPr lang="es-MX" b="1" dirty="0"/>
              <a:t>8a &amp; 8b</a:t>
            </a:r>
            <a:r>
              <a:rPr lang="es-MX" dirty="0"/>
              <a:t> effective at 24h; </a:t>
            </a:r>
            <a:r>
              <a:rPr lang="es-MX" b="1" dirty="0"/>
              <a:t>all compounds (8a-c)</a:t>
            </a:r>
            <a:r>
              <a:rPr lang="es-MX" dirty="0"/>
              <a:t> effective at 48-72h, with </a:t>
            </a:r>
            <a:r>
              <a:rPr lang="es-MX" b="1" dirty="0"/>
              <a:t>8c</a:t>
            </a:r>
            <a:r>
              <a:rPr lang="es-MX" dirty="0"/>
              <a:t> being most potent at 72h.</a:t>
            </a:r>
          </a:p>
          <a:p>
            <a:pPr lvl="1"/>
            <a:r>
              <a:rPr lang="es-MX" b="1" dirty="0"/>
              <a:t>Eggs:</a:t>
            </a:r>
            <a:r>
              <a:rPr lang="es-MX" dirty="0"/>
              <a:t> Compounds </a:t>
            </a:r>
            <a:r>
              <a:rPr lang="es-MX" b="1" dirty="0"/>
              <a:t>8b</a:t>
            </a:r>
            <a:r>
              <a:rPr lang="es-MX" dirty="0"/>
              <a:t> and especially </a:t>
            </a:r>
            <a:r>
              <a:rPr lang="es-MX" b="1" dirty="0"/>
              <a:t>8c</a:t>
            </a:r>
            <a:r>
              <a:rPr lang="es-MX" dirty="0"/>
              <a:t> showed </a:t>
            </a:r>
            <a:r>
              <a:rPr lang="es-MX" b="1" dirty="0"/>
              <a:t>significant and highly lethal effects</a:t>
            </a:r>
            <a:r>
              <a:rPr lang="es-MX" dirty="0"/>
              <a:t>.</a:t>
            </a:r>
          </a:p>
          <a:p>
            <a:r>
              <a:rPr lang="es-MX" b="1" dirty="0"/>
              <a:t>Plant Growth Promotion (Habanero Pepper):</a:t>
            </a:r>
            <a:endParaRPr lang="es-MX" dirty="0"/>
          </a:p>
          <a:p>
            <a:pPr lvl="1"/>
            <a:r>
              <a:rPr lang="es-MX" b="1" dirty="0"/>
              <a:t>No effect</a:t>
            </a:r>
            <a:r>
              <a:rPr lang="es-MX" dirty="0"/>
              <a:t> on aerial growth (height, leaf number).</a:t>
            </a:r>
          </a:p>
          <a:p>
            <a:pPr lvl="1"/>
            <a:r>
              <a:rPr lang="es-MX" b="1" dirty="0"/>
              <a:t>Key Result:</a:t>
            </a:r>
            <a:r>
              <a:rPr lang="es-MX" dirty="0"/>
              <a:t> Compound </a:t>
            </a:r>
            <a:r>
              <a:rPr lang="es-MX" b="1" dirty="0"/>
              <a:t>8c</a:t>
            </a:r>
            <a:r>
              <a:rPr lang="es-MX" dirty="0"/>
              <a:t> </a:t>
            </a:r>
            <a:r>
              <a:rPr lang="es-MX" b="1" dirty="0"/>
              <a:t>significantly increased root dry biomass</a:t>
            </a:r>
            <a:r>
              <a:rPr lang="es-MX" dirty="0"/>
              <a:t>.</a:t>
            </a:r>
          </a:p>
          <a:p>
            <a:pPr marL="0" indent="0">
              <a:buNone/>
            </a:pPr>
            <a:r>
              <a:rPr lang="es-MX" b="1" dirty="0"/>
              <a:t>Overall Significance:</a:t>
            </a:r>
            <a:endParaRPr lang="es-MX" dirty="0"/>
          </a:p>
          <a:p>
            <a:r>
              <a:rPr lang="es-MX" dirty="0"/>
              <a:t>Compound </a:t>
            </a:r>
            <a:r>
              <a:rPr lang="es-MX" b="1" dirty="0"/>
              <a:t>8c</a:t>
            </a:r>
            <a:r>
              <a:rPr lang="es-MX" dirty="0"/>
              <a:t> demonstrates a </a:t>
            </a:r>
            <a:r>
              <a:rPr lang="es-MX" b="1" dirty="0"/>
              <a:t>valuable dual function</a:t>
            </a:r>
            <a:r>
              <a:rPr lang="es-MX" dirty="0"/>
              <a:t>: a </a:t>
            </a:r>
            <a:r>
              <a:rPr lang="es-MX" b="1" dirty="0"/>
              <a:t>potent acaricide</a:t>
            </a:r>
            <a:r>
              <a:rPr lang="es-MX" dirty="0"/>
              <a:t> and a </a:t>
            </a:r>
            <a:r>
              <a:rPr lang="es-MX" b="1" dirty="0"/>
              <a:t>root growth promoter</a:t>
            </a:r>
            <a:r>
              <a:rPr lang="es-MX" dirty="0"/>
              <a:t>, offering a twofold benefit for crop protection and health.</a:t>
            </a:r>
          </a:p>
          <a:p>
            <a:r>
              <a:rPr lang="es-MX" dirty="0"/>
              <a:t>These steroidal pyrroles are </a:t>
            </a:r>
            <a:r>
              <a:rPr lang="es-MX" b="1" dirty="0"/>
              <a:t>promising candidates</a:t>
            </a:r>
            <a:r>
              <a:rPr lang="es-MX" dirty="0"/>
              <a:t> for further development. Future optimization should focus on improving their </a:t>
            </a:r>
            <a:r>
              <a:rPr lang="es-MX" b="1" dirty="0"/>
              <a:t>polarity and aqueous solubility</a:t>
            </a:r>
            <a:r>
              <a:rPr lang="es-MX" dirty="0"/>
              <a:t> to enhance bioavailability.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E9CCF40-D033-89F6-8B42-D793A34DE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010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A41790-8F46-7266-6C47-25EAC4A51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Future work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185369-D800-5A3E-1196-54A2BBA4F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MX" b="1" dirty="0"/>
              <a:t>Synthesis and Activity Optimization</a:t>
            </a:r>
            <a:endParaRPr lang="es-MX" dirty="0"/>
          </a:p>
          <a:p>
            <a:r>
              <a:rPr lang="es-MX" dirty="0"/>
              <a:t>Improve the biological activity of the pyrrole compounds.</a:t>
            </a:r>
          </a:p>
          <a:p>
            <a:r>
              <a:rPr lang="es-MX" dirty="0"/>
              <a:t>Hydrolyzing the acetate protecting groups. To date, only the acetate at the </a:t>
            </a:r>
            <a:r>
              <a:rPr lang="es-MX" b="1" dirty="0"/>
              <a:t>3-position</a:t>
            </a:r>
            <a:r>
              <a:rPr lang="es-MX" dirty="0"/>
              <a:t> has been successfully hydrolyzed.</a:t>
            </a:r>
          </a:p>
          <a:p>
            <a:r>
              <a:rPr lang="es-MX" dirty="0"/>
              <a:t>Exploring alternative techniques and conditions to achieve complete deacetylation.</a:t>
            </a:r>
          </a:p>
          <a:p>
            <a:r>
              <a:rPr lang="es-MX" dirty="0"/>
              <a:t>Use alternative oxidation methods such as the Dess-Martin reaction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b="1" dirty="0"/>
              <a:t>Biological Screening</a:t>
            </a:r>
            <a:endParaRPr lang="es-MX" dirty="0"/>
          </a:p>
          <a:p>
            <a:r>
              <a:rPr lang="es-MX" dirty="0"/>
              <a:t>Tested the pyrroles against </a:t>
            </a:r>
            <a:r>
              <a:rPr lang="es-MX" i="1" dirty="0"/>
              <a:t>E. coli</a:t>
            </a:r>
            <a:r>
              <a:rPr lang="es-MX" dirty="0"/>
              <a:t> and </a:t>
            </a:r>
            <a:r>
              <a:rPr lang="es-MX" i="1" dirty="0"/>
              <a:t>S. aureus, to screen the antibacterial activity.</a:t>
            </a:r>
            <a:endParaRPr lang="es-MX" dirty="0"/>
          </a:p>
          <a:p>
            <a:r>
              <a:rPr lang="es-MX" dirty="0"/>
              <a:t>No significant antibacterial activity was observed.</a:t>
            </a:r>
          </a:p>
          <a:p>
            <a:r>
              <a:rPr lang="es-MX" dirty="0"/>
              <a:t>The current compound library is not optimized for this target; focus will remain on agrochemical applications.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b="1" dirty="0"/>
              <a:t>Formulation and Delivery Systems</a:t>
            </a:r>
            <a:endParaRPr lang="es-MX" dirty="0"/>
          </a:p>
          <a:p>
            <a:r>
              <a:rPr lang="es-MX" dirty="0"/>
              <a:t>Develop a controlled-release delivery system for greenhouse applications.</a:t>
            </a:r>
          </a:p>
          <a:p>
            <a:r>
              <a:rPr lang="es-MX" dirty="0"/>
              <a:t>Successfully encapsulated the pyrrole compounds in </a:t>
            </a:r>
            <a:r>
              <a:rPr lang="es-MX" b="1" dirty="0"/>
              <a:t>alginate beads derived from sargassum seaweed</a:t>
            </a:r>
            <a:r>
              <a:rPr lang="es-MX" dirty="0"/>
              <a:t>.</a:t>
            </a:r>
          </a:p>
          <a:p>
            <a:r>
              <a:rPr lang="es-MX" dirty="0"/>
              <a:t>Engineer these alginate beads into a </a:t>
            </a:r>
            <a:r>
              <a:rPr lang="es-MX" b="1" dirty="0"/>
              <a:t>slow-release formulation</a:t>
            </a:r>
            <a:r>
              <a:rPr lang="es-MX" dirty="0"/>
              <a:t> to enhance efficacy and longevity in crop systems.</a:t>
            </a:r>
            <a:br>
              <a:rPr lang="es-MX" dirty="0"/>
            </a:b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4CB77C2-9769-CE2A-5E24-C1C5197CFD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607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9EE5D2-2AFA-4E11-B5CA-BD15740BD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Alginate beads with encapsulated pyrrole compounds</a:t>
            </a:r>
            <a:endParaRPr lang="ru-RU" dirty="0"/>
          </a:p>
        </p:txBody>
      </p:sp>
      <p:pic>
        <p:nvPicPr>
          <p:cNvPr id="8" name="Marcador de contenido 5">
            <a:extLst>
              <a:ext uri="{FF2B5EF4-FFF2-40B4-BE49-F238E27FC236}">
                <a16:creationId xmlns:a16="http://schemas.microsoft.com/office/drawing/2014/main" id="{4D551EDD-6BFF-CACE-7ACE-D7F26B53A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9" t="26967" r="31020" b="29406"/>
          <a:stretch>
            <a:fillRect/>
          </a:stretch>
        </p:blipFill>
        <p:spPr>
          <a:xfrm>
            <a:off x="7168055" y="4955633"/>
            <a:ext cx="2995449" cy="154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9484DFA7-41FD-F33E-CA0C-40D6E198041D}"/>
              </a:ext>
            </a:extLst>
          </p:cNvPr>
          <p:cNvGrpSpPr/>
          <p:nvPr/>
        </p:nvGrpSpPr>
        <p:grpSpPr>
          <a:xfrm>
            <a:off x="6096000" y="1346795"/>
            <a:ext cx="5230167" cy="3692922"/>
            <a:chOff x="6384092" y="138141"/>
            <a:chExt cx="5230167" cy="369292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D34E7AB-C894-0A46-4512-18A054CA5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86" r="4991" b="11171"/>
            <a:stretch>
              <a:fillRect/>
            </a:stretch>
          </p:blipFill>
          <p:spPr>
            <a:xfrm>
              <a:off x="6384092" y="138141"/>
              <a:ext cx="2364205" cy="36929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CD70C41-7FBA-7CEF-5851-ABC7D3370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35" t="18616"/>
            <a:stretch>
              <a:fillRect/>
            </a:stretch>
          </p:blipFill>
          <p:spPr>
            <a:xfrm>
              <a:off x="8596755" y="138141"/>
              <a:ext cx="3017504" cy="36929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465833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3A6A2-AE4B-B62F-8351-FDF4415FF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B02A59-E55E-66E6-62FB-646E8CBF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Acknowledgements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C55661-5C97-41B8-AFE5-C09E94694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r>
              <a:rPr lang="es-MX" b="1" dirty="0"/>
              <a:t>All the members of the research group and colleagues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495925-FD3D-9562-D3B6-BC5A2C6D4F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23</a:t>
            </a:fld>
            <a:endParaRPr lang="en-GB" dirty="0"/>
          </a:p>
        </p:txBody>
      </p:sp>
      <p:pic>
        <p:nvPicPr>
          <p:cNvPr id="5" name="Google Shape;569;p23">
            <a:extLst>
              <a:ext uri="{FF2B5EF4-FFF2-40B4-BE49-F238E27FC236}">
                <a16:creationId xmlns:a16="http://schemas.microsoft.com/office/drawing/2014/main" id="{6E7D3A76-F198-756D-4559-AF36FEE7CE1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28828" y="1659951"/>
            <a:ext cx="2716426" cy="76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78;p24">
            <a:extLst>
              <a:ext uri="{FF2B5EF4-FFF2-40B4-BE49-F238E27FC236}">
                <a16:creationId xmlns:a16="http://schemas.microsoft.com/office/drawing/2014/main" id="{19F71311-5616-B5C4-2153-85C1AE291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4209" y="1595635"/>
            <a:ext cx="787770" cy="901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79;p24">
            <a:extLst>
              <a:ext uri="{FF2B5EF4-FFF2-40B4-BE49-F238E27FC236}">
                <a16:creationId xmlns:a16="http://schemas.microsoft.com/office/drawing/2014/main" id="{B6E4A41F-2497-DA25-257F-9FB181EB83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4608" y="1553392"/>
            <a:ext cx="787771" cy="974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0;p24">
            <a:extLst>
              <a:ext uri="{FF2B5EF4-FFF2-40B4-BE49-F238E27FC236}">
                <a16:creationId xmlns:a16="http://schemas.microsoft.com/office/drawing/2014/main" id="{25E90B00-E670-3152-24A9-AA33F5FAE29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2060" t="4572" r="20805" b="4294"/>
          <a:stretch/>
        </p:blipFill>
        <p:spPr>
          <a:xfrm>
            <a:off x="3723810" y="1429662"/>
            <a:ext cx="1364806" cy="122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1;p24" descr="Organización de las Naciones Unidas para la Educación, la Ciencia y la  Cultura - Naciones Unidas y el Estado de Derecho">
            <a:extLst>
              <a:ext uri="{FF2B5EF4-FFF2-40B4-BE49-F238E27FC236}">
                <a16:creationId xmlns:a16="http://schemas.microsoft.com/office/drawing/2014/main" id="{59480536-4AD4-8331-298B-ADEAA0F03D6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62349" y="1346310"/>
            <a:ext cx="1541128" cy="130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2;p24" descr="PhosAgro - Wikipedia">
            <a:extLst>
              <a:ext uri="{FF2B5EF4-FFF2-40B4-BE49-F238E27FC236}">
                <a16:creationId xmlns:a16="http://schemas.microsoft.com/office/drawing/2014/main" id="{03123CE5-ED5C-1B1B-3E6B-1B8E6F521A0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24168" y="1553958"/>
            <a:ext cx="1483968" cy="89038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A13F1D1-E74A-2BA2-6A76-4C90FCC689AC}"/>
              </a:ext>
            </a:extLst>
          </p:cNvPr>
          <p:cNvSpPr txBox="1"/>
          <p:nvPr/>
        </p:nvSpPr>
        <p:spPr>
          <a:xfrm>
            <a:off x="1665470" y="4451893"/>
            <a:ext cx="51638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0" i="0" dirty="0">
                <a:solidFill>
                  <a:srgbClr val="1155CC"/>
                </a:solidFill>
                <a:effectLst/>
                <a:latin typeface="tahoma" panose="020B0604030504040204" pitchFamily="34" charset="0"/>
                <a:hlinkClick r:id="rId8"/>
              </a:rPr>
              <a:t>https://sites.google.com/view/biomol-biomat-lab/home</a:t>
            </a:r>
            <a:endParaRPr lang="es-MX" sz="1600" b="0" i="0" dirty="0">
              <a:solidFill>
                <a:srgbClr val="1155CC"/>
              </a:solidFill>
              <a:effectLst/>
              <a:latin typeface="tahoma" panose="020B0604030504040204" pitchFamily="34" charset="0"/>
            </a:endParaRPr>
          </a:p>
          <a:p>
            <a:endParaRPr lang="es-MX" sz="1600" b="0" i="0" dirty="0">
              <a:solidFill>
                <a:srgbClr val="1155CC"/>
              </a:solidFill>
              <a:effectLst/>
              <a:latin typeface="tahoma" panose="020B0604030504040204" pitchFamily="34" charset="0"/>
            </a:endParaRPr>
          </a:p>
          <a:p>
            <a:r>
              <a:rPr lang="es-MX" sz="1600" dirty="0">
                <a:latin typeface="tahoma" panose="020B0604030504040204" pitchFamily="34" charset="0"/>
              </a:rPr>
              <a:t>mfernandez@cinvestav.mx</a:t>
            </a:r>
          </a:p>
          <a:p>
            <a:r>
              <a:rPr lang="es-MX" sz="1600" dirty="0">
                <a:latin typeface="tahoma" panose="020B0604030504040204" pitchFamily="34" charset="0"/>
              </a:rPr>
              <a:t>marietafernandezh@gmail.com</a:t>
            </a:r>
          </a:p>
          <a:p>
            <a:endParaRPr lang="es-MX" sz="1600" dirty="0">
              <a:latin typeface="tahoma" panose="020B0604030504040204" pitchFamily="34" charset="0"/>
            </a:endParaRPr>
          </a:p>
          <a:p>
            <a:r>
              <a:rPr lang="es-MX" sz="1600" dirty="0">
                <a:latin typeface="tahoma" panose="020B0604030504040204" pitchFamily="34" charset="0"/>
              </a:rPr>
              <a:t>@mafernan9</a:t>
            </a:r>
            <a:endParaRPr lang="es-MX" sz="1600" dirty="0"/>
          </a:p>
        </p:txBody>
      </p:sp>
      <p:pic>
        <p:nvPicPr>
          <p:cNvPr id="12" name="Picture 2" descr="Window browser internet or web page icon black Vector Image">
            <a:extLst>
              <a:ext uri="{FF2B5EF4-FFF2-40B4-BE49-F238E27FC236}">
                <a16:creationId xmlns:a16="http://schemas.microsoft.com/office/drawing/2014/main" id="{8939A2DD-6CE2-41DD-FCF1-DFDB36D32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9" b="20776"/>
          <a:stretch/>
        </p:blipFill>
        <p:spPr bwMode="auto">
          <a:xfrm>
            <a:off x="1064608" y="4410458"/>
            <a:ext cx="568037" cy="4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Email icon Royalty Free Vector Image - VectorStock">
            <a:extLst>
              <a:ext uri="{FF2B5EF4-FFF2-40B4-BE49-F238E27FC236}">
                <a16:creationId xmlns:a16="http://schemas.microsoft.com/office/drawing/2014/main" id="{FE206F5E-1DC5-D51C-9C68-3BF111A72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1" t="10077" r="10399" b="16484"/>
          <a:stretch/>
        </p:blipFill>
        <p:spPr bwMode="auto">
          <a:xfrm>
            <a:off x="1143634" y="5031111"/>
            <a:ext cx="409986" cy="4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ogotipo de twitter sobre fondo negro - Iconos gratis de logo">
            <a:extLst>
              <a:ext uri="{FF2B5EF4-FFF2-40B4-BE49-F238E27FC236}">
                <a16:creationId xmlns:a16="http://schemas.microsoft.com/office/drawing/2014/main" id="{703ED1D9-DB62-7344-15F1-CC520F83D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2" y="5647664"/>
            <a:ext cx="410578" cy="41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71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744F59-982E-DCB6-FA75-4C47ADC30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095B4E6-709C-4588-57B2-61450A08B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274" y="1329900"/>
            <a:ext cx="3148650" cy="209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9A0EBC3-A23B-FE33-5BF7-690031A99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858" y="1351382"/>
            <a:ext cx="3739324" cy="2103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2A4BF08-9812-A3BA-E7F5-4CD08D26F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185" y="4311823"/>
            <a:ext cx="2804795" cy="187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4F7E57-10EC-05DD-328D-9A2C98659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226" y="4174045"/>
            <a:ext cx="3098280" cy="206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1AFA421-1745-BE1C-7582-46D3A5428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</p:spPr>
        <p:txBody>
          <a:bodyPr/>
          <a:lstStyle/>
          <a:p>
            <a:r>
              <a:rPr lang="es-MX" dirty="0"/>
              <a:t>Visit Yucatan, Mexico</a:t>
            </a:r>
          </a:p>
        </p:txBody>
      </p:sp>
    </p:spTree>
    <p:extLst>
      <p:ext uri="{BB962C8B-B14F-4D97-AF65-F5344CB8AC3E}">
        <p14:creationId xmlns:p14="http://schemas.microsoft.com/office/powerpoint/2010/main" val="94873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373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72266-7707-8ACB-9EDF-EFFC3F869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34A383-A807-5185-9B23-52944B62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aims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C15BFF-594A-81CC-0466-2EB214C37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MX" b="1" dirty="0"/>
              <a:t>Immediate-Term Aims (12-Month Project):</a:t>
            </a:r>
          </a:p>
          <a:p>
            <a:r>
              <a:rPr lang="es-MX" dirty="0"/>
              <a:t>Open plant-derived steroid side-chains via </a:t>
            </a:r>
            <a:r>
              <a:rPr lang="es-MX" b="1" dirty="0"/>
              <a:t>Lewis acid-catalyzed acetolysis</a:t>
            </a:r>
            <a:r>
              <a:rPr lang="es-MX" dirty="0"/>
              <a:t> (26-hydroxy-22-oxocholestanes), applying Green Chemistry principles.</a:t>
            </a:r>
          </a:p>
          <a:p>
            <a:r>
              <a:rPr lang="es-MX" dirty="0"/>
              <a:t>Mild oxidation of the C-26 primary hydroxyl group to corresponding </a:t>
            </a:r>
            <a:r>
              <a:rPr lang="es-MX" b="1" dirty="0"/>
              <a:t>steroidal aldehydes</a:t>
            </a:r>
            <a:r>
              <a:rPr lang="es-MX" dirty="0"/>
              <a:t>.</a:t>
            </a:r>
          </a:p>
          <a:p>
            <a:r>
              <a:rPr lang="es-MX" dirty="0"/>
              <a:t>Perform C-C bond cleavage of aldehydes via a </a:t>
            </a:r>
            <a:r>
              <a:rPr lang="es-MX" b="1" dirty="0"/>
              <a:t>microwave-assisted, water-promoted, aniline-catalyzed</a:t>
            </a:r>
            <a:r>
              <a:rPr lang="es-MX" dirty="0"/>
              <a:t> reaction (27-norcholestanes).</a:t>
            </a:r>
          </a:p>
          <a:p>
            <a:r>
              <a:rPr lang="es-MX" dirty="0"/>
              <a:t>Utilize resulting 1,4-dicarbonyl compounds to synthesize a series of </a:t>
            </a:r>
            <a:r>
              <a:rPr lang="es-MX" b="1" dirty="0"/>
              <a:t>steroidal pyrroles</a:t>
            </a:r>
            <a:r>
              <a:rPr lang="es-MX" dirty="0"/>
              <a:t> without catalysts.</a:t>
            </a:r>
          </a:p>
          <a:p>
            <a:r>
              <a:rPr lang="es-MX" dirty="0"/>
              <a:t>Design optimal delivery formulations using </a:t>
            </a:r>
            <a:r>
              <a:rPr lang="es-MX" b="1" dirty="0"/>
              <a:t>soy lecithin and water</a:t>
            </a:r>
            <a:r>
              <a:rPr lang="es-MX" dirty="0"/>
              <a:t> for habanero pepper seedlings.</a:t>
            </a:r>
          </a:p>
          <a:p>
            <a:r>
              <a:rPr lang="es-MX" dirty="0"/>
              <a:t>Test all synthesized steroidal compounds as </a:t>
            </a:r>
            <a:r>
              <a:rPr lang="es-MX" b="1" dirty="0"/>
              <a:t>plant-growth regulators</a:t>
            </a:r>
            <a:r>
              <a:rPr lang="es-MX" dirty="0"/>
              <a:t> in habanero pepper crops.</a:t>
            </a:r>
          </a:p>
          <a:p>
            <a:r>
              <a:rPr lang="es-MX" dirty="0"/>
              <a:t>Publish results.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47E1A6-32F4-89E8-DB4E-C9FED8E39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440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76F80-5E00-9AAE-43A5-084EFF208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82BCE0-F8D4-A240-66C4-87E28380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aims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9F1DF4-5FAE-CDA5-FB56-8024B728E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MX" b="1" dirty="0"/>
              <a:t>Longer-Term Perspectives:</a:t>
            </a:r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File a patent covering all chemical and biological results.</a:t>
            </a:r>
          </a:p>
          <a:p>
            <a:r>
              <a:rPr lang="es-MX" dirty="0"/>
              <a:t>Conduct expanded </a:t>
            </a:r>
            <a:r>
              <a:rPr lang="es-MX" b="1" dirty="0"/>
              <a:t>toxicity assessments</a:t>
            </a:r>
            <a:r>
              <a:rPr lang="es-MX" dirty="0"/>
              <a:t> in other plants, bees, water, and livestock via authorized institutions.</a:t>
            </a:r>
          </a:p>
          <a:p>
            <a:r>
              <a:rPr lang="es-MX" dirty="0"/>
              <a:t>Evaluate other delivery systems/formulations for plants.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99326B2-E65B-BF77-E4DC-2DAB628E6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23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5A502-8CA7-C59B-9785-75890E63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Background - Phytohormones &amp; Plant Growth Promoters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EFB8FE-8727-F1BA-B9F9-C8214B993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Phytohormones are </a:t>
            </a:r>
            <a:r>
              <a:rPr lang="es-MX" b="1" dirty="0"/>
              <a:t>chemical substances</a:t>
            </a:r>
            <a:r>
              <a:rPr lang="es-MX" dirty="0"/>
              <a:t> produced by plants that regulate physiological growth processes.</a:t>
            </a:r>
            <a:r>
              <a:rPr lang="es-MX" baseline="30000" dirty="0"/>
              <a:t>1</a:t>
            </a:r>
          </a:p>
          <a:p>
            <a:r>
              <a:rPr lang="es-MX" dirty="0"/>
              <a:t>They are </a:t>
            </a:r>
            <a:r>
              <a:rPr lang="es-MX" b="1" dirty="0"/>
              <a:t>synthesized in tiny amounts</a:t>
            </a:r>
            <a:r>
              <a:rPr lang="es-MX" dirty="0"/>
              <a:t>, making them precious targets for organic synthesis.</a:t>
            </a:r>
          </a:p>
          <a:p>
            <a:r>
              <a:rPr lang="es-MX" b="1" dirty="0"/>
              <a:t>Brassinosteroids (BSs)</a:t>
            </a:r>
            <a:r>
              <a:rPr lang="es-MX" dirty="0"/>
              <a:t> are the most sophisticated and potent class of phytohormones.</a:t>
            </a:r>
          </a:p>
          <a:p>
            <a:pPr lvl="1"/>
            <a:r>
              <a:rPr lang="es-MX" dirty="0"/>
              <a:t>First identified in 1979 (brassinolide) from </a:t>
            </a:r>
            <a:r>
              <a:rPr lang="es-MX" i="1" dirty="0"/>
              <a:t>Brassica napus</a:t>
            </a:r>
            <a:r>
              <a:rPr lang="es-MX" dirty="0"/>
              <a:t> pollen.</a:t>
            </a:r>
            <a:r>
              <a:rPr lang="es-MX" baseline="30000" dirty="0"/>
              <a:t>2</a:t>
            </a:r>
          </a:p>
          <a:p>
            <a:pPr lvl="1"/>
            <a:r>
              <a:rPr lang="es-MX" dirty="0"/>
              <a:t>Over </a:t>
            </a:r>
            <a:r>
              <a:rPr lang="es-MX" b="1" dirty="0"/>
              <a:t>70 natural BSs</a:t>
            </a:r>
            <a:r>
              <a:rPr lang="es-MX" dirty="0"/>
              <a:t> are known, with hundreds of synthetic analogs produced.</a:t>
            </a:r>
            <a:r>
              <a:rPr lang="es-MX" baseline="30000" dirty="0"/>
              <a:t>3</a:t>
            </a:r>
          </a:p>
          <a:p>
            <a:r>
              <a:rPr lang="es-MX" dirty="0"/>
              <a:t>Their chemical structure is key to activity, with specific functional groups essential for their biological effects.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MX" sz="1050" b="1" dirty="0"/>
              <a:t>1</a:t>
            </a:r>
            <a:r>
              <a:rPr lang="es-MX" sz="1050" dirty="0"/>
              <a:t>. a) Brassinosteroids: A Class of Plant Hormone, in: S. Hayat, A. Ahmad (Eds.) Springer Dordrecht, 2011. b) V.A. Khripach, V.N. Zhabinskii, A.E.d. Groot, Brassinosteroids: a new class of plant hormones, Academic Press, San Diego, 1999. c) Brassinosteroids: steroidal plant hormones, in: A. Sakurai, T. Yokota, S.D. Clouse (Eds.) Springer, Tokyo, 1999.</a:t>
            </a:r>
            <a:br>
              <a:rPr lang="es-MX" sz="1050" dirty="0"/>
            </a:br>
            <a:r>
              <a:rPr lang="en-US" sz="1050" b="1" dirty="0"/>
              <a:t>2</a:t>
            </a:r>
            <a:r>
              <a:rPr lang="en-US" sz="1050" dirty="0"/>
              <a:t>. M.D. Grove, G.F. Spencer, W.K. Rohwedder, N. Mandava, J.F. Worley, J.D. Warthen, G.L. Steffens, J.L. Flippen-Anderson, J.C. Cook. </a:t>
            </a:r>
            <a:r>
              <a:rPr lang="en-US" sz="1050" dirty="0" err="1"/>
              <a:t>Brassinolide</a:t>
            </a:r>
            <a:r>
              <a:rPr lang="en-US" sz="1050" dirty="0"/>
              <a:t>, a plant growth-promoting steroid isolated from </a:t>
            </a:r>
            <a:r>
              <a:rPr lang="en-US" sz="1050" i="1" dirty="0"/>
              <a:t>Brassica napus</a:t>
            </a:r>
            <a:r>
              <a:rPr lang="en-US" sz="1050" dirty="0"/>
              <a:t> pollen. </a:t>
            </a:r>
            <a:r>
              <a:rPr lang="en-US" sz="1050" i="1" dirty="0"/>
              <a:t>Nature</a:t>
            </a:r>
            <a:r>
              <a:rPr lang="en-US" sz="1050" dirty="0"/>
              <a:t> </a:t>
            </a:r>
            <a:r>
              <a:rPr lang="en-US" sz="1050" b="1" dirty="0"/>
              <a:t>1979</a:t>
            </a:r>
            <a:r>
              <a:rPr lang="en-US" sz="1050" dirty="0"/>
              <a:t>, </a:t>
            </a:r>
            <a:r>
              <a:rPr lang="en-US" sz="1050" i="1" dirty="0"/>
              <a:t>281, </a:t>
            </a:r>
            <a:r>
              <a:rPr lang="en-US" sz="1050" dirty="0"/>
              <a:t>216-217.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050" b="1" dirty="0"/>
              <a:t>3</a:t>
            </a:r>
            <a:r>
              <a:rPr lang="en-US" sz="1050" dirty="0"/>
              <a:t>. A.L.G.L. Peres, J.S. Soares, R.G. Tavares, G. </a:t>
            </a:r>
            <a:r>
              <a:rPr lang="en-US" sz="1050" dirty="0" err="1"/>
              <a:t>Righetto</a:t>
            </a:r>
            <a:r>
              <a:rPr lang="en-US" sz="1050" dirty="0"/>
              <a:t>, M.A.T. Zullo, N.B. Mandava, M. </a:t>
            </a:r>
            <a:r>
              <a:rPr lang="en-US" sz="1050" dirty="0" err="1"/>
              <a:t>Menossi</a:t>
            </a:r>
            <a:r>
              <a:rPr lang="en-US" sz="1050" dirty="0"/>
              <a:t>. Brassinosteroids, the Sixth Class of Phytohormones: A Molecular View from the Discovery to Hormonal Interactions in Plant Development and Stress Adaptation. </a:t>
            </a:r>
            <a:r>
              <a:rPr lang="en-US" sz="1050" i="1" dirty="0"/>
              <a:t>Intl. J. Mol. Sci</a:t>
            </a:r>
            <a:r>
              <a:rPr lang="en-US" sz="1050" dirty="0"/>
              <a:t>. </a:t>
            </a:r>
            <a:r>
              <a:rPr lang="en-US" sz="1050" b="1" dirty="0"/>
              <a:t>2019</a:t>
            </a:r>
            <a:r>
              <a:rPr lang="en-US" sz="1050" dirty="0"/>
              <a:t>, </a:t>
            </a:r>
            <a:r>
              <a:rPr lang="en-US" sz="1050" i="1" dirty="0"/>
              <a:t>20</a:t>
            </a:r>
            <a:r>
              <a:rPr lang="en-US" sz="1050" dirty="0"/>
              <a:t>, 331(1-33).</a:t>
            </a:r>
            <a:endParaRPr lang="es-MX" sz="1050" dirty="0"/>
          </a:p>
          <a:p>
            <a:pPr marL="0" indent="0">
              <a:buNone/>
            </a:pPr>
            <a:endParaRPr lang="es-MX" sz="11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1A2F980-8F9F-FBD2-B436-4AA8527425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050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31448A-E8D8-486E-BA75-103D0DEB0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Background - Structural Features of Steroidal Phytohormones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ED18B5-0671-4DDC-912B-AED56A662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Steroidal phytohormones feature </a:t>
            </a:r>
            <a:r>
              <a:rPr lang="es-MX" b="1" dirty="0"/>
              <a:t>oxygenated functional groups</a:t>
            </a:r>
            <a:r>
              <a:rPr lang="es-MX" dirty="0"/>
              <a:t> in rings A, B, and the side chain; nitrogen can occasionally be found.</a:t>
            </a:r>
          </a:p>
          <a:p>
            <a:r>
              <a:rPr lang="es-MX" dirty="0"/>
              <a:t>The </a:t>
            </a:r>
            <a:r>
              <a:rPr lang="es-MX" b="1" dirty="0"/>
              <a:t>modification of these functional groups (pharmacophores)</a:t>
            </a:r>
            <a:r>
              <a:rPr lang="es-MX" dirty="0"/>
              <a:t> can increase or decrease the hormone's biological activity.</a:t>
            </a:r>
          </a:p>
          <a:p>
            <a:r>
              <a:rPr lang="es-MX" b="1" dirty="0"/>
              <a:t>Key structural characteristics</a:t>
            </a:r>
            <a:r>
              <a:rPr lang="es-MX" dirty="0"/>
              <a:t>:</a:t>
            </a:r>
          </a:p>
          <a:p>
            <a:pPr lvl="1"/>
            <a:r>
              <a:rPr lang="es-MX" dirty="0"/>
              <a:t>Almost all contain an oxygenated group at </a:t>
            </a:r>
            <a:r>
              <a:rPr lang="es-MX" b="1" dirty="0"/>
              <a:t>C-3</a:t>
            </a:r>
            <a:r>
              <a:rPr lang="es-MX" dirty="0"/>
              <a:t>.</a:t>
            </a:r>
          </a:p>
          <a:p>
            <a:pPr lvl="1"/>
            <a:r>
              <a:rPr lang="es-MX" b="1" dirty="0"/>
              <a:t>Side-chain structure</a:t>
            </a:r>
            <a:r>
              <a:rPr lang="es-MX" dirty="0"/>
              <a:t> is crucial and variable, with some possessing atypical stereochemistry.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A4697C1-F3EA-CF73-7757-4831E5D56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5709DB-BC54-C4B4-5E00-58B3B53D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220" y="4094745"/>
            <a:ext cx="2539560" cy="220095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16B05E-A931-509F-04A6-2A663726FAE6}"/>
              </a:ext>
            </a:extLst>
          </p:cNvPr>
          <p:cNvSpPr txBox="1"/>
          <p:nvPr/>
        </p:nvSpPr>
        <p:spPr>
          <a:xfrm>
            <a:off x="6432331" y="5438302"/>
            <a:ext cx="131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brassinolide</a:t>
            </a:r>
          </a:p>
        </p:txBody>
      </p:sp>
    </p:spTree>
    <p:extLst>
      <p:ext uri="{BB962C8B-B14F-4D97-AF65-F5344CB8AC3E}">
        <p14:creationId xmlns:p14="http://schemas.microsoft.com/office/powerpoint/2010/main" val="354026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F40C7-0792-B69F-BDED-8308D822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Background - The 22-Oxocholestane Scaffold: A Molecule with Dual Potential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DBDAAA-6CAB-36A0-C6BA-E18DFF756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The </a:t>
            </a:r>
            <a:r>
              <a:rPr lang="es-MX" b="1" dirty="0"/>
              <a:t>22-oxocholestane</a:t>
            </a:r>
            <a:r>
              <a:rPr lang="es-MX" dirty="0"/>
              <a:t> scaffold gained prominence with the discovery of </a:t>
            </a:r>
            <a:r>
              <a:rPr lang="es-MX" b="1" dirty="0"/>
              <a:t>OSW-1</a:t>
            </a:r>
            <a:r>
              <a:rPr lang="es-MX" dirty="0"/>
              <a:t>, a potent natural product.</a:t>
            </a:r>
            <a:r>
              <a:rPr lang="es-MX" baseline="30000" dirty="0"/>
              <a:t>4</a:t>
            </a:r>
          </a:p>
          <a:p>
            <a:pPr lvl="1"/>
            <a:r>
              <a:rPr lang="es-MX" dirty="0"/>
              <a:t>OSW-1 is a </a:t>
            </a:r>
            <a:r>
              <a:rPr lang="es-MX" b="1" dirty="0"/>
              <a:t>cholestane saponin</a:t>
            </a:r>
            <a:r>
              <a:rPr lang="es-MX" dirty="0"/>
              <a:t> from </a:t>
            </a:r>
            <a:r>
              <a:rPr lang="es-MX" i="1" dirty="0"/>
              <a:t>Ornithogalum saundersiae</a:t>
            </a:r>
            <a:r>
              <a:rPr lang="es-MX" dirty="0"/>
              <a:t>.</a:t>
            </a:r>
          </a:p>
          <a:p>
            <a:pPr lvl="1"/>
            <a:r>
              <a:rPr lang="es-MX" dirty="0"/>
              <a:t>It exhibits </a:t>
            </a:r>
            <a:r>
              <a:rPr lang="es-MX" b="1" dirty="0"/>
              <a:t>remarkable anticancer activity</a:t>
            </a:r>
            <a:r>
              <a:rPr lang="es-MX" dirty="0"/>
              <a:t> (up to 100x greater than taxol).</a:t>
            </a:r>
            <a:r>
              <a:rPr lang="es-MX" baseline="30000" dirty="0"/>
              <a:t>5</a:t>
            </a:r>
          </a:p>
          <a:p>
            <a:pPr lvl="1"/>
            <a:endParaRPr lang="es-MX" baseline="30000" dirty="0"/>
          </a:p>
          <a:p>
            <a:pPr lvl="1"/>
            <a:endParaRPr lang="es-MX" baseline="30000" dirty="0"/>
          </a:p>
          <a:p>
            <a:pPr lvl="1"/>
            <a:endParaRPr lang="es-MX" baseline="30000" dirty="0"/>
          </a:p>
          <a:p>
            <a:pPr lvl="1"/>
            <a:endParaRPr lang="es-MX" baseline="30000" dirty="0"/>
          </a:p>
          <a:p>
            <a:pPr lvl="1"/>
            <a:endParaRPr lang="es-MX" baseline="30000" dirty="0"/>
          </a:p>
          <a:p>
            <a:pPr lvl="1"/>
            <a:endParaRPr lang="es-MX" baseline="30000" dirty="0"/>
          </a:p>
          <a:p>
            <a:pPr marL="457200" lvl="1" indent="0">
              <a:buNone/>
            </a:pPr>
            <a:endParaRPr lang="es-MX" baseline="30000" dirty="0"/>
          </a:p>
          <a:p>
            <a:r>
              <a:rPr lang="es-MX" dirty="0"/>
              <a:t>This finding spurred research into synthesizing OSW-1 analogs for various biological applications.</a:t>
            </a:r>
          </a:p>
          <a:p>
            <a:r>
              <a:rPr lang="es-MX" dirty="0"/>
              <a:t>Other natural products, like the </a:t>
            </a:r>
            <a:r>
              <a:rPr lang="es-MX" b="1" dirty="0"/>
              <a:t>abutilosides</a:t>
            </a:r>
            <a:r>
              <a:rPr lang="es-MX" dirty="0"/>
              <a:t> from </a:t>
            </a:r>
            <a:r>
              <a:rPr lang="es-MX" i="1" dirty="0"/>
              <a:t>Solanum abutiloides</a:t>
            </a:r>
            <a:r>
              <a:rPr lang="es-MX" dirty="0"/>
              <a:t>, also feature this side chain.</a:t>
            </a:r>
            <a:r>
              <a:rPr lang="es-MX" baseline="30000" dirty="0"/>
              <a:t>6</a:t>
            </a:r>
          </a:p>
          <a:p>
            <a:endParaRPr lang="es-MX" baseline="300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MX" sz="1400" b="1" dirty="0"/>
              <a:t>4</a:t>
            </a:r>
            <a:r>
              <a:rPr lang="es-MX" sz="1400" dirty="0"/>
              <a:t>. S. </a:t>
            </a:r>
            <a:r>
              <a:rPr lang="fr-FR" sz="1400" dirty="0" err="1"/>
              <a:t>Kubo</a:t>
            </a:r>
            <a:r>
              <a:rPr lang="fr-FR" sz="1400" dirty="0"/>
              <a:t>, Y. </a:t>
            </a:r>
            <a:r>
              <a:rPr lang="fr-FR" sz="1400" dirty="0" err="1"/>
              <a:t>Mimaki</a:t>
            </a:r>
            <a:r>
              <a:rPr lang="fr-FR" sz="1400" dirty="0"/>
              <a:t>, M. </a:t>
            </a:r>
            <a:r>
              <a:rPr lang="fr-FR" sz="1400" dirty="0" err="1"/>
              <a:t>Terao</a:t>
            </a:r>
            <a:r>
              <a:rPr lang="fr-FR" sz="1400" dirty="0"/>
              <a:t>, Y. </a:t>
            </a:r>
            <a:r>
              <a:rPr lang="fr-FR" sz="1400" dirty="0" err="1"/>
              <a:t>Sashida</a:t>
            </a:r>
            <a:r>
              <a:rPr lang="fr-FR" sz="1400" dirty="0"/>
              <a:t>, </a:t>
            </a:r>
            <a:r>
              <a:rPr lang="fr-FR" sz="1400" dirty="0" err="1"/>
              <a:t>T</a:t>
            </a:r>
            <a:r>
              <a:rPr lang="fr-FR" sz="1400" dirty="0"/>
              <a:t>. </a:t>
            </a:r>
            <a:r>
              <a:rPr lang="fr-FR" sz="1400" dirty="0" err="1"/>
              <a:t>Nikaido</a:t>
            </a:r>
            <a:r>
              <a:rPr lang="fr-FR" sz="1400" dirty="0"/>
              <a:t>, </a:t>
            </a:r>
            <a:r>
              <a:rPr lang="fr-FR" sz="1400" dirty="0" err="1"/>
              <a:t>T</a:t>
            </a:r>
            <a:r>
              <a:rPr lang="fr-FR" sz="1400" dirty="0"/>
              <a:t>. </a:t>
            </a:r>
            <a:r>
              <a:rPr lang="fr-FR" sz="1400" dirty="0" err="1"/>
              <a:t>Ohmoto</a:t>
            </a:r>
            <a:r>
              <a:rPr lang="fr-FR" sz="1400" dirty="0"/>
              <a:t>. </a:t>
            </a:r>
            <a:r>
              <a:rPr lang="fr-FR" sz="1400" dirty="0" err="1"/>
              <a:t>Acylated</a:t>
            </a:r>
            <a:r>
              <a:rPr lang="fr-FR" sz="1400" dirty="0"/>
              <a:t> </a:t>
            </a:r>
            <a:r>
              <a:rPr lang="fr-FR" sz="1400" dirty="0" err="1"/>
              <a:t>cholestane</a:t>
            </a:r>
            <a:r>
              <a:rPr lang="fr-FR" sz="1400" dirty="0"/>
              <a:t> glycosides </a:t>
            </a:r>
            <a:r>
              <a:rPr lang="fr-FR" sz="1400" dirty="0" err="1"/>
              <a:t>from</a:t>
            </a:r>
            <a:r>
              <a:rPr lang="fr-FR" sz="1400" dirty="0"/>
              <a:t> the bulbs of </a:t>
            </a:r>
            <a:r>
              <a:rPr lang="fr-FR" sz="1400" i="1" dirty="0" err="1"/>
              <a:t>Ornithogalum</a:t>
            </a:r>
            <a:r>
              <a:rPr lang="fr-FR" sz="1400" i="1" dirty="0"/>
              <a:t> </a:t>
            </a:r>
            <a:r>
              <a:rPr lang="fr-FR" sz="1400" i="1" dirty="0" err="1"/>
              <a:t>saundersiae</a:t>
            </a:r>
            <a:r>
              <a:rPr lang="fr-FR" sz="1400" dirty="0"/>
              <a:t>. </a:t>
            </a:r>
            <a:r>
              <a:rPr lang="fr-FR" sz="1400" i="1" dirty="0" err="1"/>
              <a:t>Phytochemistry</a:t>
            </a:r>
            <a:r>
              <a:rPr lang="fr-FR" sz="1400" i="1" dirty="0"/>
              <a:t> </a:t>
            </a:r>
            <a:r>
              <a:rPr lang="fr-FR" sz="1400" b="1" dirty="0"/>
              <a:t>1992,</a:t>
            </a:r>
            <a:r>
              <a:rPr lang="fr-FR" sz="1400" dirty="0"/>
              <a:t> </a:t>
            </a:r>
            <a:r>
              <a:rPr lang="fr-FR" sz="1400" i="1" dirty="0"/>
              <a:t>31</a:t>
            </a:r>
            <a:r>
              <a:rPr lang="fr-FR" sz="1400" dirty="0"/>
              <a:t>, 3969-3973.</a:t>
            </a:r>
            <a:endParaRPr lang="es-MX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fr-FR" sz="1400" b="1" dirty="0"/>
              <a:t>5</a:t>
            </a:r>
            <a:r>
              <a:rPr lang="fr-FR" sz="1400" dirty="0"/>
              <a:t>. a) Y. </a:t>
            </a:r>
            <a:r>
              <a:rPr lang="fr-FR" sz="1400" dirty="0" err="1"/>
              <a:t>Mimaki</a:t>
            </a:r>
            <a:r>
              <a:rPr lang="fr-FR" sz="1400" dirty="0"/>
              <a:t>, M. Kuroda, A. </a:t>
            </a:r>
            <a:r>
              <a:rPr lang="fr-FR" sz="1400" dirty="0" err="1"/>
              <a:t>Kameyama</a:t>
            </a:r>
            <a:r>
              <a:rPr lang="fr-FR" sz="1400" dirty="0"/>
              <a:t>, Y. </a:t>
            </a:r>
            <a:r>
              <a:rPr lang="fr-FR" sz="1400" dirty="0" err="1"/>
              <a:t>Sashida</a:t>
            </a:r>
            <a:r>
              <a:rPr lang="fr-FR" sz="1400" dirty="0"/>
              <a:t>, </a:t>
            </a:r>
            <a:r>
              <a:rPr lang="fr-FR" sz="1400" dirty="0" err="1"/>
              <a:t>T</a:t>
            </a:r>
            <a:r>
              <a:rPr lang="fr-FR" sz="1400" dirty="0"/>
              <a:t>. Hirano, K. Oka, R. </a:t>
            </a:r>
            <a:r>
              <a:rPr lang="fr-FR" sz="1400" dirty="0" err="1"/>
              <a:t>Maekawa</a:t>
            </a:r>
            <a:r>
              <a:rPr lang="fr-FR" sz="1400" dirty="0"/>
              <a:t>, </a:t>
            </a:r>
            <a:r>
              <a:rPr lang="fr-FR" sz="1400" dirty="0" err="1"/>
              <a:t>T</a:t>
            </a:r>
            <a:r>
              <a:rPr lang="fr-FR" sz="1400" dirty="0"/>
              <a:t>. </a:t>
            </a:r>
            <a:r>
              <a:rPr lang="fr-FR" sz="1400" dirty="0" err="1"/>
              <a:t>Wada</a:t>
            </a:r>
            <a:r>
              <a:rPr lang="fr-FR" sz="1400" dirty="0"/>
              <a:t>, K. </a:t>
            </a:r>
            <a:r>
              <a:rPr lang="fr-FR" sz="1400" dirty="0" err="1"/>
              <a:t>Sugita</a:t>
            </a:r>
            <a:r>
              <a:rPr lang="fr-FR" sz="1400" dirty="0"/>
              <a:t>, J.A. </a:t>
            </a:r>
            <a:r>
              <a:rPr lang="fr-FR" sz="1400" dirty="0" err="1"/>
              <a:t>Beutler</a:t>
            </a:r>
            <a:r>
              <a:rPr lang="fr-FR" sz="1400" dirty="0"/>
              <a:t>. </a:t>
            </a:r>
            <a:r>
              <a:rPr lang="en-US" sz="1400" dirty="0"/>
              <a:t>Cholestane glycosides with potent cytostatic activities on various tumor cells from </a:t>
            </a:r>
            <a:r>
              <a:rPr lang="en-US" sz="1400" i="1" dirty="0"/>
              <a:t>Ornithogalum </a:t>
            </a:r>
            <a:r>
              <a:rPr lang="en-US" sz="1400" i="1" dirty="0" err="1"/>
              <a:t>saundersiae</a:t>
            </a:r>
            <a:r>
              <a:rPr lang="en-US" sz="1400" dirty="0"/>
              <a:t> bulbs. </a:t>
            </a:r>
            <a:r>
              <a:rPr lang="en-US" sz="1400" i="1" dirty="0" err="1"/>
              <a:t>Bioorg</a:t>
            </a:r>
            <a:r>
              <a:rPr lang="en-US" sz="1400" i="1" dirty="0"/>
              <a:t>. Med. Chem. Lett. </a:t>
            </a:r>
            <a:r>
              <a:rPr lang="en-US" sz="1400" b="1" dirty="0"/>
              <a:t>1997,</a:t>
            </a:r>
            <a:r>
              <a:rPr lang="en-US" sz="1400" dirty="0"/>
              <a:t> </a:t>
            </a:r>
            <a:r>
              <a:rPr lang="en-US" sz="1400" i="1" dirty="0"/>
              <a:t>7</a:t>
            </a:r>
            <a:r>
              <a:rPr lang="en-US" sz="1400" dirty="0"/>
              <a:t>, 633-636. b) Y. Zhou, C. Garcia-Prieto, D.A. Carney, R.-h. Xu, H. Pelicano, Y. Kang, W. Yu, C. Lou, S. Kondo, J. Liu, D.M. Harris, Z. </a:t>
            </a:r>
            <a:r>
              <a:rPr lang="en-US" sz="1400" dirty="0" err="1"/>
              <a:t>Estrov</a:t>
            </a:r>
            <a:r>
              <a:rPr lang="en-US" sz="1400" dirty="0"/>
              <a:t>, M.J. Keating, Z. Jin, P. Huang. OSW-1: A Natural Compound With Potent Anticancer Activity and a Novel Mechanism of Action. </a:t>
            </a:r>
            <a:r>
              <a:rPr lang="en-US" sz="1400" i="1" dirty="0"/>
              <a:t>J. Natl. Cancer Inst. </a:t>
            </a:r>
            <a:r>
              <a:rPr lang="en-US" sz="1400" b="1" dirty="0"/>
              <a:t>2005,</a:t>
            </a:r>
            <a:r>
              <a:rPr lang="en-US" sz="1400" dirty="0"/>
              <a:t> </a:t>
            </a:r>
            <a:r>
              <a:rPr lang="en-US" sz="1400" i="1" dirty="0"/>
              <a:t>97</a:t>
            </a:r>
            <a:r>
              <a:rPr lang="en-US" sz="1400" dirty="0"/>
              <a:t>, 1781-1785.</a:t>
            </a:r>
            <a:endParaRPr lang="es-MX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s-MX" sz="1400" b="1" dirty="0"/>
              <a:t>6</a:t>
            </a:r>
            <a:r>
              <a:rPr lang="es-MX" sz="1400" dirty="0"/>
              <a:t>. a) E. Ohmura, T. Nakamura, R.H. Tian, S. Yahara, H. Yoshimitsu, T. Nohara. </a:t>
            </a:r>
            <a:r>
              <a:rPr lang="en-US" sz="1400" dirty="0"/>
              <a:t>26-Aminocholestanol derivative, a novel key intermediate of steroidal alkaloids, from </a:t>
            </a:r>
            <a:r>
              <a:rPr lang="en-US" sz="1400" i="1" dirty="0"/>
              <a:t>Solanum </a:t>
            </a:r>
            <a:r>
              <a:rPr lang="en-US" sz="1400" i="1" dirty="0" err="1"/>
              <a:t>abutiloides</a:t>
            </a:r>
            <a:r>
              <a:rPr lang="en-US" sz="1400" dirty="0"/>
              <a:t>. </a:t>
            </a:r>
            <a:r>
              <a:rPr lang="en-US" sz="1400" i="1" dirty="0"/>
              <a:t>Tetrahedron Lett. </a:t>
            </a:r>
            <a:r>
              <a:rPr lang="en-US" sz="1400" b="1" dirty="0"/>
              <a:t>1995,</a:t>
            </a:r>
            <a:r>
              <a:rPr lang="en-US" sz="1400" dirty="0"/>
              <a:t> </a:t>
            </a:r>
            <a:r>
              <a:rPr lang="en-US" sz="1400" i="1" dirty="0"/>
              <a:t>36</a:t>
            </a:r>
            <a:r>
              <a:rPr lang="en-US" sz="1400" dirty="0"/>
              <a:t>, 8443-8444. b) R.H. Tian, E. Ohmura, H. Yoshimitsu, T. Nohara, M. Matsui. Cholestane Glycosides from </a:t>
            </a:r>
            <a:r>
              <a:rPr lang="en-US" sz="1400" i="1" dirty="0"/>
              <a:t>Solanum </a:t>
            </a:r>
            <a:r>
              <a:rPr lang="en-US" sz="1400" i="1" dirty="0" err="1"/>
              <a:t>abutiloides</a:t>
            </a:r>
            <a:r>
              <a:rPr lang="en-US" sz="1400" dirty="0"/>
              <a:t>. </a:t>
            </a:r>
            <a:r>
              <a:rPr lang="en-US" sz="1400" i="1" dirty="0"/>
              <a:t>Chem. Pharm. Bull. </a:t>
            </a:r>
            <a:r>
              <a:rPr lang="en-US" sz="1400" b="1" dirty="0"/>
              <a:t>1996,</a:t>
            </a:r>
            <a:r>
              <a:rPr lang="en-US" sz="1400" dirty="0"/>
              <a:t> </a:t>
            </a:r>
            <a:r>
              <a:rPr lang="en-US" sz="1400" i="1" dirty="0"/>
              <a:t>44</a:t>
            </a:r>
            <a:r>
              <a:rPr lang="en-US" sz="1400" dirty="0"/>
              <a:t>, 1119-1121. c) H. Yoshimitsu, M. Nishida, T. Nohara. Cholestane Glycosides Solanum </a:t>
            </a:r>
            <a:r>
              <a:rPr lang="en-US" sz="1400" i="1" dirty="0" err="1"/>
              <a:t>abutiloides</a:t>
            </a:r>
            <a:r>
              <a:rPr lang="en-US" sz="1400" dirty="0"/>
              <a:t>. III. </a:t>
            </a:r>
            <a:r>
              <a:rPr lang="en-US" sz="1400" i="1" dirty="0"/>
              <a:t>Chem. Pharm. Bull. </a:t>
            </a:r>
            <a:r>
              <a:rPr lang="en-US" sz="1400" b="1" dirty="0"/>
              <a:t>2000,</a:t>
            </a:r>
            <a:r>
              <a:rPr lang="en-US" sz="1400" dirty="0"/>
              <a:t> </a:t>
            </a:r>
            <a:r>
              <a:rPr lang="en-US" sz="1400" i="1" dirty="0"/>
              <a:t>48</a:t>
            </a:r>
            <a:r>
              <a:rPr lang="en-US" sz="1400" dirty="0"/>
              <a:t>, 556-558.</a:t>
            </a:r>
            <a:endParaRPr lang="es-MX" sz="14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ED63A0C-A4D3-97E8-2F22-00E063B5C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E7801D6-16F2-4749-35D1-EEAAB287C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0060C3F-A102-A6DF-A07A-4FDE2CF139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7027"/>
          <a:stretch>
            <a:fillRect/>
          </a:stretch>
        </p:blipFill>
        <p:spPr>
          <a:xfrm>
            <a:off x="4871944" y="2326715"/>
            <a:ext cx="2448111" cy="132754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8CD3EB5-D66D-B98D-2B6A-E97D0D775DD0}"/>
              </a:ext>
            </a:extLst>
          </p:cNvPr>
          <p:cNvSpPr txBox="1"/>
          <p:nvPr/>
        </p:nvSpPr>
        <p:spPr>
          <a:xfrm>
            <a:off x="7199586" y="2805821"/>
            <a:ext cx="81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OSW-1</a:t>
            </a:r>
          </a:p>
        </p:txBody>
      </p:sp>
    </p:spTree>
    <p:extLst>
      <p:ext uri="{BB962C8B-B14F-4D97-AF65-F5344CB8AC3E}">
        <p14:creationId xmlns:p14="http://schemas.microsoft.com/office/powerpoint/2010/main" val="2837671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50EC5-F126-E5AD-2245-E3E384E6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Background - Previous Synthesis &amp; Our Group's Innovation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CC123F-23EE-FBC2-4E04-2286DC962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000" dirty="0"/>
              <a:t>Traditional syntheses of the 22-oxocholestane side chain built it from </a:t>
            </a:r>
            <a:r>
              <a:rPr lang="es-MX" sz="2000" b="1" dirty="0"/>
              <a:t>pregnane or androstane skeletons</a:t>
            </a:r>
            <a:r>
              <a:rPr lang="es-MX" sz="2000" dirty="0"/>
              <a:t>.</a:t>
            </a:r>
          </a:p>
          <a:p>
            <a:r>
              <a:rPr lang="es-MX" sz="2000" b="1" dirty="0"/>
              <a:t>Our research group</a:t>
            </a:r>
            <a:r>
              <a:rPr lang="es-MX" sz="2000" dirty="0"/>
              <a:t> pioneered a more efficient, </a:t>
            </a:r>
            <a:r>
              <a:rPr lang="es-MX" sz="2000" b="1" dirty="0"/>
              <a:t>one-pot synthesis</a:t>
            </a:r>
            <a:r>
              <a:rPr lang="es-MX" sz="2000" dirty="0"/>
              <a:t> starting from </a:t>
            </a:r>
            <a:r>
              <a:rPr lang="es-MX" sz="2000" b="1" dirty="0"/>
              <a:t>spirostanes</a:t>
            </a:r>
            <a:r>
              <a:rPr lang="es-MX" sz="2000" dirty="0"/>
              <a:t> (plant-derived sapogenins).</a:t>
            </a:r>
          </a:p>
          <a:p>
            <a:pPr lvl="1"/>
            <a:r>
              <a:rPr lang="es-MX" dirty="0"/>
              <a:t>This method converts the spiroketal side chain through an </a:t>
            </a:r>
            <a:r>
              <a:rPr lang="es-MX" b="1" dirty="0"/>
              <a:t>atom-economical process</a:t>
            </a:r>
            <a:r>
              <a:rPr lang="es-MX" dirty="0"/>
              <a:t>.</a:t>
            </a:r>
          </a:p>
          <a:p>
            <a:r>
              <a:rPr lang="es-MX" sz="2000" dirty="0"/>
              <a:t>Critically, we identified that these synthetic 22-oxocholestanes function as </a:t>
            </a:r>
            <a:r>
              <a:rPr lang="es-MX" sz="2000" b="1" dirty="0"/>
              <a:t>plant growth promoters</a:t>
            </a:r>
            <a:r>
              <a:rPr lang="es-MX" sz="2000" dirty="0"/>
              <a:t>.</a:t>
            </a:r>
          </a:p>
          <a:p>
            <a:r>
              <a:rPr lang="es-MX" sz="2000" dirty="0"/>
              <a:t>Literature indicates that </a:t>
            </a:r>
            <a:r>
              <a:rPr lang="es-MX" sz="2000" b="1" dirty="0"/>
              <a:t>oxygenated and heterocyclic (e.g., pyrrole) functions</a:t>
            </a:r>
            <a:r>
              <a:rPr lang="es-MX" sz="2000" dirty="0"/>
              <a:t> enhance plant-growth activity.</a:t>
            </a:r>
          </a:p>
          <a:p>
            <a:pPr marL="0" indent="0">
              <a:buNone/>
            </a:pPr>
            <a:endParaRPr lang="es-MX" sz="2000" dirty="0"/>
          </a:p>
          <a:p>
            <a:pPr marL="0" indent="0">
              <a:buNone/>
            </a:pPr>
            <a:endParaRPr lang="es-MX" sz="2000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3F388F-F0F9-A106-DF24-9FD9A9C9A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E01B73-5C97-76A7-D362-420F55ADB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7638" y="4206766"/>
            <a:ext cx="3520474" cy="17420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2CBDB7D-34C1-6FD3-0793-11602F2D0628}"/>
              </a:ext>
            </a:extLst>
          </p:cNvPr>
          <p:cNvSpPr txBox="1"/>
          <p:nvPr/>
        </p:nvSpPr>
        <p:spPr>
          <a:xfrm>
            <a:off x="7273160" y="5069799"/>
            <a:ext cx="2879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22-oxocholestane side chain </a:t>
            </a:r>
            <a:endParaRPr lang="es-MX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2001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1D504A-C436-0D5D-8199-F874F1805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Background - Project Rationale &amp; Target Crop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3F990DC-3D07-163F-0F81-2B35D421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Synthesize a new series of </a:t>
            </a:r>
            <a:r>
              <a:rPr lang="es-MX" b="1" dirty="0"/>
              <a:t>27-norcholestane and steroidal pyrrole</a:t>
            </a:r>
            <a:r>
              <a:rPr lang="es-MX" dirty="0"/>
              <a:t> compounds derived from 22-oxocholestanes.</a:t>
            </a:r>
          </a:p>
          <a:p>
            <a:r>
              <a:rPr lang="es-MX" dirty="0"/>
              <a:t>To mimic natural phytohormones and develop potent, sustainable plant growth promoters.</a:t>
            </a:r>
          </a:p>
          <a:p>
            <a:r>
              <a:rPr lang="es-MX" b="1" dirty="0"/>
              <a:t>Habanero pepper (</a:t>
            </a:r>
            <a:r>
              <a:rPr lang="es-MX" b="1" i="1" dirty="0"/>
              <a:t>Capsicum chinense</a:t>
            </a:r>
            <a:r>
              <a:rPr lang="es-MX" b="1" dirty="0"/>
              <a:t>)</a:t>
            </a:r>
            <a:r>
              <a:rPr lang="es-MX" dirty="0"/>
              <a:t> from the Yucatan Peninsula.</a:t>
            </a:r>
          </a:p>
          <a:p>
            <a:pPr lvl="1"/>
            <a:r>
              <a:rPr lang="es-MX" dirty="0"/>
              <a:t>An </a:t>
            </a:r>
            <a:r>
              <a:rPr lang="es-MX" b="1" dirty="0"/>
              <a:t>economically vital crop</a:t>
            </a:r>
            <a:r>
              <a:rPr lang="es-MX" dirty="0"/>
              <a:t> for small-scale farmers in the region.</a:t>
            </a:r>
          </a:p>
          <a:p>
            <a:pPr lvl="1"/>
            <a:r>
              <a:rPr lang="es-MX" dirty="0"/>
              <a:t>A </a:t>
            </a:r>
            <a:r>
              <a:rPr lang="es-MX" b="1" dirty="0"/>
              <a:t>valuable source of income</a:t>
            </a:r>
            <a:r>
              <a:rPr lang="es-MX" dirty="0"/>
              <a:t> for rural families, making sustainable yield improvement a priority.</a:t>
            </a:r>
          </a:p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7313EEA-6B01-1344-B6D5-E0A278F7B1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DE55804-D118-2B4A-AD41-9C544F0DF4A9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43A975-FBE1-8769-6DCE-45C86B0E0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249" y="4343189"/>
            <a:ext cx="2572578" cy="171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5557CC3-1186-0805-CBCA-B34B7ECC7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83" y="4343190"/>
            <a:ext cx="2579025" cy="1715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9519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3584</TotalTime>
  <Words>3113</Words>
  <Application>Microsoft Office PowerPoint</Application>
  <PresentationFormat>Широкоэкранный</PresentationFormat>
  <Paragraphs>253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SimSun</vt:lpstr>
      <vt:lpstr>Abel</vt:lpstr>
      <vt:lpstr>Arial</vt:lpstr>
      <vt:lpstr>Calibri</vt:lpstr>
      <vt:lpstr>Calibri Light</vt:lpstr>
      <vt:lpstr>Palatino Linotype</vt:lpstr>
      <vt:lpstr>tahoma</vt:lpstr>
      <vt:lpstr>Times New Roman</vt:lpstr>
      <vt:lpstr>Тема Office</vt:lpstr>
      <vt:lpstr>Development of plant growth regulators for habanero pepper from Yucatan Peninsula through an eco-friendly chemical transformation of steroidal sapogenins</vt:lpstr>
      <vt:lpstr>Purpose of the project</vt:lpstr>
      <vt:lpstr>Project aims</vt:lpstr>
      <vt:lpstr>Project aims</vt:lpstr>
      <vt:lpstr>Background - Phytohormones &amp; Plant Growth Promoters</vt:lpstr>
      <vt:lpstr>Background - Structural Features of Steroidal Phytohormones</vt:lpstr>
      <vt:lpstr>Background - The 22-Oxocholestane Scaffold: A Molecule with Dual Potential</vt:lpstr>
      <vt:lpstr>Background - Previous Synthesis &amp; Our Group's Innovation</vt:lpstr>
      <vt:lpstr>Background - Project Rationale &amp; Target Crop</vt:lpstr>
      <vt:lpstr>Pyrroles</vt:lpstr>
      <vt:lpstr>Pyrroles</vt:lpstr>
      <vt:lpstr>Pyrroles</vt:lpstr>
      <vt:lpstr>Chemical Synthesis Strategy and Optimization</vt:lpstr>
      <vt:lpstr>Chemical Synthesis Strategy and Optimization</vt:lpstr>
      <vt:lpstr>Synthesis optimization and application to norcholestanes </vt:lpstr>
      <vt:lpstr>Biological evaluation, acaricidal activity</vt:lpstr>
      <vt:lpstr>Biological evaluation, effect on habanero pepper growth</vt:lpstr>
      <vt:lpstr>The C-C bond cleavage</vt:lpstr>
      <vt:lpstr>The C-C bond cleavage</vt:lpstr>
      <vt:lpstr>Conclusions</vt:lpstr>
      <vt:lpstr>Future work</vt:lpstr>
      <vt:lpstr>Alginate beads with encapsulated pyrrole compounds</vt:lpstr>
      <vt:lpstr>Acknowledgements</vt:lpstr>
      <vt:lpstr>Visit Yucatan, Mexico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Хлевной Александр Сергеевич</cp:lastModifiedBy>
  <cp:revision>39</cp:revision>
  <dcterms:created xsi:type="dcterms:W3CDTF">2023-03-13T11:53:49Z</dcterms:created>
  <dcterms:modified xsi:type="dcterms:W3CDTF">2025-12-10T07:13:55Z</dcterms:modified>
</cp:coreProperties>
</file>