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80" r:id="rId4"/>
    <p:sldId id="283" r:id="rId5"/>
    <p:sldId id="281" r:id="rId6"/>
    <p:sldId id="282" r:id="rId7"/>
    <p:sldId id="286" r:id="rId8"/>
    <p:sldId id="284" r:id="rId9"/>
    <p:sldId id="291" r:id="rId10"/>
    <p:sldId id="285" r:id="rId11"/>
    <p:sldId id="288" r:id="rId12"/>
    <p:sldId id="290" r:id="rId13"/>
    <p:sldId id="287" r:id="rId14"/>
    <p:sldId id="289" r:id="rId15"/>
    <p:sldId id="292" r:id="rId16"/>
    <p:sldId id="293" r:id="rId17"/>
    <p:sldId id="294" r:id="rId18"/>
    <p:sldId id="295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507596"/>
    <a:srgbClr val="C55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773509" y="6488551"/>
            <a:ext cx="1037344" cy="369449"/>
          </a:xfrm>
          <a:prstGeom prst="rect">
            <a:avLst/>
          </a:prstGeom>
        </p:spPr>
        <p:txBody>
          <a:bodyPr/>
          <a:lstStyle/>
          <a:p>
            <a:pPr algn="r"/>
            <a:fld id="{6DE55804-D118-2B4A-AD41-9C544F0DF4A9}" type="slidenum">
              <a:rPr lang="en-GB" smtClean="0">
                <a:solidFill>
                  <a:schemeClr val="bg1"/>
                </a:solidFill>
              </a:rPr>
              <a:pPr algn="r"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20" y="1599077"/>
            <a:ext cx="3853112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documents/card/en/c/cb6386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global-soil-partnership/pillars-action/4-information-and-data-new/global-soil-organic-carbon-gsoc-map/e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285" y="1964531"/>
            <a:ext cx="5507342" cy="11761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</a:t>
            </a:r>
            <a:r>
              <a:rPr lang="en-US" dirty="0"/>
              <a:t>sequestration</a:t>
            </a:r>
            <a:br>
              <a:rPr lang="en-US" dirty="0"/>
            </a:br>
            <a:r>
              <a:rPr lang="en-US" dirty="0"/>
              <a:t>and soil governance in Europe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285" y="3941501"/>
            <a:ext cx="4883485" cy="2192956"/>
          </a:xfrm>
        </p:spPr>
        <p:txBody>
          <a:bodyPr anchor="b">
            <a:noAutofit/>
          </a:bodyPr>
          <a:lstStyle/>
          <a:p>
            <a:r>
              <a:rPr lang="en-GB" sz="2700" dirty="0" smtClean="0"/>
              <a:t>Rosa </a:t>
            </a:r>
            <a:r>
              <a:rPr lang="en-GB" sz="2700" dirty="0"/>
              <a:t>M </a:t>
            </a:r>
            <a:r>
              <a:rPr lang="en-GB" sz="2700" dirty="0" err="1" smtClean="0"/>
              <a:t>Poch</a:t>
            </a:r>
            <a:endParaRPr lang="ru-RU" sz="2700" dirty="0" smtClean="0"/>
          </a:p>
          <a:p>
            <a:r>
              <a:rPr lang="en-US" dirty="0"/>
              <a:t>Professor (Full), Department of Environment and Soil Sciences, </a:t>
            </a:r>
            <a:r>
              <a:rPr lang="en-US" dirty="0" err="1"/>
              <a:t>Universitat</a:t>
            </a:r>
            <a:r>
              <a:rPr lang="en-US" dirty="0"/>
              <a:t> de Lleida, </a:t>
            </a:r>
            <a:r>
              <a:rPr lang="en-US" dirty="0" smtClean="0"/>
              <a:t>Spain</a:t>
            </a:r>
            <a:endParaRPr lang="ru-RU" dirty="0" smtClean="0"/>
          </a:p>
          <a:p>
            <a:endParaRPr lang="ru-RU" sz="2700" dirty="0"/>
          </a:p>
          <a:p>
            <a:endParaRPr lang="en-GB" sz="27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E73926-63D8-48BA-91E9-4D4C69C58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16" y="1562179"/>
            <a:ext cx="3683915" cy="3676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285" y="5358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1F4E79"/>
                </a:solidFill>
              </a:rPr>
              <a:t>Protecting the planet's soils from degradation and depletion. International experience maintaining soil fertility and health</a:t>
            </a:r>
          </a:p>
          <a:p>
            <a:r>
              <a:rPr lang="en-US" sz="1600" dirty="0">
                <a:solidFill>
                  <a:srgbClr val="1F4E79"/>
                </a:solidFill>
              </a:rPr>
              <a:t>Russian State Agrarian University - </a:t>
            </a:r>
            <a:r>
              <a:rPr lang="en-US" sz="1600" dirty="0" err="1">
                <a:solidFill>
                  <a:srgbClr val="1F4E79"/>
                </a:solidFill>
              </a:rPr>
              <a:t>Timiryazev</a:t>
            </a:r>
            <a:r>
              <a:rPr lang="en-US" sz="1600" dirty="0">
                <a:solidFill>
                  <a:srgbClr val="1F4E79"/>
                </a:solidFill>
              </a:rPr>
              <a:t> Moscow Agricultural Academy - FAOLOR</a:t>
            </a:r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162" y="632389"/>
            <a:ext cx="3293923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</a:t>
            </a:r>
            <a:r>
              <a:rPr lang="ru-RU" dirty="0" smtClean="0"/>
              <a:t> </a:t>
            </a:r>
            <a:r>
              <a:rPr lang="en-US" dirty="0" smtClean="0"/>
              <a:t>sequestration</a:t>
            </a:r>
            <a:r>
              <a:rPr lang="ru-RU" dirty="0" smtClean="0"/>
              <a:t> </a:t>
            </a:r>
            <a:r>
              <a:rPr lang="en-US" dirty="0" smtClean="0"/>
              <a:t>potential </a:t>
            </a:r>
            <a:r>
              <a:rPr lang="en-US" dirty="0"/>
              <a:t>map</a:t>
            </a:r>
            <a:br>
              <a:rPr lang="en-US" dirty="0"/>
            </a:br>
            <a:endParaRPr lang="ru-RU" dirty="0"/>
          </a:p>
        </p:txBody>
      </p:sp>
      <p:sp>
        <p:nvSpPr>
          <p:cNvPr id="6" name="object 1"/>
          <p:cNvSpPr/>
          <p:nvPr/>
        </p:nvSpPr>
        <p:spPr>
          <a:xfrm>
            <a:off x="194783" y="229255"/>
            <a:ext cx="7741958" cy="593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591" y="777446"/>
            <a:ext cx="10020300" cy="7588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Recarbonizing</a:t>
            </a:r>
            <a:r>
              <a:rPr lang="en-US" dirty="0" smtClean="0"/>
              <a:t> </a:t>
            </a:r>
            <a:r>
              <a:rPr lang="en-US" dirty="0"/>
              <a:t>global soils: A technical</a:t>
            </a:r>
            <a:br>
              <a:rPr lang="en-US" dirty="0"/>
            </a:br>
            <a:r>
              <a:rPr lang="en-US" dirty="0"/>
              <a:t>manual of best management practices</a:t>
            </a:r>
            <a:br>
              <a:rPr lang="en-US" dirty="0"/>
            </a:br>
            <a:r>
              <a:rPr lang="en-US" dirty="0"/>
              <a:t>( FAO, ITPS 2021)</a:t>
            </a:r>
            <a:br>
              <a:rPr lang="en-US" dirty="0"/>
            </a:br>
            <a:endParaRPr lang="ru-RU" dirty="0"/>
          </a:p>
        </p:txBody>
      </p:sp>
      <p:sp>
        <p:nvSpPr>
          <p:cNvPr id="8" name="object 1"/>
          <p:cNvSpPr/>
          <p:nvPr/>
        </p:nvSpPr>
        <p:spPr>
          <a:xfrm>
            <a:off x="7452979" y="1536271"/>
            <a:ext cx="3989839" cy="363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8168870" y="5471391"/>
            <a:ext cx="3410684" cy="313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DKFMEI+Calibri"/>
                <a:cs typeface="DKFMEI+Calibri"/>
                <a:hlinkClick r:id="rId3"/>
              </a:rPr>
              <a:t>https://</a:t>
            </a:r>
            <a:r>
              <a:rPr sz="1200" spc="-11" dirty="0" smtClean="0">
                <a:solidFill>
                  <a:srgbClr val="000000"/>
                </a:solidFill>
                <a:latin typeface="DKFMEI+Calibri"/>
                <a:cs typeface="DKFMEI+Calibri"/>
                <a:hlinkClick r:id="rId3"/>
              </a:rPr>
              <a:t>www.fao.org/documents/card/en/c/cb6386en</a:t>
            </a:r>
            <a:r>
              <a:rPr lang="ru-RU" sz="1200" spc="-11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endParaRPr sz="1200" spc="-11" dirty="0">
              <a:solidFill>
                <a:srgbClr val="000000"/>
              </a:solidFill>
              <a:latin typeface="DKFMEI+Calibri"/>
              <a:cs typeface="DKFMEI+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66892" y="1856636"/>
            <a:ext cx="6762850" cy="483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929"/>
              </a:lnSpc>
              <a:buFont typeface="Arial" panose="020B0604020202020204" pitchFamily="34" charset="0"/>
              <a:buChar char="•"/>
            </a:pPr>
            <a:r>
              <a:rPr sz="2000" dirty="0" smtClean="0">
                <a:cs typeface="NIPUJD+Calibri-Bold"/>
              </a:rPr>
              <a:t>11</a:t>
            </a:r>
            <a:r>
              <a:rPr sz="2000" spc="525" dirty="0" smtClean="0">
                <a:cs typeface="NIPUJD+Calibri-Bold"/>
              </a:rPr>
              <a:t> </a:t>
            </a:r>
            <a:r>
              <a:rPr sz="2000" dirty="0">
                <a:cs typeface="NIPUJD+Calibri-Bold"/>
              </a:rPr>
              <a:t>Hot</a:t>
            </a:r>
            <a:r>
              <a:rPr sz="2000" spc="536" dirty="0">
                <a:cs typeface="NIPUJD+Calibri-Bold"/>
              </a:rPr>
              <a:t> </a:t>
            </a:r>
            <a:r>
              <a:rPr sz="2000" dirty="0">
                <a:cs typeface="NIPUJD+Calibri-Bold"/>
              </a:rPr>
              <a:t>spots:</a:t>
            </a:r>
            <a:r>
              <a:rPr sz="2000" spc="533" dirty="0">
                <a:cs typeface="NIPUJD+Calibri-Bold"/>
              </a:rPr>
              <a:t> </a:t>
            </a:r>
            <a:r>
              <a:rPr sz="2000" dirty="0">
                <a:cs typeface="DKFMEI+Calibri"/>
              </a:rPr>
              <a:t>droughts,</a:t>
            </a:r>
            <a:r>
              <a:rPr sz="2000" spc="542" dirty="0">
                <a:cs typeface="DKFMEI+Calibri"/>
              </a:rPr>
              <a:t> </a:t>
            </a:r>
            <a:r>
              <a:rPr sz="2000" spc="-16" dirty="0">
                <a:cs typeface="DKFMEI+Calibri"/>
              </a:rPr>
              <a:t>forests,</a:t>
            </a:r>
            <a:r>
              <a:rPr sz="2000" spc="20" dirty="0">
                <a:cs typeface="DKFMEI+Calibri"/>
              </a:rPr>
              <a:t> </a:t>
            </a:r>
            <a:r>
              <a:rPr sz="2000" dirty="0">
                <a:cs typeface="DKFMEI+Calibri"/>
              </a:rPr>
              <a:t>wetlands</a:t>
            </a:r>
            <a:r>
              <a:rPr sz="2000" dirty="0" smtClean="0">
                <a:cs typeface="DKFMEI+Calibri"/>
              </a:rPr>
              <a:t>,</a:t>
            </a:r>
            <a:r>
              <a:rPr lang="en-US" sz="2000" dirty="0">
                <a:cs typeface="DKFMEI+Calibri"/>
              </a:rPr>
              <a:t> </a:t>
            </a:r>
            <a:r>
              <a:rPr lang="en-US" sz="2000" dirty="0" smtClean="0">
                <a:cs typeface="DKFMEI+Calibri"/>
              </a:rPr>
              <a:t>mangroves</a:t>
            </a:r>
            <a:r>
              <a:rPr lang="en-US" sz="2000" dirty="0">
                <a:cs typeface="DKFMEI+Calibri"/>
              </a:rPr>
              <a:t>,</a:t>
            </a:r>
            <a:r>
              <a:rPr lang="en-US" sz="2000" spc="541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black</a:t>
            </a:r>
            <a:r>
              <a:rPr lang="en-US" sz="2000" spc="526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soils, </a:t>
            </a:r>
            <a:r>
              <a:rPr lang="en-US" sz="2000" dirty="0" smtClean="0">
                <a:cs typeface="DKFMEI+Calibri"/>
              </a:rPr>
              <a:t>permafrost</a:t>
            </a:r>
            <a:endParaRPr lang="ru-RU" sz="2000" dirty="0" smtClean="0">
              <a:cs typeface="DKFMEI+Calibri"/>
            </a:endParaRPr>
          </a:p>
          <a:p>
            <a:pPr>
              <a:lnSpc>
                <a:spcPts val="2929"/>
              </a:lnSpc>
            </a:pPr>
            <a:endParaRPr lang="ru-RU" sz="2000" dirty="0" smtClean="0">
              <a:cs typeface="DKFMEI+Calibri"/>
            </a:endParaRPr>
          </a:p>
          <a:p>
            <a:pPr marL="342900" indent="-342900">
              <a:lnSpc>
                <a:spcPts val="292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NIPUJD+Calibri-Bold"/>
              </a:rPr>
              <a:t>73</a:t>
            </a:r>
            <a:r>
              <a:rPr lang="en-US" sz="2000" spc="-17" dirty="0">
                <a:cs typeface="NIPUJD+Calibri-Bold"/>
              </a:rPr>
              <a:t> </a:t>
            </a:r>
            <a:r>
              <a:rPr lang="en-US" sz="2000" dirty="0">
                <a:cs typeface="NIPUJD+Calibri-Bold"/>
              </a:rPr>
              <a:t>practices</a:t>
            </a:r>
            <a:r>
              <a:rPr lang="en-US" sz="2000" dirty="0">
                <a:cs typeface="DKFMEI+Calibri"/>
              </a:rPr>
              <a:t>: cropping</a:t>
            </a:r>
            <a:r>
              <a:rPr lang="en-US" sz="2000" spc="537" dirty="0">
                <a:cs typeface="DKFMEI+Calibri"/>
              </a:rPr>
              <a:t> </a:t>
            </a:r>
            <a:r>
              <a:rPr lang="en-US" sz="2000" spc="-17" dirty="0">
                <a:cs typeface="DKFMEI+Calibri"/>
              </a:rPr>
              <a:t>systems,</a:t>
            </a:r>
            <a:r>
              <a:rPr lang="en-US" sz="2000" spc="556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pastures,</a:t>
            </a:r>
          </a:p>
          <a:p>
            <a:pPr marL="28574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2" dirty="0">
                <a:cs typeface="DKFMEI+Calibri"/>
              </a:rPr>
              <a:t>forest</a:t>
            </a:r>
            <a:r>
              <a:rPr lang="en-US" sz="2000" spc="565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management</a:t>
            </a:r>
            <a:r>
              <a:rPr lang="en-US" sz="2000" spc="529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and</a:t>
            </a:r>
            <a:r>
              <a:rPr lang="en-US" sz="2000" spc="531" dirty="0">
                <a:cs typeface="DKFMEI+Calibri"/>
              </a:rPr>
              <a:t> </a:t>
            </a:r>
            <a:r>
              <a:rPr lang="en-US" sz="2000" dirty="0" err="1">
                <a:cs typeface="DKFMEI+Calibri"/>
              </a:rPr>
              <a:t>silviculture</a:t>
            </a:r>
            <a:r>
              <a:rPr lang="en-US" sz="2000" dirty="0" smtClean="0">
                <a:cs typeface="DKFMEI+Calibri"/>
              </a:rPr>
              <a:t>,</a:t>
            </a:r>
            <a:endParaRPr lang="ru-RU" sz="2000" dirty="0" smtClean="0">
              <a:cs typeface="DKFMEI+Calibri"/>
            </a:endParaRPr>
          </a:p>
          <a:p>
            <a:pPr marL="28574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DKFMEI+Calibri"/>
            </a:endParaRPr>
          </a:p>
          <a:p>
            <a:pPr marL="342900" indent="-342900">
              <a:lnSpc>
                <a:spcPts val="2929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DKFMEI+Calibri"/>
              </a:rPr>
              <a:t>wetland</a:t>
            </a:r>
            <a:r>
              <a:rPr lang="en-US" sz="2000" spc="537" dirty="0" smtClean="0">
                <a:cs typeface="DKFMEI+Calibri"/>
              </a:rPr>
              <a:t> </a:t>
            </a:r>
            <a:r>
              <a:rPr lang="en-US" sz="2000" spc="-14" dirty="0" smtClean="0">
                <a:cs typeface="DKFMEI+Calibri"/>
              </a:rPr>
              <a:t>ecosystems,</a:t>
            </a:r>
            <a:r>
              <a:rPr lang="en-US" sz="2000" spc="553" dirty="0" smtClean="0">
                <a:cs typeface="DKFMEI+Calibri"/>
              </a:rPr>
              <a:t> </a:t>
            </a:r>
            <a:r>
              <a:rPr lang="en-US" sz="2000" dirty="0" smtClean="0">
                <a:cs typeface="DKFMEI+Calibri"/>
              </a:rPr>
              <a:t>urban</a:t>
            </a:r>
            <a:r>
              <a:rPr lang="en-US" sz="2000" spc="537" dirty="0" smtClean="0">
                <a:cs typeface="DKFMEI+Calibri"/>
              </a:rPr>
              <a:t> </a:t>
            </a:r>
            <a:r>
              <a:rPr lang="en-US" sz="2000" dirty="0" smtClean="0">
                <a:cs typeface="DKFMEI+Calibri"/>
              </a:rPr>
              <a:t>land</a:t>
            </a:r>
            <a:r>
              <a:rPr lang="ru-RU" sz="2000" dirty="0" smtClean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management,</a:t>
            </a:r>
            <a:r>
              <a:rPr lang="en-US" sz="2000" spc="530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alternative</a:t>
            </a:r>
            <a:r>
              <a:rPr lang="en-US" sz="2000" spc="538" dirty="0">
                <a:cs typeface="DKFMEI+Calibri"/>
              </a:rPr>
              <a:t> </a:t>
            </a:r>
            <a:r>
              <a:rPr lang="en-US" sz="2000" dirty="0" smtClean="0">
                <a:cs typeface="DKFMEI+Calibri"/>
              </a:rPr>
              <a:t>agricultural</a:t>
            </a:r>
            <a:r>
              <a:rPr lang="ru-RU" sz="2000" dirty="0" smtClean="0">
                <a:cs typeface="DKFMEI+Calibri"/>
              </a:rPr>
              <a:t> </a:t>
            </a:r>
            <a:r>
              <a:rPr lang="en-US" sz="2000" spc="-20" dirty="0" smtClean="0">
                <a:cs typeface="DKFMEI+Calibri"/>
              </a:rPr>
              <a:t>systems</a:t>
            </a:r>
            <a:r>
              <a:rPr lang="en-US" sz="2000" spc="547" dirty="0" smtClean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and</a:t>
            </a:r>
            <a:r>
              <a:rPr lang="en-US" sz="2000" spc="533" dirty="0">
                <a:cs typeface="DKFMEI+Calibri"/>
              </a:rPr>
              <a:t> </a:t>
            </a:r>
            <a:r>
              <a:rPr lang="en-US" sz="2000" spc="-16" dirty="0">
                <a:cs typeface="DKFMEI+Calibri"/>
              </a:rPr>
              <a:t>integrated</a:t>
            </a:r>
            <a:r>
              <a:rPr lang="en-US" sz="2000" spc="547" dirty="0">
                <a:cs typeface="DKFMEI+Calibri"/>
              </a:rPr>
              <a:t> </a:t>
            </a:r>
            <a:r>
              <a:rPr lang="en-US" sz="2000" spc="-18" dirty="0" smtClean="0">
                <a:cs typeface="DKFMEI+Calibri"/>
              </a:rPr>
              <a:t>systems.</a:t>
            </a:r>
            <a:r>
              <a:rPr lang="en-US" sz="2000" dirty="0" smtClean="0">
                <a:cs typeface="NIPUJD+Calibri-Bold"/>
              </a:rPr>
              <a:t>81</a:t>
            </a:r>
            <a:r>
              <a:rPr lang="en-US" sz="2000" spc="-17" dirty="0" smtClean="0">
                <a:cs typeface="NIPUJD+Calibri-Bold"/>
              </a:rPr>
              <a:t> </a:t>
            </a:r>
            <a:r>
              <a:rPr lang="en-US" sz="2000" dirty="0">
                <a:cs typeface="NIPUJD+Calibri-Bold"/>
              </a:rPr>
              <a:t>case studies</a:t>
            </a:r>
            <a:r>
              <a:rPr lang="en-US" sz="2000" dirty="0">
                <a:cs typeface="DKFMEI+Calibri"/>
              </a:rPr>
              <a:t>: </a:t>
            </a:r>
            <a:r>
              <a:rPr lang="en-US" sz="2000" spc="-13" dirty="0">
                <a:cs typeface="DKFMEI+Calibri"/>
              </a:rPr>
              <a:t>from</a:t>
            </a:r>
            <a:r>
              <a:rPr lang="en-US" sz="2000" dirty="0">
                <a:cs typeface="DKFMEI+Calibri"/>
              </a:rPr>
              <a:t> all</a:t>
            </a:r>
            <a:r>
              <a:rPr lang="en-US" sz="2000" spc="-15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regions (</a:t>
            </a:r>
            <a:r>
              <a:rPr lang="en-US" sz="2000" dirty="0" smtClean="0">
                <a:cs typeface="DKFMEI+Calibri"/>
              </a:rPr>
              <a:t>short, </a:t>
            </a:r>
            <a:r>
              <a:rPr lang="en-US" sz="2000" dirty="0" err="1" smtClean="0">
                <a:cs typeface="DKFMEI+Calibri"/>
              </a:rPr>
              <a:t>mèdium</a:t>
            </a:r>
            <a:r>
              <a:rPr lang="en-US" sz="2000" dirty="0" smtClean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and long</a:t>
            </a:r>
            <a:r>
              <a:rPr lang="en-US" sz="2000" spc="-16" dirty="0">
                <a:cs typeface="DKFMEI+Calibri"/>
              </a:rPr>
              <a:t> </a:t>
            </a:r>
            <a:r>
              <a:rPr lang="en-US" sz="2000" dirty="0">
                <a:cs typeface="DKFMEI+Calibri"/>
              </a:rPr>
              <a:t>term).</a:t>
            </a:r>
          </a:p>
          <a:p>
            <a:pPr marL="628649" indent="-34290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DKFMEI+Calibri"/>
              <a:cs typeface="DKFMEI+Calibri"/>
            </a:endParaRPr>
          </a:p>
          <a:p>
            <a:pPr marL="628649" marR="0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DKFMEI+Calibri"/>
              <a:cs typeface="DKFMEI+Calibri"/>
            </a:endParaRPr>
          </a:p>
          <a:p>
            <a:pPr marL="342900" indent="-342900">
              <a:lnSpc>
                <a:spcPts val="2929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DKFMEI+Calibri"/>
              <a:cs typeface="DKFMEI+Calibri"/>
            </a:endParaRPr>
          </a:p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DKFMEI+Calibri"/>
              <a:cs typeface="DKFMEI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1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67" y="827580"/>
            <a:ext cx="10020300" cy="758825"/>
          </a:xfrm>
        </p:spPr>
        <p:txBody>
          <a:bodyPr anchor="b">
            <a:noAutofit/>
          </a:bodyPr>
          <a:lstStyle/>
          <a:p>
            <a:r>
              <a:rPr lang="en-US" dirty="0"/>
              <a:t>Verification of the </a:t>
            </a:r>
            <a:r>
              <a:rPr lang="en-US" dirty="0" smtClean="0"/>
              <a:t>Organic</a:t>
            </a:r>
            <a:r>
              <a:rPr lang="ru-RU" dirty="0" smtClean="0"/>
              <a:t> </a:t>
            </a:r>
            <a:r>
              <a:rPr lang="en-US" dirty="0" smtClean="0"/>
              <a:t>Carbon </a:t>
            </a:r>
            <a:r>
              <a:rPr lang="en-US" dirty="0"/>
              <a:t>of the soil ?</a:t>
            </a:r>
            <a:br>
              <a:rPr lang="en-US" dirty="0"/>
            </a:br>
            <a:r>
              <a:rPr lang="en-US" dirty="0"/>
              <a:t>Approaches:</a:t>
            </a:r>
            <a:br>
              <a:rPr lang="en-US" dirty="0"/>
            </a:br>
            <a:endParaRPr lang="en-US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/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12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755" y="216728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• Direct measures in the medium-long</a:t>
            </a:r>
          </a:p>
          <a:p>
            <a:r>
              <a:rPr lang="en-US" sz="2000" dirty="0"/>
              <a:t>term (4-8 years): </a:t>
            </a:r>
            <a:r>
              <a:rPr lang="en-US" sz="2000" dirty="0">
                <a:solidFill>
                  <a:srgbClr val="C55B11"/>
                </a:solidFill>
              </a:rPr>
              <a:t>way to quantify C</a:t>
            </a:r>
          </a:p>
          <a:p>
            <a:r>
              <a:rPr lang="en-US" sz="2000" dirty="0" smtClean="0">
                <a:solidFill>
                  <a:srgbClr val="C55B11"/>
                </a:solidFill>
              </a:rPr>
              <a:t>Credits</a:t>
            </a:r>
            <a:endParaRPr lang="ru-RU" sz="2000" dirty="0" smtClean="0">
              <a:solidFill>
                <a:srgbClr val="C55B11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• Modeling (Century, </a:t>
            </a:r>
            <a:r>
              <a:rPr lang="en-US" sz="2000" dirty="0" err="1"/>
              <a:t>RothC</a:t>
            </a:r>
            <a:r>
              <a:rPr lang="en-US" sz="2000" dirty="0" smtClean="0"/>
              <a:t>,...)</a:t>
            </a:r>
            <a:endParaRPr lang="ru-RU" sz="2000" dirty="0" smtClean="0"/>
          </a:p>
          <a:p>
            <a:endParaRPr lang="en-US" sz="2000" dirty="0"/>
          </a:p>
          <a:p>
            <a:r>
              <a:rPr lang="en-US" sz="2000" dirty="0"/>
              <a:t>• Subsidize management </a:t>
            </a:r>
            <a:r>
              <a:rPr lang="en-US" sz="2000" dirty="0" smtClean="0"/>
              <a:t>systems</a:t>
            </a:r>
            <a:endParaRPr lang="ru-RU" sz="2000" dirty="0" smtClean="0"/>
          </a:p>
          <a:p>
            <a:endParaRPr lang="en-US" sz="2000" dirty="0"/>
          </a:p>
          <a:p>
            <a:r>
              <a:rPr lang="en-US" sz="2000" dirty="0"/>
              <a:t>• Determine maximum C contents based</a:t>
            </a:r>
          </a:p>
          <a:p>
            <a:r>
              <a:rPr lang="en-US" sz="2000" dirty="0"/>
              <a:t>on other parameters (e.g. saturation</a:t>
            </a:r>
          </a:p>
          <a:p>
            <a:r>
              <a:rPr lang="en-US" sz="2000" dirty="0"/>
              <a:t>potential)</a:t>
            </a:r>
          </a:p>
        </p:txBody>
      </p:sp>
      <p:sp>
        <p:nvSpPr>
          <p:cNvPr id="14" name="object 1"/>
          <p:cNvSpPr/>
          <p:nvPr/>
        </p:nvSpPr>
        <p:spPr>
          <a:xfrm>
            <a:off x="6608755" y="1264778"/>
            <a:ext cx="3894026" cy="4961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0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359" y="303118"/>
            <a:ext cx="10020300" cy="758825"/>
          </a:xfrm>
        </p:spPr>
        <p:txBody>
          <a:bodyPr/>
          <a:lstStyle/>
          <a:p>
            <a:r>
              <a:rPr lang="en-US" dirty="0"/>
              <a:t>Cabbage experiment: Results</a:t>
            </a:r>
            <a:endParaRPr lang="ru-RU" dirty="0"/>
          </a:p>
        </p:txBody>
      </p:sp>
      <p:sp>
        <p:nvSpPr>
          <p:cNvPr id="6" name="object 4"/>
          <p:cNvSpPr/>
          <p:nvPr/>
        </p:nvSpPr>
        <p:spPr>
          <a:xfrm>
            <a:off x="399404" y="2558282"/>
            <a:ext cx="3514569" cy="3765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852388" y="1402660"/>
            <a:ext cx="4690755" cy="4844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"/>
          <p:cNvSpPr/>
          <p:nvPr/>
        </p:nvSpPr>
        <p:spPr>
          <a:xfrm>
            <a:off x="229319" y="1429287"/>
            <a:ext cx="923543" cy="1045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1406127" y="1649338"/>
            <a:ext cx="840313" cy="605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2521161" y="1365524"/>
            <a:ext cx="1316851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0" dirty="0" err="1" smtClean="0">
                <a:solidFill>
                  <a:srgbClr val="843C0C"/>
                </a:solidFill>
                <a:latin typeface="CSOCIP+Calibri-Light"/>
                <a:cs typeface="CSOCIP+Calibri-Light"/>
              </a:rPr>
              <a:t>RECSOIL</a:t>
            </a:r>
            <a:r>
              <a:rPr sz="2400" dirty="0" err="1" smtClean="0">
                <a:solidFill>
                  <a:srgbClr val="843C0C"/>
                </a:solidFill>
                <a:latin typeface="CSOCIP+Calibri-Light"/>
                <a:cs typeface="CSOCIP+Calibri-Light"/>
              </a:rPr>
              <a:t>‘toolkit</a:t>
            </a:r>
            <a:r>
              <a:rPr sz="2400" dirty="0">
                <a:solidFill>
                  <a:srgbClr val="843C0C"/>
                </a:solidFill>
                <a:latin typeface="CSOCIP+Calibri-Light"/>
                <a:cs typeface="CSOCIP+Calibri-Light"/>
              </a:rPr>
              <a:t>’</a:t>
            </a:r>
          </a:p>
        </p:txBody>
      </p:sp>
      <p:sp>
        <p:nvSpPr>
          <p:cNvPr id="12" name="object 3"/>
          <p:cNvSpPr/>
          <p:nvPr/>
        </p:nvSpPr>
        <p:spPr>
          <a:xfrm>
            <a:off x="4091277" y="1365524"/>
            <a:ext cx="1536191" cy="10553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8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6305" y="1864036"/>
            <a:ext cx="75118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10. Calls on the Commission to design an EU-wide common </a:t>
            </a:r>
            <a:r>
              <a:rPr lang="en-US" dirty="0" smtClean="0"/>
              <a:t>legal</a:t>
            </a:r>
            <a:endParaRPr lang="ru-RU" dirty="0" smtClean="0"/>
          </a:p>
          <a:p>
            <a:pPr>
              <a:lnSpc>
                <a:spcPts val="2438"/>
              </a:lnSpc>
            </a:pPr>
            <a:r>
              <a:rPr lang="en-US" spc="-22" dirty="0">
                <a:latin typeface="CSOCIP+Calibri-Light"/>
                <a:cs typeface="CSOCIP+Calibri-Light"/>
              </a:rPr>
              <a:t>framework</a:t>
            </a:r>
            <a:r>
              <a:rPr lang="en-US" dirty="0">
                <a:latin typeface="BJGCBK+Calibri-LightItalic"/>
                <a:cs typeface="BJGCBK+Calibri-LightItalic"/>
              </a:rPr>
              <a:t>,</a:t>
            </a:r>
            <a:r>
              <a:rPr lang="en-US" spc="-6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with</a:t>
            </a:r>
            <a:r>
              <a:rPr lang="en-US" spc="-50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full</a:t>
            </a:r>
            <a:r>
              <a:rPr lang="en-US" spc="-61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respect</a:t>
            </a:r>
            <a:r>
              <a:rPr lang="en-US" spc="-38" dirty="0">
                <a:latin typeface="BJGCBK+Calibri-LightItalic"/>
                <a:cs typeface="BJGCBK+Calibri-LightItalic"/>
              </a:rPr>
              <a:t> </a:t>
            </a:r>
            <a:r>
              <a:rPr lang="en-US" spc="-14" dirty="0">
                <a:latin typeface="BJGCBK+Calibri-LightItalic"/>
                <a:cs typeface="BJGCBK+Calibri-LightItalic"/>
              </a:rPr>
              <a:t>for</a:t>
            </a:r>
            <a:r>
              <a:rPr lang="en-US" spc="-3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the</a:t>
            </a:r>
            <a:r>
              <a:rPr lang="en-US" spc="-3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subsidiarity</a:t>
            </a:r>
            <a:r>
              <a:rPr lang="en-US" spc="-55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principle,</a:t>
            </a:r>
            <a:r>
              <a:rPr lang="en-US" spc="-69" dirty="0">
                <a:latin typeface="BJGCBK+Calibri-LightItalic"/>
                <a:cs typeface="BJGCBK+Calibri-LightItalic"/>
              </a:rPr>
              <a:t> </a:t>
            </a:r>
            <a:r>
              <a:rPr lang="en-US" spc="-14" dirty="0">
                <a:latin typeface="BJGCBK+Calibri-LightItalic"/>
                <a:cs typeface="BJGCBK+Calibri-LightItalic"/>
              </a:rPr>
              <a:t>for</a:t>
            </a:r>
            <a:r>
              <a:rPr lang="en-US" spc="-28" dirty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the</a:t>
            </a:r>
            <a:r>
              <a:rPr lang="ru-RU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protection</a:t>
            </a:r>
            <a:r>
              <a:rPr lang="en-US" spc="-27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and</a:t>
            </a:r>
            <a:r>
              <a:rPr lang="en-US" spc="-56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sustainable</a:t>
            </a:r>
            <a:r>
              <a:rPr lang="en-US" spc="-5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use</a:t>
            </a:r>
            <a:r>
              <a:rPr lang="en-US" spc="-5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of</a:t>
            </a:r>
            <a:r>
              <a:rPr lang="en-US" spc="-3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soil,</a:t>
            </a:r>
            <a:r>
              <a:rPr lang="en-US" spc="-58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addressing</a:t>
            </a:r>
            <a:r>
              <a:rPr lang="en-US" spc="-59" dirty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all</a:t>
            </a:r>
            <a:r>
              <a:rPr lang="ru-RU" spc="-65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major</a:t>
            </a:r>
            <a:r>
              <a:rPr lang="en-US" spc="-48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soil</a:t>
            </a:r>
            <a:r>
              <a:rPr lang="ru-RU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threats</a:t>
            </a:r>
            <a:r>
              <a:rPr lang="en-US" spc="-37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(…)</a:t>
            </a:r>
            <a:endParaRPr lang="ru-RU" dirty="0" smtClean="0">
              <a:latin typeface="BJGCBK+Calibri-LightItalic"/>
              <a:cs typeface="BJGCBK+Calibri-LightItalic"/>
            </a:endParaRPr>
          </a:p>
          <a:p>
            <a:pPr>
              <a:lnSpc>
                <a:spcPts val="2438"/>
              </a:lnSpc>
            </a:pPr>
            <a:r>
              <a:rPr lang="en-US" dirty="0">
                <a:latin typeface="BJGCBK+Calibri-LightItalic"/>
                <a:cs typeface="BJGCBK+Calibri-LightItalic"/>
              </a:rPr>
              <a:t>18.</a:t>
            </a:r>
            <a:r>
              <a:rPr lang="en-US" spc="-51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Stresses</a:t>
            </a:r>
            <a:r>
              <a:rPr lang="en-US" spc="-35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that</a:t>
            </a:r>
            <a:r>
              <a:rPr lang="en-US" spc="-39" dirty="0">
                <a:latin typeface="BJGCBK+Calibri-LightItalic"/>
                <a:cs typeface="BJGCBK+Calibri-LightItalic"/>
              </a:rPr>
              <a:t> </a:t>
            </a:r>
            <a:r>
              <a:rPr lang="en-US" spc="-19" dirty="0">
                <a:latin typeface="CSOCIP+Calibri-Light"/>
                <a:cs typeface="CSOCIP+Calibri-Light"/>
              </a:rPr>
              <a:t>soil</a:t>
            </a:r>
            <a:r>
              <a:rPr lang="en-US" dirty="0">
                <a:latin typeface="CSOCIP+Calibri-Light"/>
                <a:cs typeface="CSOCIP+Calibri-Light"/>
              </a:rPr>
              <a:t> </a:t>
            </a:r>
            <a:r>
              <a:rPr lang="en-US" spc="-33" dirty="0">
                <a:latin typeface="CSOCIP+Calibri-Light"/>
                <a:cs typeface="CSOCIP+Calibri-Light"/>
              </a:rPr>
              <a:t>protection</a:t>
            </a:r>
            <a:r>
              <a:rPr lang="en-US" dirty="0">
                <a:latin typeface="BJGCBK+Calibri-LightItalic"/>
                <a:cs typeface="BJGCBK+Calibri-LightItalic"/>
              </a:rPr>
              <a:t>,</a:t>
            </a:r>
            <a:r>
              <a:rPr lang="en-US" spc="-67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its</a:t>
            </a:r>
            <a:r>
              <a:rPr lang="en-US" spc="-48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circular</a:t>
            </a:r>
            <a:r>
              <a:rPr lang="en-US" spc="-5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and</a:t>
            </a:r>
            <a:r>
              <a:rPr lang="en-US" spc="-56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sustainable</a:t>
            </a:r>
            <a:r>
              <a:rPr lang="en-US" spc="-54" dirty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use</a:t>
            </a:r>
            <a:r>
              <a:rPr lang="ru-RU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and</a:t>
            </a:r>
            <a:r>
              <a:rPr lang="en-US" spc="-56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its</a:t>
            </a:r>
            <a:r>
              <a:rPr lang="en-US" spc="-42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restoration</a:t>
            </a:r>
            <a:r>
              <a:rPr lang="en-US" spc="-31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need</a:t>
            </a:r>
            <a:r>
              <a:rPr lang="en-US" spc="-47" dirty="0">
                <a:latin typeface="BJGCBK+Calibri-LightItalic"/>
                <a:cs typeface="BJGCBK+Calibri-LightItalic"/>
              </a:rPr>
              <a:t> </a:t>
            </a:r>
            <a:r>
              <a:rPr lang="en-US" spc="-26" dirty="0">
                <a:latin typeface="BJGCBK+Calibri-LightItalic"/>
                <a:cs typeface="BJGCBK+Calibri-LightItalic"/>
              </a:rPr>
              <a:t>to</a:t>
            </a:r>
            <a:r>
              <a:rPr lang="en-US" spc="-1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be</a:t>
            </a:r>
            <a:r>
              <a:rPr lang="en-US" spc="-5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integrated</a:t>
            </a:r>
            <a:r>
              <a:rPr lang="en-US" spc="-41" dirty="0">
                <a:latin typeface="BJGCBK+Calibri-LightItalic"/>
                <a:cs typeface="BJGCBK+Calibri-LightItalic"/>
              </a:rPr>
              <a:t> </a:t>
            </a:r>
            <a:r>
              <a:rPr lang="en-US" spc="-13" dirty="0">
                <a:latin typeface="BJGCBK+Calibri-LightItalic"/>
                <a:cs typeface="BJGCBK+Calibri-LightItalic"/>
              </a:rPr>
              <a:t>into</a:t>
            </a:r>
            <a:r>
              <a:rPr lang="en-US" spc="-3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and</a:t>
            </a:r>
            <a:r>
              <a:rPr lang="en-US" spc="-56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should</a:t>
            </a:r>
            <a:r>
              <a:rPr lang="en-US" spc="-55" dirty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be</a:t>
            </a:r>
            <a:r>
              <a:rPr lang="ru-RU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made</a:t>
            </a:r>
            <a:r>
              <a:rPr lang="en-US" spc="-56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consistent</a:t>
            </a:r>
            <a:r>
              <a:rPr lang="en-US" spc="-28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CSOCIP+Calibri-Light"/>
                <a:cs typeface="CSOCIP+Calibri-Light"/>
              </a:rPr>
              <a:t>across</a:t>
            </a:r>
            <a:r>
              <a:rPr lang="en-US" spc="-23" dirty="0">
                <a:latin typeface="CSOCIP+Calibri-Light"/>
                <a:cs typeface="CSOCIP+Calibri-Light"/>
              </a:rPr>
              <a:t> </a:t>
            </a:r>
            <a:r>
              <a:rPr lang="en-US" spc="29" dirty="0">
                <a:latin typeface="CSOCIP+Calibri-Light"/>
                <a:cs typeface="CSOCIP+Calibri-Light"/>
              </a:rPr>
              <a:t>all</a:t>
            </a:r>
            <a:r>
              <a:rPr lang="en-US" spc="-39" dirty="0">
                <a:latin typeface="CSOCIP+Calibri-Light"/>
                <a:cs typeface="CSOCIP+Calibri-Light"/>
              </a:rPr>
              <a:t> </a:t>
            </a:r>
            <a:r>
              <a:rPr lang="en-US" spc="-25" dirty="0">
                <a:latin typeface="CSOCIP+Calibri-Light"/>
                <a:cs typeface="CSOCIP+Calibri-Light"/>
              </a:rPr>
              <a:t>relevant</a:t>
            </a:r>
            <a:r>
              <a:rPr lang="en-US" dirty="0">
                <a:latin typeface="CSOCIP+Calibri-Light"/>
                <a:cs typeface="CSOCIP+Calibri-Light"/>
              </a:rPr>
              <a:t> </a:t>
            </a:r>
            <a:r>
              <a:rPr lang="en-US" spc="-11" dirty="0">
                <a:latin typeface="CSOCIP+Calibri-Light"/>
                <a:cs typeface="CSOCIP+Calibri-Light"/>
              </a:rPr>
              <a:t>EU</a:t>
            </a:r>
            <a:r>
              <a:rPr lang="en-US" spc="-15" dirty="0">
                <a:latin typeface="CSOCIP+Calibri-Light"/>
                <a:cs typeface="CSOCIP+Calibri-Light"/>
              </a:rPr>
              <a:t> </a:t>
            </a:r>
            <a:r>
              <a:rPr lang="en-US" spc="-18" dirty="0">
                <a:latin typeface="CSOCIP+Calibri-Light"/>
                <a:cs typeface="CSOCIP+Calibri-Light"/>
              </a:rPr>
              <a:t>sectoral</a:t>
            </a:r>
            <a:r>
              <a:rPr lang="en-US" dirty="0">
                <a:latin typeface="CSOCIP+Calibri-Light"/>
                <a:cs typeface="CSOCIP+Calibri-Light"/>
              </a:rPr>
              <a:t> </a:t>
            </a:r>
            <a:r>
              <a:rPr lang="en-US" spc="-25" dirty="0">
                <a:latin typeface="CSOCIP+Calibri-Light"/>
                <a:cs typeface="CSOCIP+Calibri-Light"/>
              </a:rPr>
              <a:t>policies</a:t>
            </a:r>
            <a:r>
              <a:rPr lang="en-US" spc="-32" dirty="0">
                <a:latin typeface="CSOCIP+Calibri-Light"/>
                <a:cs typeface="CSOCIP+Calibri-Light"/>
              </a:rPr>
              <a:t> </a:t>
            </a:r>
            <a:r>
              <a:rPr lang="en-US" spc="-12" dirty="0">
                <a:latin typeface="CSOCIP+Calibri-Light"/>
                <a:cs typeface="CSOCIP+Calibri-Light"/>
              </a:rPr>
              <a:t>(…)</a:t>
            </a:r>
          </a:p>
          <a:p>
            <a:pPr>
              <a:lnSpc>
                <a:spcPts val="2438"/>
              </a:lnSpc>
            </a:pPr>
            <a:r>
              <a:rPr lang="en-US" dirty="0">
                <a:latin typeface="BJGCBK+Calibri-LightItalic"/>
                <a:cs typeface="BJGCBK+Calibri-LightItalic"/>
              </a:rPr>
              <a:t>65.</a:t>
            </a:r>
            <a:r>
              <a:rPr lang="en-US" spc="-51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Understands</a:t>
            </a:r>
            <a:r>
              <a:rPr lang="en-US" spc="-37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the</a:t>
            </a:r>
            <a:r>
              <a:rPr lang="en-US" spc="-46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importance</a:t>
            </a:r>
            <a:r>
              <a:rPr lang="en-US" spc="-45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of</a:t>
            </a:r>
            <a:r>
              <a:rPr lang="en-US" spc="-3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cooperation</a:t>
            </a:r>
            <a:r>
              <a:rPr lang="en-US" spc="-3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at</a:t>
            </a:r>
            <a:r>
              <a:rPr lang="en-US" spc="-47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all</a:t>
            </a:r>
            <a:r>
              <a:rPr lang="en-US" spc="-5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levels</a:t>
            </a:r>
            <a:r>
              <a:rPr lang="en-US" spc="-55" dirty="0">
                <a:latin typeface="BJGCBK+Calibri-LightItalic"/>
                <a:cs typeface="BJGCBK+Calibri-LightItalic"/>
              </a:rPr>
              <a:t> </a:t>
            </a:r>
            <a:r>
              <a:rPr lang="en-US" spc="-26" dirty="0" smtClean="0">
                <a:latin typeface="BJGCBK+Calibri-LightItalic"/>
                <a:cs typeface="BJGCBK+Calibri-LightItalic"/>
              </a:rPr>
              <a:t>to</a:t>
            </a:r>
            <a:r>
              <a:rPr lang="ru-RU" spc="-26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effectively</a:t>
            </a:r>
            <a:r>
              <a:rPr lang="en-US" spc="-34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address</a:t>
            </a:r>
            <a:r>
              <a:rPr lang="en-US" spc="-55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all</a:t>
            </a:r>
            <a:r>
              <a:rPr lang="en-US" spc="-6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soil</a:t>
            </a:r>
            <a:r>
              <a:rPr lang="en-US" spc="-5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threats;</a:t>
            </a:r>
            <a:r>
              <a:rPr lang="en-US" spc="-3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calls</a:t>
            </a:r>
            <a:r>
              <a:rPr lang="en-US" spc="-5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on</a:t>
            </a:r>
            <a:r>
              <a:rPr lang="en-US" spc="-48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the</a:t>
            </a:r>
            <a:r>
              <a:rPr lang="en-US" spc="-39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Member</a:t>
            </a:r>
            <a:r>
              <a:rPr lang="en-US" spc="-52" dirty="0">
                <a:latin typeface="BJGCBK+Calibri-LightItalic"/>
                <a:cs typeface="BJGCBK+Calibri-LightItalic"/>
              </a:rPr>
              <a:t> </a:t>
            </a:r>
            <a:r>
              <a:rPr lang="en-US" spc="-11" dirty="0" smtClean="0">
                <a:latin typeface="BJGCBK+Calibri-LightItalic"/>
                <a:cs typeface="BJGCBK+Calibri-LightItalic"/>
              </a:rPr>
              <a:t>States,</a:t>
            </a:r>
            <a:r>
              <a:rPr lang="ru-RU" spc="-11" dirty="0" smtClean="0">
                <a:latin typeface="BJGCBK+Calibri-LightItalic"/>
                <a:cs typeface="BJGCBK+Calibri-LightItalic"/>
              </a:rPr>
              <a:t> </a:t>
            </a:r>
            <a:r>
              <a:rPr lang="en-US" dirty="0" smtClean="0">
                <a:latin typeface="BJGCBK+Calibri-LightItalic"/>
                <a:cs typeface="BJGCBK+Calibri-LightItalic"/>
              </a:rPr>
              <a:t>therefore</a:t>
            </a:r>
            <a:r>
              <a:rPr lang="en-US" dirty="0">
                <a:latin typeface="BJGCBK+Calibri-LightItalic"/>
                <a:cs typeface="BJGCBK+Calibri-LightItalic"/>
              </a:rPr>
              <a:t>,</a:t>
            </a:r>
            <a:r>
              <a:rPr lang="en-US" spc="-36" dirty="0">
                <a:latin typeface="BJGCBK+Calibri-LightItalic"/>
                <a:cs typeface="BJGCBK+Calibri-LightItalic"/>
              </a:rPr>
              <a:t> </a:t>
            </a:r>
            <a:r>
              <a:rPr lang="en-US" spc="-26" dirty="0">
                <a:latin typeface="BJGCBK+Calibri-LightItalic"/>
                <a:cs typeface="BJGCBK+Calibri-LightItalic"/>
              </a:rPr>
              <a:t>to</a:t>
            </a:r>
            <a:r>
              <a:rPr lang="en-US" spc="-1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lead</a:t>
            </a:r>
            <a:r>
              <a:rPr lang="en-US" spc="-55" dirty="0">
                <a:latin typeface="BJGCBK+Calibri-LightItalic"/>
                <a:cs typeface="BJGCBK+Calibri-LightItalic"/>
              </a:rPr>
              <a:t> </a:t>
            </a:r>
            <a:r>
              <a:rPr lang="en-US" spc="-11" dirty="0">
                <a:latin typeface="BJGCBK+Calibri-LightItalic"/>
                <a:cs typeface="BJGCBK+Calibri-LightItalic"/>
              </a:rPr>
              <a:t>by</a:t>
            </a:r>
            <a:r>
              <a:rPr lang="en-US" spc="-31" dirty="0">
                <a:latin typeface="BJGCBK+Calibri-LightItalic"/>
                <a:cs typeface="BJGCBK+Calibri-LightItalic"/>
              </a:rPr>
              <a:t> </a:t>
            </a:r>
            <a:r>
              <a:rPr lang="en-US" spc="-15" dirty="0">
                <a:latin typeface="BJGCBK+Calibri-LightItalic"/>
                <a:cs typeface="BJGCBK+Calibri-LightItalic"/>
              </a:rPr>
              <a:t>example</a:t>
            </a:r>
            <a:r>
              <a:rPr lang="en-US" spc="-43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and</a:t>
            </a:r>
            <a:r>
              <a:rPr lang="en-US" spc="-56" dirty="0">
                <a:latin typeface="BJGCBK+Calibri-LightItalic"/>
                <a:cs typeface="BJGCBK+Calibri-LightItalic"/>
              </a:rPr>
              <a:t> </a:t>
            </a:r>
            <a:r>
              <a:rPr lang="en-US" spc="-26" dirty="0">
                <a:latin typeface="BJGCBK+Calibri-LightItalic"/>
                <a:cs typeface="BJGCBK+Calibri-LightItalic"/>
              </a:rPr>
              <a:t>to</a:t>
            </a:r>
            <a:r>
              <a:rPr lang="en-US" spc="-14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consider</a:t>
            </a:r>
            <a:r>
              <a:rPr lang="en-US" spc="-46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initiating</a:t>
            </a:r>
            <a:r>
              <a:rPr lang="en-US" spc="-65" dirty="0">
                <a:latin typeface="BJGCBK+Calibri-LightItalic"/>
                <a:cs typeface="BJGCBK+Calibri-LightItalic"/>
              </a:rPr>
              <a:t> </a:t>
            </a:r>
            <a:r>
              <a:rPr lang="en-US" dirty="0">
                <a:latin typeface="BJGCBK+Calibri-LightItalic"/>
                <a:cs typeface="BJGCBK+Calibri-LightItalic"/>
              </a:rPr>
              <a:t>a</a:t>
            </a:r>
            <a:r>
              <a:rPr lang="en-US" spc="-83" dirty="0">
                <a:latin typeface="BJGCBK+Calibri-LightItalic"/>
                <a:cs typeface="BJGCBK+Calibri-LightItalic"/>
              </a:rPr>
              <a:t> </a:t>
            </a:r>
            <a:r>
              <a:rPr lang="en-US" u="sng" spc="-19" dirty="0" smtClean="0">
                <a:latin typeface="CSOCIP+Calibri-Light"/>
                <a:cs typeface="CSOCIP+Calibri-Light"/>
              </a:rPr>
              <a:t>soil</a:t>
            </a:r>
            <a:r>
              <a:rPr lang="ru-RU" u="sng" spc="-19" dirty="0" smtClean="0">
                <a:latin typeface="CSOCIP+Calibri-Light"/>
                <a:cs typeface="CSOCIP+Calibri-Light"/>
              </a:rPr>
              <a:t> </a:t>
            </a:r>
            <a:r>
              <a:rPr lang="en-US" u="sng" spc="-41" dirty="0" smtClean="0">
                <a:latin typeface="CSOCIP+Calibri-Light"/>
                <a:cs typeface="CSOCIP+Calibri-Light"/>
              </a:rPr>
              <a:t>convention</a:t>
            </a:r>
            <a:r>
              <a:rPr lang="en-US" u="sng" spc="-60" dirty="0" smtClean="0">
                <a:latin typeface="CSOCIP+Calibri-Light"/>
                <a:cs typeface="CSOCIP+Calibri-Light"/>
              </a:rPr>
              <a:t> </a:t>
            </a:r>
            <a:r>
              <a:rPr lang="en-US" u="sng" spc="-16" dirty="0">
                <a:latin typeface="CSOCIP+Calibri-Light"/>
                <a:cs typeface="CSOCIP+Calibri-Light"/>
              </a:rPr>
              <a:t>within</a:t>
            </a:r>
            <a:r>
              <a:rPr lang="en-US" u="sng" spc="-76" dirty="0">
                <a:latin typeface="CSOCIP+Calibri-Light"/>
                <a:cs typeface="CSOCIP+Calibri-Light"/>
              </a:rPr>
              <a:t> </a:t>
            </a:r>
            <a:r>
              <a:rPr lang="en-US" u="sng" spc="-23" dirty="0">
                <a:latin typeface="CSOCIP+Calibri-Light"/>
                <a:cs typeface="CSOCIP+Calibri-Light"/>
              </a:rPr>
              <a:t>the</a:t>
            </a:r>
            <a:r>
              <a:rPr lang="en-US" u="sng" spc="-90" dirty="0">
                <a:latin typeface="CSOCIP+Calibri-Light"/>
                <a:cs typeface="CSOCIP+Calibri-Light"/>
              </a:rPr>
              <a:t> </a:t>
            </a:r>
            <a:r>
              <a:rPr lang="en-US" u="sng" spc="-18" dirty="0">
                <a:latin typeface="CSOCIP+Calibri-Light"/>
                <a:cs typeface="CSOCIP+Calibri-Light"/>
              </a:rPr>
              <a:t>UN.</a:t>
            </a:r>
          </a:p>
          <a:p>
            <a:pPr>
              <a:lnSpc>
                <a:spcPts val="2438"/>
              </a:lnSpc>
            </a:pPr>
            <a:endParaRPr lang="en-US" dirty="0">
              <a:latin typeface="BJGCBK+Calibri-LightItalic"/>
              <a:cs typeface="BJGCBK+Calibri-LightItalic"/>
            </a:endParaRPr>
          </a:p>
          <a:p>
            <a:endParaRPr lang="en-US" dirty="0"/>
          </a:p>
        </p:txBody>
      </p:sp>
      <p:sp>
        <p:nvSpPr>
          <p:cNvPr id="10" name="object 2"/>
          <p:cNvSpPr/>
          <p:nvPr/>
        </p:nvSpPr>
        <p:spPr>
          <a:xfrm>
            <a:off x="452101" y="3520867"/>
            <a:ext cx="3820798" cy="206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963769" y="2547404"/>
            <a:ext cx="2663037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29"/>
              </a:lnSpc>
            </a:pPr>
            <a:r>
              <a:rPr lang="en-US" b="1" spc="-18" dirty="0">
                <a:latin typeface="DKFMEI+Calibri"/>
                <a:cs typeface="DKFMEI+Calibri"/>
              </a:rPr>
              <a:t>For</a:t>
            </a:r>
            <a:r>
              <a:rPr lang="en-US" b="1" dirty="0">
                <a:latin typeface="DKFMEI+Calibri"/>
                <a:cs typeface="DKFMEI+Calibri"/>
              </a:rPr>
              <a:t> a EU Soil</a:t>
            </a:r>
            <a:r>
              <a:rPr lang="en-US" b="1" spc="-12" dirty="0">
                <a:latin typeface="DKFMEI+Calibri"/>
                <a:cs typeface="DKFMEI+Calibri"/>
              </a:rPr>
              <a:t> Strategy:</a:t>
            </a:r>
          </a:p>
        </p:txBody>
      </p:sp>
    </p:spTree>
    <p:extLst>
      <p:ext uri="{BB962C8B-B14F-4D97-AF65-F5344CB8AC3E}">
        <p14:creationId xmlns:p14="http://schemas.microsoft.com/office/powerpoint/2010/main" val="8571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175" y="724048"/>
            <a:ext cx="10020300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European Green deal</a:t>
            </a:r>
            <a:br>
              <a:rPr lang="en-US" dirty="0"/>
            </a:br>
            <a:endParaRPr lang="ru-RU" dirty="0"/>
          </a:p>
        </p:txBody>
      </p:sp>
      <p:sp>
        <p:nvSpPr>
          <p:cNvPr id="11" name="object 1"/>
          <p:cNvSpPr/>
          <p:nvPr/>
        </p:nvSpPr>
        <p:spPr>
          <a:xfrm>
            <a:off x="4512180" y="1528857"/>
            <a:ext cx="7021082" cy="4444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458624" y="1528857"/>
            <a:ext cx="6848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38"/>
              </a:lnSpc>
            </a:pPr>
            <a:r>
              <a:rPr lang="en-US" spc="-28" dirty="0">
                <a:latin typeface="DKFMEI+Calibri"/>
                <a:cs typeface="DKFMEI+Calibri"/>
              </a:rPr>
              <a:t>Transform</a:t>
            </a:r>
            <a:r>
              <a:rPr lang="en-US" spc="48" dirty="0">
                <a:latin typeface="DKFMEI+Calibri"/>
                <a:cs typeface="DKFMEI+Calibri"/>
              </a:rPr>
              <a:t> </a:t>
            </a:r>
            <a:r>
              <a:rPr lang="en-US" dirty="0">
                <a:latin typeface="DKFMEI+Calibri"/>
                <a:cs typeface="DKFMEI+Calibri"/>
              </a:rPr>
              <a:t>the EU </a:t>
            </a:r>
            <a:r>
              <a:rPr lang="en-US" spc="-11" dirty="0">
                <a:latin typeface="DKFMEI+Calibri"/>
                <a:cs typeface="DKFMEI+Calibri"/>
              </a:rPr>
              <a:t>into</a:t>
            </a:r>
            <a:r>
              <a:rPr lang="en-US" dirty="0">
                <a:latin typeface="DKFMEI+Calibri"/>
                <a:cs typeface="DKFMEI+Calibri"/>
              </a:rPr>
              <a:t> an</a:t>
            </a:r>
          </a:p>
          <a:p>
            <a:pPr>
              <a:lnSpc>
                <a:spcPts val="2399"/>
              </a:lnSpc>
            </a:pPr>
            <a:r>
              <a:rPr lang="en-US" dirty="0">
                <a:latin typeface="DKFMEI+Calibri"/>
                <a:cs typeface="DKFMEI+Calibri"/>
              </a:rPr>
              <a:t>equitable,</a:t>
            </a:r>
            <a:r>
              <a:rPr lang="en-US" spc="31" dirty="0">
                <a:latin typeface="DKFMEI+Calibri"/>
                <a:cs typeface="DKFMEI+Calibri"/>
              </a:rPr>
              <a:t> </a:t>
            </a:r>
            <a:r>
              <a:rPr lang="en-US" dirty="0">
                <a:latin typeface="DKFMEI+Calibri"/>
                <a:cs typeface="DKFMEI+Calibri"/>
              </a:rPr>
              <a:t>prosperous</a:t>
            </a:r>
          </a:p>
          <a:p>
            <a:pPr>
              <a:lnSpc>
                <a:spcPts val="2399"/>
              </a:lnSpc>
            </a:pPr>
            <a:r>
              <a:rPr lang="en-US" spc="-22" dirty="0">
                <a:latin typeface="DKFMEI+Calibri"/>
                <a:cs typeface="DKFMEI+Calibri"/>
              </a:rPr>
              <a:t>society,</a:t>
            </a:r>
            <a:r>
              <a:rPr lang="en-US" spc="38" dirty="0">
                <a:latin typeface="DKFMEI+Calibri"/>
                <a:cs typeface="DKFMEI+Calibri"/>
              </a:rPr>
              <a:t> </a:t>
            </a:r>
            <a:r>
              <a:rPr lang="en-US" dirty="0">
                <a:latin typeface="DKFMEI+Calibri"/>
                <a:cs typeface="DKFMEI+Calibri"/>
              </a:rPr>
              <a:t>with a modern</a:t>
            </a:r>
          </a:p>
          <a:p>
            <a:pPr>
              <a:lnSpc>
                <a:spcPts val="2399"/>
              </a:lnSpc>
            </a:pPr>
            <a:r>
              <a:rPr lang="en-US" dirty="0">
                <a:latin typeface="DKFMEI+Calibri"/>
                <a:cs typeface="DKFMEI+Calibri"/>
              </a:rPr>
              <a:t>economy and efficient</a:t>
            </a:r>
            <a:r>
              <a:rPr lang="en-US" spc="29" dirty="0">
                <a:latin typeface="DKFMEI+Calibri"/>
                <a:cs typeface="DKFMEI+Calibri"/>
              </a:rPr>
              <a:t> </a:t>
            </a:r>
            <a:r>
              <a:rPr lang="en-US" dirty="0">
                <a:latin typeface="DKFMEI+Calibri"/>
                <a:cs typeface="DKFMEI+Calibri"/>
              </a:rPr>
              <a:t>use</a:t>
            </a:r>
          </a:p>
          <a:p>
            <a:pPr>
              <a:lnSpc>
                <a:spcPts val="2399"/>
              </a:lnSpc>
            </a:pPr>
            <a:r>
              <a:rPr lang="en-US" dirty="0">
                <a:latin typeface="DKFMEI+Calibri"/>
                <a:cs typeface="DKFMEI+Calibri"/>
              </a:rPr>
              <a:t>of Natural</a:t>
            </a:r>
            <a:r>
              <a:rPr lang="en-US" spc="23" dirty="0">
                <a:latin typeface="DKFMEI+Calibri"/>
                <a:cs typeface="DKFMEI+Calibri"/>
              </a:rPr>
              <a:t> </a:t>
            </a:r>
            <a:r>
              <a:rPr lang="en-US" dirty="0">
                <a:latin typeface="DKFMEI+Calibri"/>
                <a:cs typeface="DKFMEI+Calibri"/>
              </a:rPr>
              <a:t>Resources.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545037" y="3289518"/>
            <a:ext cx="321511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latin typeface="DKFMEI+Calibri"/>
                <a:cs typeface="DKFMEI+Calibri"/>
              </a:rPr>
              <a:t>Reduction</a:t>
            </a:r>
            <a:r>
              <a:rPr sz="2000" spc="13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of greenhouse</a:t>
            </a:r>
          </a:p>
          <a:p>
            <a:pPr marL="0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7" dirty="0">
                <a:latin typeface="DKFMEI+Calibri"/>
                <a:cs typeface="DKFMEI+Calibri"/>
              </a:rPr>
              <a:t>gas</a:t>
            </a:r>
            <a:r>
              <a:rPr sz="2000" spc="17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emissions</a:t>
            </a:r>
            <a:r>
              <a:rPr sz="2000" spc="26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(GHG)</a:t>
            </a:r>
            <a:r>
              <a:rPr sz="2000" spc="23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in</a:t>
            </a:r>
          </a:p>
          <a:p>
            <a:pPr marL="0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latin typeface="DKFMEI+Calibri"/>
                <a:cs typeface="DKFMEI+Calibri"/>
              </a:rPr>
              <a:t>2030.</a:t>
            </a:r>
          </a:p>
        </p:txBody>
      </p:sp>
      <p:sp>
        <p:nvSpPr>
          <p:cNvPr id="15" name="object 7"/>
          <p:cNvSpPr txBox="1"/>
          <p:nvPr/>
        </p:nvSpPr>
        <p:spPr>
          <a:xfrm>
            <a:off x="545037" y="4455909"/>
            <a:ext cx="32151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8" dirty="0">
                <a:latin typeface="DKFMEI+Calibri"/>
                <a:cs typeface="DKFMEI+Calibri"/>
              </a:rPr>
              <a:t>Transformation</a:t>
            </a:r>
            <a:r>
              <a:rPr sz="2000" spc="38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of</a:t>
            </a:r>
          </a:p>
          <a:p>
            <a:pPr marL="0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latin typeface="DKFMEI+Calibri"/>
                <a:cs typeface="DKFMEI+Calibri"/>
              </a:rPr>
              <a:t>agriculture</a:t>
            </a:r>
            <a:r>
              <a:rPr sz="2000" spc="30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and </a:t>
            </a:r>
            <a:r>
              <a:rPr sz="2000" spc="-11" dirty="0">
                <a:latin typeface="DKFMEI+Calibri"/>
                <a:cs typeface="DKFMEI+Calibri"/>
              </a:rPr>
              <a:t>rural</a:t>
            </a:r>
            <a:r>
              <a:rPr sz="2000" spc="25" dirty="0">
                <a:latin typeface="DKFMEI+Calibri"/>
                <a:cs typeface="DKFMEI+Calibri"/>
              </a:rPr>
              <a:t> </a:t>
            </a:r>
            <a:r>
              <a:rPr sz="2000" dirty="0">
                <a:latin typeface="DKFMEI+Calibri"/>
                <a:cs typeface="DKFMEI+Calibri"/>
              </a:rPr>
              <a:t>areas.</a:t>
            </a:r>
          </a:p>
        </p:txBody>
      </p:sp>
      <p:sp>
        <p:nvSpPr>
          <p:cNvPr id="16" name="object 8"/>
          <p:cNvSpPr txBox="1"/>
          <p:nvPr/>
        </p:nvSpPr>
        <p:spPr>
          <a:xfrm>
            <a:off x="545037" y="5533861"/>
            <a:ext cx="28098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latin typeface="NIPUJD+Calibri-Bold"/>
                <a:cs typeface="NIPUJD+Calibri-Bold"/>
              </a:rPr>
              <a:t>Participatory</a:t>
            </a:r>
            <a:r>
              <a:rPr sz="2000" b="1" spc="12" dirty="0">
                <a:latin typeface="NIPUJD+Calibri-Bold"/>
                <a:cs typeface="NIPUJD+Calibri-Bold"/>
              </a:rPr>
              <a:t> </a:t>
            </a:r>
            <a:r>
              <a:rPr sz="2000" b="1" spc="-15" dirty="0">
                <a:latin typeface="NIPUJD+Calibri-Bold"/>
                <a:cs typeface="NIPUJD+Calibri-Bold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5379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17048"/>
            <a:ext cx="10020300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Farm to fork</a:t>
            </a:r>
            <a:br>
              <a:rPr lang="en-US" dirty="0"/>
            </a:br>
            <a:endParaRPr lang="ru-RU" dirty="0"/>
          </a:p>
        </p:txBody>
      </p:sp>
      <p:sp>
        <p:nvSpPr>
          <p:cNvPr id="4" name="object 1"/>
          <p:cNvSpPr>
            <a:spLocks noGrp="1"/>
          </p:cNvSpPr>
          <p:nvPr>
            <p:ph idx="1"/>
          </p:nvPr>
        </p:nvSpPr>
        <p:spPr>
          <a:xfrm>
            <a:off x="768053" y="1430992"/>
            <a:ext cx="10655893" cy="4801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66145" y="1659100"/>
            <a:ext cx="6096000" cy="466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420"/>
              </a:lnSpc>
            </a:pPr>
            <a:r>
              <a:rPr lang="en-US" sz="1600" spc="-10" dirty="0" smtClean="0">
                <a:solidFill>
                  <a:srgbClr val="000000"/>
                </a:solidFill>
                <a:latin typeface="DKFMEI+Calibri"/>
                <a:cs typeface="DKFMEI+Calibri"/>
              </a:rPr>
              <a:t>Reduce</a:t>
            </a:r>
            <a:r>
              <a:rPr lang="en-US" sz="1600" spc="21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50% the</a:t>
            </a:r>
            <a:r>
              <a:rPr lang="en-US" sz="1600" spc="13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use of</a:t>
            </a:r>
            <a:r>
              <a:rPr lang="ru-RU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agrochemicals</a:t>
            </a:r>
            <a:endParaRPr lang="en-US" sz="1600" dirty="0">
              <a:solidFill>
                <a:srgbClr val="000000"/>
              </a:solidFill>
              <a:latin typeface="DKFMEI+Calibri"/>
              <a:cs typeface="DKFMEI+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2608990"/>
            <a:ext cx="52271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20"/>
              </a:lnSpc>
            </a:pPr>
            <a:r>
              <a:rPr lang="en-US" sz="1600" spc="-10" dirty="0">
                <a:solidFill>
                  <a:srgbClr val="000000"/>
                </a:solidFill>
                <a:latin typeface="DKFMEI+Calibri"/>
                <a:cs typeface="DKFMEI+Calibri"/>
              </a:rPr>
              <a:t>Reduce</a:t>
            </a:r>
            <a:r>
              <a:rPr lang="en-US" sz="1600" spc="18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nutrient</a:t>
            </a:r>
            <a:r>
              <a:rPr lang="en-US" sz="1600" spc="11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loss </a:t>
            </a:r>
            <a:r>
              <a:rPr lang="en-US" sz="1600" spc="-11" dirty="0">
                <a:solidFill>
                  <a:srgbClr val="000000"/>
                </a:solidFill>
                <a:latin typeface="DKFMEI+Calibri"/>
                <a:cs typeface="DKFMEI+Calibri"/>
              </a:rPr>
              <a:t>by</a:t>
            </a:r>
            <a:r>
              <a:rPr lang="en-US" sz="1600" spc="19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50% </a:t>
            </a:r>
            <a:r>
              <a:rPr lang="en-US" sz="1600" spc="-30" dirty="0" smtClean="0">
                <a:solidFill>
                  <a:srgbClr val="000000"/>
                </a:solidFill>
                <a:latin typeface="DKFMEI+Calibri"/>
                <a:cs typeface="DKFMEI+Calibri"/>
              </a:rPr>
              <a:t>to</a:t>
            </a:r>
            <a:r>
              <a:rPr lang="ru-RU" sz="1600" spc="-30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preserve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soil </a:t>
            </a:r>
            <a:r>
              <a:rPr lang="en-US" sz="1600" spc="-28" dirty="0">
                <a:solidFill>
                  <a:srgbClr val="000000"/>
                </a:solidFill>
                <a:latin typeface="DKFMEI+Calibri"/>
                <a:cs typeface="DKFMEI+Calibri"/>
              </a:rPr>
              <a:t>fertility,</a:t>
            </a:r>
            <a:r>
              <a:rPr lang="en-US" sz="1600" spc="16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reducing</a:t>
            </a:r>
            <a:r>
              <a:rPr lang="en-US" sz="1600" spc="17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spc="-17" dirty="0" smtClean="0">
                <a:solidFill>
                  <a:srgbClr val="000000"/>
                </a:solidFill>
                <a:latin typeface="DKFMEI+Calibri"/>
                <a:cs typeface="DKFMEI+Calibri"/>
              </a:rPr>
              <a:t>fertilizer</a:t>
            </a:r>
            <a:r>
              <a:rPr lang="ru-RU" sz="1600" spc="-17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spc="-11" dirty="0" smtClean="0">
                <a:solidFill>
                  <a:srgbClr val="000000"/>
                </a:solidFill>
                <a:latin typeface="DKFMEI+Calibri"/>
                <a:cs typeface="DKFMEI+Calibri"/>
              </a:rPr>
              <a:t>by</a:t>
            </a:r>
            <a:r>
              <a:rPr lang="en-US" sz="1600" spc="13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20%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5999" y="3831537"/>
            <a:ext cx="504771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20"/>
              </a:lnSpc>
            </a:pPr>
            <a:r>
              <a:rPr lang="en-US" sz="1600" spc="-10" dirty="0">
                <a:solidFill>
                  <a:srgbClr val="000000"/>
                </a:solidFill>
                <a:latin typeface="DKFMEI+Calibri"/>
                <a:cs typeface="DKFMEI+Calibri"/>
              </a:rPr>
              <a:t>Reduce</a:t>
            </a:r>
            <a:r>
              <a:rPr lang="en-US" sz="1600" spc="18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the</a:t>
            </a:r>
            <a:r>
              <a:rPr lang="en-US" sz="1600" spc="11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use</a:t>
            </a:r>
            <a:r>
              <a:rPr lang="en-US" sz="1600" spc="18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of antimicrobials </a:t>
            </a:r>
            <a:r>
              <a:rPr lang="en-US" sz="1600" spc="-29" dirty="0" smtClean="0">
                <a:solidFill>
                  <a:srgbClr val="000000"/>
                </a:solidFill>
                <a:latin typeface="DKFMEI+Calibri"/>
                <a:cs typeface="DKFMEI+Calibri"/>
              </a:rPr>
              <a:t>for</a:t>
            </a:r>
            <a:r>
              <a:rPr lang="ru-RU" sz="1600" spc="-29" dirty="0" smtClean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spc="-16" dirty="0" smtClean="0">
                <a:solidFill>
                  <a:srgbClr val="000000"/>
                </a:solidFill>
                <a:latin typeface="DKFMEI+Calibri"/>
                <a:cs typeface="DKFMEI+Calibri"/>
              </a:rPr>
              <a:t>farm</a:t>
            </a:r>
            <a:r>
              <a:rPr lang="ru-RU" sz="1600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DKFMEI+Calibri"/>
                <a:cs typeface="DKFMEI+Calibri"/>
              </a:rPr>
              <a:t>animals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and aquaculture </a:t>
            </a:r>
            <a:r>
              <a:rPr lang="en-US" sz="1600" spc="-11" dirty="0">
                <a:solidFill>
                  <a:srgbClr val="000000"/>
                </a:solidFill>
                <a:latin typeface="DKFMEI+Calibri"/>
                <a:cs typeface="DKFMEI+Calibri"/>
              </a:rPr>
              <a:t>by</a:t>
            </a:r>
            <a:r>
              <a:rPr lang="en-US" sz="1600" spc="13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50%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6145" y="4988360"/>
            <a:ext cx="6096000" cy="9020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420"/>
              </a:lnSpc>
            </a:pP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Increase the </a:t>
            </a:r>
            <a:r>
              <a:rPr lang="en-US" sz="1600" spc="-14" dirty="0">
                <a:solidFill>
                  <a:srgbClr val="000000"/>
                </a:solidFill>
                <a:latin typeface="DKFMEI+Calibri"/>
                <a:cs typeface="DKFMEI+Calibri"/>
              </a:rPr>
              <a:t>percentage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 of </a:t>
            </a:r>
            <a:r>
              <a:rPr lang="en-US" sz="1600" spc="-15" dirty="0">
                <a:solidFill>
                  <a:srgbClr val="000000"/>
                </a:solidFill>
                <a:latin typeface="DKFMEI+Calibri"/>
                <a:cs typeface="DKFMEI+Calibri"/>
              </a:rPr>
              <a:t>organic</a:t>
            </a:r>
          </a:p>
          <a:p>
            <a:pPr>
              <a:lnSpc>
                <a:spcPts val="3359"/>
              </a:lnSpc>
            </a:pPr>
            <a:r>
              <a:rPr lang="en-US" sz="1600" spc="-15" dirty="0">
                <a:solidFill>
                  <a:srgbClr val="000000"/>
                </a:solidFill>
                <a:latin typeface="DKFMEI+Calibri"/>
                <a:cs typeface="DKFMEI+Calibri"/>
              </a:rPr>
              <a:t>crops</a:t>
            </a:r>
            <a:r>
              <a:rPr lang="en-US" sz="1600" spc="30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in the</a:t>
            </a:r>
            <a:r>
              <a:rPr lang="en-US" sz="1600" spc="11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EU </a:t>
            </a:r>
            <a:r>
              <a:rPr lang="en-US" sz="1600" spc="-11" dirty="0">
                <a:solidFill>
                  <a:srgbClr val="000000"/>
                </a:solidFill>
                <a:latin typeface="DKFMEI+Calibri"/>
                <a:cs typeface="DKFMEI+Calibri"/>
              </a:rPr>
              <a:t>by</a:t>
            </a:r>
            <a:r>
              <a:rPr lang="en-US" sz="1600" spc="13" dirty="0">
                <a:solidFill>
                  <a:srgbClr val="000000"/>
                </a:solidFill>
                <a:latin typeface="DKFMEI+Calibri"/>
                <a:cs typeface="DKFMEI+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DKFMEI+Calibri"/>
                <a:cs typeface="DKFMEI+Calibri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0364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organicseurope.bio/content/uploads/2022/01/soil_solution-scal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08"/>
            <a:ext cx="12195335" cy="60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9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900" y="1432517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There is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still a lack of</a:t>
            </a:r>
            <a:r>
              <a:rPr lang="en-US" sz="1900" spc="-18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general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consensus on the 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fact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that soil</a:t>
            </a:r>
            <a:r>
              <a:rPr lang="en-US" sz="1900" spc="-2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is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an issue</a:t>
            </a:r>
            <a:r>
              <a:rPr lang="en-US" sz="19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that 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requires </a:t>
            </a:r>
            <a:r>
              <a:rPr lang="en-US" sz="19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international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2" dirty="0">
                <a:solidFill>
                  <a:schemeClr val="tx1"/>
                </a:solidFill>
                <a:latin typeface="CSOCIP+Calibri-Light"/>
                <a:cs typeface="CSOCIP+Calibri-Light"/>
              </a:rPr>
              <a:t>policy</a:t>
            </a:r>
            <a:r>
              <a:rPr lang="en-US" sz="1900" spc="-29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5" dirty="0">
                <a:solidFill>
                  <a:schemeClr val="tx1"/>
                </a:solidFill>
                <a:latin typeface="CSOCIP+Calibri-Light"/>
                <a:cs typeface="CSOCIP+Calibri-Light"/>
              </a:rPr>
              <a:t>and</a:t>
            </a:r>
            <a:r>
              <a:rPr lang="en-US" sz="1900" spc="-2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6" dirty="0">
                <a:solidFill>
                  <a:schemeClr val="tx1"/>
                </a:solidFill>
                <a:latin typeface="CSOCIP+Calibri-Light"/>
                <a:cs typeface="CSOCIP+Calibri-Light"/>
              </a:rPr>
              <a:t>legislative</a:t>
            </a:r>
            <a:r>
              <a:rPr lang="en-US" sz="1900" spc="-3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support</a:t>
            </a:r>
            <a:r>
              <a:rPr lang="en-US" sz="1900" spc="-17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.</a:t>
            </a:r>
          </a:p>
          <a:p>
            <a:pPr marL="0" indent="0">
              <a:buNone/>
            </a:pPr>
            <a:endParaRPr lang="en-US" sz="1900" spc="-17" dirty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goal</a:t>
            </a:r>
            <a:r>
              <a:rPr lang="en-US" sz="1900" spc="-2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of 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land</a:t>
            </a:r>
            <a:r>
              <a:rPr lang="en-US" sz="1900" spc="-2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24" dirty="0">
                <a:solidFill>
                  <a:schemeClr val="tx1"/>
                </a:solidFill>
                <a:latin typeface="CSOCIP+Calibri-Light"/>
                <a:cs typeface="CSOCIP+Calibri-Light"/>
              </a:rPr>
              <a:t>degradation</a:t>
            </a:r>
            <a:r>
              <a:rPr lang="en-US" sz="1900" spc="-18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neutrality</a:t>
            </a:r>
            <a:r>
              <a:rPr lang="en-US" sz="1900" spc="-2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in</a:t>
            </a:r>
            <a:r>
              <a:rPr lang="en-US" sz="1900" spc="-29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SDG</a:t>
            </a:r>
            <a:r>
              <a:rPr lang="en-US" sz="1900" spc="-39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15.3</a:t>
            </a:r>
            <a:r>
              <a:rPr lang="en-US" sz="1900" spc="-1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has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established a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global</a:t>
            </a:r>
            <a:r>
              <a:rPr lang="en-US" sz="19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policy </a:t>
            </a:r>
            <a:r>
              <a:rPr lang="en-US" sz="1900" spc="-1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starting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point, but still</a:t>
            </a:r>
            <a:r>
              <a:rPr lang="en-US" sz="19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lacks strict definitions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25" dirty="0">
                <a:solidFill>
                  <a:schemeClr val="tx1"/>
                </a:solidFill>
                <a:latin typeface="CSOCIP+Calibri-Light"/>
                <a:cs typeface="CSOCIP+Calibri-Light"/>
              </a:rPr>
              <a:t>to</a:t>
            </a:r>
            <a:r>
              <a:rPr lang="en-US" sz="1900" spc="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implement as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specific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actions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.</a:t>
            </a:r>
          </a:p>
          <a:p>
            <a:pPr marL="0" indent="0">
              <a:buNone/>
            </a:pPr>
            <a:endParaRPr lang="en-US" sz="1900" dirty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r>
              <a:rPr lang="en-US" sz="19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Various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global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institutions</a:t>
            </a:r>
            <a:r>
              <a:rPr lang="en-US" sz="1900" spc="-16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and initiatives</a:t>
            </a:r>
            <a:r>
              <a:rPr lang="en-US" sz="1900" spc="-2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dealing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with </a:t>
            </a:r>
            <a:r>
              <a:rPr lang="en-US" sz="1900" spc="-20" dirty="0">
                <a:solidFill>
                  <a:schemeClr val="tx1"/>
                </a:solidFill>
                <a:latin typeface="CSOCIP+Calibri-Light"/>
                <a:cs typeface="CSOCIP+Calibri-Light"/>
              </a:rPr>
              <a:t>different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soil</a:t>
            </a:r>
            <a:r>
              <a:rPr lang="en-US" sz="1900" spc="-2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ecosystem</a:t>
            </a:r>
            <a:r>
              <a:rPr lang="en-US" sz="1900" spc="1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services</a:t>
            </a:r>
            <a:r>
              <a:rPr lang="en-US" sz="1900" spc="-2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in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a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sectoral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31" dirty="0">
                <a:solidFill>
                  <a:schemeClr val="tx1"/>
                </a:solidFill>
                <a:latin typeface="CSOCIP+Calibri-Light"/>
                <a:cs typeface="CSOCIP+Calibri-Light"/>
              </a:rPr>
              <a:t>manner,</a:t>
            </a:r>
            <a:r>
              <a:rPr lang="en-US" sz="1900" spc="3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which </a:t>
            </a:r>
            <a:r>
              <a:rPr lang="en-US" sz="1900" spc="-15" dirty="0">
                <a:solidFill>
                  <a:schemeClr val="tx1"/>
                </a:solidFill>
                <a:latin typeface="CSOCIP+Calibri-Light"/>
                <a:cs typeface="CSOCIP+Calibri-Light"/>
              </a:rPr>
              <a:t>should</a:t>
            </a:r>
            <a:r>
              <a:rPr lang="en-US" sz="1900" spc="-2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6" dirty="0">
                <a:solidFill>
                  <a:schemeClr val="tx1"/>
                </a:solidFill>
                <a:latin typeface="CSOCIP+Calibri-Light"/>
                <a:cs typeface="CSOCIP+Calibri-Light"/>
              </a:rPr>
              <a:t>be </a:t>
            </a:r>
            <a:r>
              <a:rPr lang="en-US" sz="1900" spc="-19" dirty="0" err="1">
                <a:solidFill>
                  <a:schemeClr val="tx1"/>
                </a:solidFill>
                <a:latin typeface="CSOCIP+Calibri-Light"/>
                <a:cs typeface="CSOCIP+Calibri-Light"/>
              </a:rPr>
              <a:t>harmonised</a:t>
            </a:r>
            <a:r>
              <a:rPr lang="en-US" sz="1900" spc="-19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.</a:t>
            </a:r>
          </a:p>
          <a:p>
            <a:pPr marL="0" indent="0">
              <a:buNone/>
            </a:pPr>
            <a:endParaRPr lang="en-US" sz="1900" spc="-19" dirty="0" smtClean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Global</a:t>
            </a:r>
            <a:r>
              <a:rPr lang="en-US" sz="19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Soil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25" dirty="0">
                <a:solidFill>
                  <a:schemeClr val="tx1"/>
                </a:solidFill>
                <a:latin typeface="CSOCIP+Calibri-Light"/>
                <a:cs typeface="CSOCIP+Calibri-Light"/>
              </a:rPr>
              <a:t>Partnership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could become the leading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UN body </a:t>
            </a:r>
            <a:r>
              <a:rPr lang="en-US" sz="1900" spc="-25" dirty="0">
                <a:solidFill>
                  <a:schemeClr val="tx1"/>
                </a:solidFill>
                <a:latin typeface="CSOCIP+Calibri-Light"/>
                <a:cs typeface="CSOCIP+Calibri-Light"/>
              </a:rPr>
              <a:t>to</a:t>
            </a:r>
            <a:r>
              <a:rPr lang="en-US" sz="1900" spc="2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establish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global</a:t>
            </a:r>
            <a:r>
              <a:rPr lang="en-US" sz="19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soil    protection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policies</a:t>
            </a:r>
            <a:r>
              <a:rPr lang="en-US" sz="19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that </a:t>
            </a:r>
            <a:r>
              <a:rPr lang="en-US" sz="19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are</a:t>
            </a:r>
            <a:r>
              <a:rPr lang="en-US" sz="1900" spc="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necessary</a:t>
            </a:r>
            <a:r>
              <a:rPr lang="en-US" sz="1900" spc="-15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25" dirty="0">
                <a:solidFill>
                  <a:schemeClr val="tx1"/>
                </a:solidFill>
                <a:latin typeface="CSOCIP+Calibri-Light"/>
                <a:cs typeface="CSOCIP+Calibri-Light"/>
              </a:rPr>
              <a:t>to</a:t>
            </a:r>
            <a:r>
              <a:rPr lang="en-US" sz="1900" spc="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face</a:t>
            </a:r>
            <a:r>
              <a:rPr lang="en-US" sz="1900" spc="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next challenges,</a:t>
            </a:r>
            <a:r>
              <a:rPr lang="en-US" sz="19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such as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mass migrations 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or the consequences of</a:t>
            </a:r>
            <a:r>
              <a:rPr lang="en-US" sz="1900" spc="-18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19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climate</a:t>
            </a:r>
            <a:r>
              <a:rPr lang="en-US" sz="1900" dirty="0">
                <a:solidFill>
                  <a:schemeClr val="tx1"/>
                </a:solidFill>
                <a:latin typeface="CSOCIP+Calibri-Light"/>
                <a:cs typeface="CSOCIP+Calibri-Light"/>
              </a:rPr>
              <a:t> change</a:t>
            </a:r>
            <a:r>
              <a:rPr lang="en-US" sz="19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 smtClean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Europe, soils</a:t>
            </a:r>
            <a:r>
              <a:rPr lang="en-US" sz="2000" spc="-2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19" dirty="0">
                <a:solidFill>
                  <a:schemeClr val="tx1"/>
                </a:solidFill>
                <a:latin typeface="CSOCIP+Calibri-Light"/>
                <a:cs typeface="CSOCIP+Calibri-Light"/>
              </a:rPr>
              <a:t>are</a:t>
            </a:r>
            <a:r>
              <a:rPr lang="en-US" sz="2000" spc="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back on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agenda, but </a:t>
            </a:r>
            <a:r>
              <a:rPr lang="en-US" sz="20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we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should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not</a:t>
            </a:r>
            <a:r>
              <a:rPr lang="en-US" sz="2000" spc="-1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lose</a:t>
            </a:r>
            <a:r>
              <a:rPr lang="en-US" sz="20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sight</a:t>
            </a:r>
            <a:r>
              <a:rPr lang="en-US" sz="20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of</a:t>
            </a:r>
            <a:r>
              <a:rPr lang="en-US" sz="20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their function </a:t>
            </a:r>
            <a:r>
              <a:rPr lang="en-US" sz="20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as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</a:t>
            </a:r>
            <a:r>
              <a:rPr lang="en-US" sz="2000" spc="-14" dirty="0">
                <a:solidFill>
                  <a:schemeClr val="tx1"/>
                </a:solidFill>
                <a:latin typeface="CSOCIP+Calibri-Light"/>
                <a:cs typeface="CSOCIP+Calibri-Light"/>
              </a:rPr>
              <a:t>main</a:t>
            </a:r>
            <a:r>
              <a:rPr lang="en-US" sz="2000" spc="-3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30" dirty="0">
                <a:solidFill>
                  <a:schemeClr val="tx1"/>
                </a:solidFill>
                <a:latin typeface="CSOCIP+Calibri-Light"/>
                <a:cs typeface="CSOCIP+Calibri-Light"/>
              </a:rPr>
              <a:t>factor</a:t>
            </a:r>
            <a:r>
              <a:rPr lang="en-US" sz="20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11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in</a:t>
            </a:r>
            <a:r>
              <a:rPr lang="en-US" sz="2000" spc="-31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38" dirty="0">
                <a:solidFill>
                  <a:schemeClr val="tx1"/>
                </a:solidFill>
                <a:latin typeface="CSOCIP+Calibri-Light"/>
                <a:cs typeface="CSOCIP+Calibri-Light"/>
              </a:rPr>
              <a:t>food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2" dirty="0">
                <a:solidFill>
                  <a:schemeClr val="tx1"/>
                </a:solidFill>
                <a:latin typeface="CSOCIP+Calibri-Light"/>
                <a:cs typeface="CSOCIP+Calibri-Light"/>
              </a:rPr>
              <a:t>production,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in the </a:t>
            </a:r>
            <a:r>
              <a:rPr lang="en-US" sz="20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face</a:t>
            </a:r>
            <a:r>
              <a:rPr lang="en-US" sz="2000" spc="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of</a:t>
            </a:r>
            <a:r>
              <a:rPr lang="en-US" sz="2000" spc="-2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conservationist</a:t>
            </a:r>
            <a:r>
              <a:rPr lang="en-US" sz="20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approaches</a:t>
            </a:r>
            <a:r>
              <a:rPr lang="en-US" sz="20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spc="-91" dirty="0">
                <a:solidFill>
                  <a:schemeClr val="tx1"/>
                </a:solidFill>
                <a:latin typeface="CSOCIP+Calibri-Light"/>
                <a:cs typeface="CSOCIP+Calibri-Light"/>
              </a:rPr>
              <a:t>We</a:t>
            </a:r>
            <a:r>
              <a:rPr lang="en-US" sz="2000" spc="9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should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shift</a:t>
            </a:r>
            <a:r>
              <a:rPr lang="en-US" sz="2000" spc="-2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the 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focus,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14" dirty="0">
                <a:solidFill>
                  <a:schemeClr val="tx1"/>
                </a:solidFill>
                <a:latin typeface="CSOCIP+Calibri-Light"/>
                <a:cs typeface="CSOCIP+Calibri-Light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considering</a:t>
            </a:r>
            <a:r>
              <a:rPr lang="en-US" sz="20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soil</a:t>
            </a:r>
            <a:r>
              <a:rPr lang="en-US" sz="2000" spc="-18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simply as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a</a:t>
            </a:r>
            <a:r>
              <a:rPr lang="en-US" sz="2000" spc="-11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provider of</a:t>
            </a:r>
            <a:r>
              <a:rPr lang="en-US" sz="2000" spc="-2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services</a:t>
            </a:r>
            <a:r>
              <a:rPr lang="en-US" sz="2000" spc="-2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5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to </a:t>
            </a:r>
            <a:r>
              <a:rPr lang="en-US" sz="20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humanity,</a:t>
            </a:r>
            <a:r>
              <a:rPr lang="en-US" sz="2000" spc="2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5" dirty="0">
                <a:solidFill>
                  <a:schemeClr val="tx1"/>
                </a:solidFill>
                <a:latin typeface="CSOCIP+Calibri-Light"/>
                <a:cs typeface="CSOCIP+Calibri-Light"/>
              </a:rPr>
              <a:t>to</a:t>
            </a:r>
            <a:r>
              <a:rPr lang="en-US" sz="2000" spc="24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treating it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as an </a:t>
            </a:r>
            <a:r>
              <a:rPr lang="en-US" sz="2000" spc="-18" dirty="0">
                <a:solidFill>
                  <a:schemeClr val="tx1"/>
                </a:solidFill>
                <a:latin typeface="CSOCIP+Calibri-Light"/>
                <a:cs typeface="CSOCIP+Calibri-Light"/>
              </a:rPr>
              <a:t>object</a:t>
            </a:r>
            <a:r>
              <a:rPr lang="en-US" sz="2000" spc="-17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1" dirty="0">
                <a:solidFill>
                  <a:schemeClr val="tx1"/>
                </a:solidFill>
                <a:latin typeface="CSOCIP+Calibri-Light"/>
                <a:cs typeface="CSOCIP+Calibri-Light"/>
              </a:rPr>
              <a:t>that</a:t>
            </a:r>
            <a:r>
              <a:rPr lang="en-US" sz="2000" spc="-1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6" dirty="0">
                <a:solidFill>
                  <a:schemeClr val="tx1"/>
                </a:solidFill>
                <a:latin typeface="CSOCIP+Calibri-Light"/>
                <a:cs typeface="CSOCIP+Calibri-Light"/>
              </a:rPr>
              <a:t>requires</a:t>
            </a:r>
            <a:r>
              <a:rPr lang="en-US" sz="2000" spc="-12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30" dirty="0">
                <a:solidFill>
                  <a:schemeClr val="tx1"/>
                </a:solidFill>
                <a:latin typeface="CSOCIP+Calibri-Light"/>
                <a:cs typeface="CSOCIP+Calibri-Light"/>
              </a:rPr>
              <a:t>care,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spc="-28" dirty="0">
                <a:solidFill>
                  <a:schemeClr val="tx1"/>
                </a:solidFill>
                <a:latin typeface="CSOCIP+Calibri-Light"/>
                <a:cs typeface="CSOCIP+Calibri-Light"/>
              </a:rPr>
              <a:t>for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 the </a:t>
            </a:r>
            <a:r>
              <a:rPr lang="en-US" sz="2000" spc="-28" dirty="0">
                <a:solidFill>
                  <a:schemeClr val="tx1"/>
                </a:solidFill>
                <a:latin typeface="CSOCIP+Calibri-Light"/>
                <a:cs typeface="CSOCIP+Calibri-Light"/>
              </a:rPr>
              <a:t>sake</a:t>
            </a:r>
            <a:r>
              <a:rPr lang="en-US" sz="2000" spc="28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of</a:t>
            </a:r>
            <a:r>
              <a:rPr lang="en-US" sz="2000" spc="-13" dirty="0">
                <a:solidFill>
                  <a:schemeClr val="tx1"/>
                </a:solidFill>
                <a:latin typeface="CSOCIP+Calibri-Light"/>
                <a:cs typeface="CSOCIP+Calibri-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SOCIP+Calibri-Light"/>
                <a:cs typeface="CSOCIP+Calibri-Light"/>
              </a:rPr>
              <a:t>future </a:t>
            </a:r>
            <a:r>
              <a:rPr lang="en-US" sz="2000" dirty="0" smtClean="0">
                <a:solidFill>
                  <a:schemeClr val="tx1"/>
                </a:solidFill>
                <a:latin typeface="CSOCIP+Calibri-Light"/>
                <a:cs typeface="CSOCIP+Calibri-Light"/>
              </a:rPr>
              <a:t>generations.</a:t>
            </a:r>
            <a:endParaRPr lang="en-US" sz="2000" spc="-25" dirty="0">
              <a:solidFill>
                <a:schemeClr val="tx1"/>
              </a:solidFill>
              <a:latin typeface="CSOCIP+Calibri-Light"/>
              <a:cs typeface="CSOCIP+Calibri-Ligh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SOCIP+Calibri-Light"/>
              <a:cs typeface="CSOCIP+Calibri-Light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srgbClr val="000000"/>
              </a:solidFill>
              <a:latin typeface="CSOCIP+Calibri-Light"/>
              <a:cs typeface="CSOCIP+Calibri-Light"/>
            </a:endParaRPr>
          </a:p>
          <a:p>
            <a:endParaRPr lang="en-US" spc="-19" dirty="0" smtClean="0">
              <a:solidFill>
                <a:srgbClr val="000000"/>
              </a:solidFill>
              <a:latin typeface="CSOCIP+Calibri-Light"/>
              <a:cs typeface="CSOCIP+Calibri-Light"/>
            </a:endParaRPr>
          </a:p>
          <a:p>
            <a:endParaRPr lang="en-US" dirty="0">
              <a:solidFill>
                <a:srgbClr val="000000"/>
              </a:solidFill>
              <a:latin typeface="CSOCIP+Calibri-Light"/>
              <a:cs typeface="CSOCIP+Calibri-Light"/>
            </a:endParaRPr>
          </a:p>
          <a:p>
            <a:endParaRPr lang="en-US" spc="-10" dirty="0">
              <a:solidFill>
                <a:srgbClr val="000000"/>
              </a:solidFill>
              <a:latin typeface="CSOCIP+Calibri-Light"/>
              <a:cs typeface="CSOCIP+Calibri-Ligh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9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smtClean="0"/>
              <a:t>Reservoirs and flows of C in the earth (Lal, 2001)</a:t>
            </a:r>
            <a:endParaRPr lang="en-US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/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2</a:t>
            </a:fld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57" y="1398162"/>
            <a:ext cx="7815749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709302" y="948583"/>
            <a:ext cx="10921524" cy="5238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/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CCDB4-78C5-458C-8590-9CDA066D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" y="365125"/>
            <a:ext cx="10365707" cy="758825"/>
          </a:xfrm>
        </p:spPr>
        <p:txBody>
          <a:bodyPr anchor="b">
            <a:noAutofit/>
          </a:bodyPr>
          <a:lstStyle/>
          <a:p>
            <a:r>
              <a:rPr lang="en-US" sz="2750" dirty="0"/>
              <a:t>Rice </a:t>
            </a:r>
            <a:r>
              <a:rPr lang="en-US" sz="2750" dirty="0" smtClean="0"/>
              <a:t>experiment: </a:t>
            </a:r>
            <a:r>
              <a:rPr lang="en-US" sz="2750" dirty="0"/>
              <a:t>C</a:t>
            </a:r>
            <a:r>
              <a:rPr lang="en-US" sz="2750" dirty="0" smtClean="0"/>
              <a:t>oncentrations of HM in the soil </a:t>
            </a:r>
            <a:r>
              <a:rPr lang="en-US" sz="2750" dirty="0"/>
              <a:t>and irrigation water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/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4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25966" y="1594300"/>
            <a:ext cx="10256697" cy="1659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400" dirty="0" smtClean="0">
                <a:cs typeface="DKFMEI+Calibri"/>
              </a:rPr>
              <a:t>Can</a:t>
            </a:r>
            <a:r>
              <a:rPr sz="2400" spc="818" dirty="0" smtClean="0">
                <a:cs typeface="DKFMEI+Calibri"/>
              </a:rPr>
              <a:t> </a:t>
            </a:r>
            <a:r>
              <a:rPr sz="2400" dirty="0">
                <a:cs typeface="DKFMEI+Calibri"/>
              </a:rPr>
              <a:t>agricultural</a:t>
            </a:r>
            <a:r>
              <a:rPr sz="2400" spc="810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management</a:t>
            </a:r>
            <a:r>
              <a:rPr sz="2400" spc="816" dirty="0">
                <a:cs typeface="DKFMEI+Calibri"/>
              </a:rPr>
              <a:t> </a:t>
            </a:r>
            <a:r>
              <a:rPr sz="2400" spc="-12" dirty="0">
                <a:cs typeface="DKFMEI+Calibri"/>
              </a:rPr>
              <a:t>that</a:t>
            </a:r>
            <a:r>
              <a:rPr sz="2400" spc="814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increases</a:t>
            </a:r>
            <a:r>
              <a:rPr sz="2400" spc="810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soil</a:t>
            </a:r>
          </a:p>
          <a:p>
            <a:pPr marL="228599" marR="0">
              <a:spcBef>
                <a:spcPts val="0"/>
              </a:spcBef>
              <a:spcAft>
                <a:spcPts val="0"/>
              </a:spcAft>
            </a:pPr>
            <a:r>
              <a:rPr sz="2400" spc="-20" dirty="0" smtClean="0">
                <a:cs typeface="DKFMEI+Calibri"/>
              </a:rPr>
              <a:t>organic</a:t>
            </a:r>
            <a:r>
              <a:rPr sz="2400" spc="841" dirty="0" smtClean="0">
                <a:cs typeface="DKFMEI+Calibri"/>
              </a:rPr>
              <a:t> </a:t>
            </a:r>
            <a:r>
              <a:rPr sz="2400" spc="-25" dirty="0">
                <a:cs typeface="DKFMEI+Calibri"/>
              </a:rPr>
              <a:t>matter</a:t>
            </a:r>
            <a:r>
              <a:rPr sz="2400" spc="821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become</a:t>
            </a:r>
            <a:r>
              <a:rPr sz="2400" spc="817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a</a:t>
            </a:r>
            <a:r>
              <a:rPr sz="2400" spc="813" dirty="0">
                <a:cs typeface="DKFMEI+Calibri"/>
              </a:rPr>
              <a:t> </a:t>
            </a:r>
            <a:r>
              <a:rPr sz="2400" spc="-11" dirty="0">
                <a:cs typeface="DKFMEI+Calibri"/>
              </a:rPr>
              <a:t>mitigation</a:t>
            </a:r>
            <a:r>
              <a:rPr sz="2400" spc="818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or</a:t>
            </a:r>
            <a:r>
              <a:rPr sz="2400" spc="816" dirty="0">
                <a:cs typeface="DKFMEI+Calibri"/>
              </a:rPr>
              <a:t> </a:t>
            </a:r>
            <a:r>
              <a:rPr sz="2400" spc="-11" dirty="0">
                <a:cs typeface="DKFMEI+Calibri"/>
              </a:rPr>
              <a:t>adaptation</a:t>
            </a:r>
          </a:p>
          <a:p>
            <a:pPr marL="228599" marR="0">
              <a:spcBef>
                <a:spcPts val="0"/>
              </a:spcBef>
              <a:spcAft>
                <a:spcPts val="0"/>
              </a:spcAft>
            </a:pPr>
            <a:r>
              <a:rPr sz="2400" spc="-26" dirty="0">
                <a:cs typeface="DKFMEI+Calibri"/>
              </a:rPr>
              <a:t>strategy</a:t>
            </a:r>
            <a:r>
              <a:rPr sz="2400" spc="833" dirty="0">
                <a:cs typeface="DKFMEI+Calibri"/>
              </a:rPr>
              <a:t> </a:t>
            </a:r>
            <a:r>
              <a:rPr sz="2400" spc="-36" dirty="0">
                <a:cs typeface="DKFMEI+Calibri"/>
              </a:rPr>
              <a:t>to</a:t>
            </a:r>
            <a:r>
              <a:rPr sz="2400" spc="843" dirty="0">
                <a:cs typeface="DKFMEI+Calibri"/>
              </a:rPr>
              <a:t> </a:t>
            </a:r>
            <a:r>
              <a:rPr sz="2400" spc="-11" dirty="0">
                <a:cs typeface="DKFMEI+Calibri"/>
              </a:rPr>
              <a:t>climate</a:t>
            </a:r>
            <a:r>
              <a:rPr sz="2400" spc="818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change</a:t>
            </a:r>
            <a:r>
              <a:rPr sz="2400" dirty="0" smtClean="0">
                <a:cs typeface="DKFMEI+Calibri"/>
              </a:rPr>
              <a:t>?</a:t>
            </a:r>
            <a:endParaRPr lang="en-US" sz="2400" dirty="0" smtClean="0">
              <a:cs typeface="DKFMEI+Calibri"/>
            </a:endParaRPr>
          </a:p>
          <a:p>
            <a:pPr marL="228599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srgbClr val="000000"/>
              </a:solidFill>
              <a:latin typeface="DKFMEI+Calibri"/>
              <a:cs typeface="DKFMEI+Calibri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625966" y="3140334"/>
            <a:ext cx="10521015" cy="123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smtClean="0">
                <a:cs typeface="DKFMEI+Calibri"/>
              </a:rPr>
              <a:t>If</a:t>
            </a:r>
            <a:r>
              <a:rPr sz="2400" spc="816" dirty="0" smtClean="0">
                <a:cs typeface="DKFMEI+Calibri"/>
              </a:rPr>
              <a:t> </a:t>
            </a:r>
            <a:r>
              <a:rPr sz="2400" spc="-31" dirty="0">
                <a:cs typeface="DKFMEI+Calibri"/>
              </a:rPr>
              <a:t>so,</a:t>
            </a:r>
            <a:r>
              <a:rPr sz="2400" spc="850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which</a:t>
            </a:r>
            <a:r>
              <a:rPr sz="2400" spc="810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management</a:t>
            </a:r>
            <a:r>
              <a:rPr sz="2400" spc="816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tools</a:t>
            </a:r>
            <a:r>
              <a:rPr sz="2400" spc="826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(political,</a:t>
            </a:r>
            <a:r>
              <a:rPr sz="2400" spc="807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economic</a:t>
            </a:r>
            <a:r>
              <a:rPr sz="2400" dirty="0" smtClean="0">
                <a:cs typeface="DKFMEI+Calibri"/>
              </a:rPr>
              <a:t>,</a:t>
            </a:r>
            <a:r>
              <a:rPr lang="en-US" sz="2400" dirty="0">
                <a:cs typeface="DKFMEI+Calibri"/>
              </a:rPr>
              <a:t> financial)</a:t>
            </a:r>
            <a:r>
              <a:rPr lang="en-US" sz="2400" spc="809" dirty="0">
                <a:cs typeface="DKFMEI+Calibri"/>
              </a:rPr>
              <a:t> </a:t>
            </a:r>
            <a:r>
              <a:rPr lang="en-US" sz="2400" spc="-25" dirty="0">
                <a:cs typeface="DKFMEI+Calibri"/>
              </a:rPr>
              <a:t>are</a:t>
            </a:r>
            <a:r>
              <a:rPr lang="en-US" sz="2400" spc="835" dirty="0">
                <a:cs typeface="DKFMEI+Calibri"/>
              </a:rPr>
              <a:t> </a:t>
            </a:r>
            <a:r>
              <a:rPr lang="en-US" sz="2400" dirty="0">
                <a:cs typeface="DKFMEI+Calibri"/>
              </a:rPr>
              <a:t>the</a:t>
            </a:r>
            <a:r>
              <a:rPr lang="en-US" sz="2400" spc="801" dirty="0">
                <a:cs typeface="DKFMEI+Calibri"/>
              </a:rPr>
              <a:t> </a:t>
            </a:r>
            <a:r>
              <a:rPr lang="en-US" sz="2400" spc="-14" dirty="0">
                <a:cs typeface="DKFMEI+Calibri"/>
              </a:rPr>
              <a:t>most</a:t>
            </a:r>
            <a:r>
              <a:rPr lang="en-US" sz="2400" spc="827" dirty="0">
                <a:cs typeface="DKFMEI+Calibri"/>
              </a:rPr>
              <a:t> </a:t>
            </a:r>
            <a:r>
              <a:rPr lang="en-US" sz="2400" spc="-13" dirty="0">
                <a:cs typeface="DKFMEI+Calibri"/>
              </a:rPr>
              <a:t>appropriate</a:t>
            </a:r>
            <a:r>
              <a:rPr lang="en-US" sz="2400" spc="814" dirty="0">
                <a:cs typeface="DKFMEI+Calibri"/>
              </a:rPr>
              <a:t> </a:t>
            </a:r>
            <a:r>
              <a:rPr lang="en-US" sz="2400" spc="-36" dirty="0">
                <a:cs typeface="DKFMEI+Calibri"/>
              </a:rPr>
              <a:t>to</a:t>
            </a:r>
            <a:r>
              <a:rPr lang="en-US" sz="2400" spc="847" dirty="0">
                <a:cs typeface="DKFMEI+Calibri"/>
              </a:rPr>
              <a:t> </a:t>
            </a:r>
            <a:r>
              <a:rPr lang="en-US" sz="2400" spc="-16" dirty="0">
                <a:cs typeface="DKFMEI+Calibri"/>
              </a:rPr>
              <a:t>promote</a:t>
            </a:r>
            <a:r>
              <a:rPr lang="en-US" sz="2400" spc="821" dirty="0">
                <a:cs typeface="DKFMEI+Calibri"/>
              </a:rPr>
              <a:t> </a:t>
            </a:r>
            <a:r>
              <a:rPr lang="en-US" sz="2400" dirty="0">
                <a:cs typeface="DKFMEI+Calibri"/>
              </a:rPr>
              <a:t>this?</a:t>
            </a:r>
          </a:p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DKFMEI+Calibri"/>
              <a:cs typeface="DKFMEI+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625966" y="4306430"/>
            <a:ext cx="8620375" cy="504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439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400" spc="-12" dirty="0" smtClean="0">
                <a:cs typeface="DKFMEI+Calibri"/>
              </a:rPr>
              <a:t>What</a:t>
            </a:r>
            <a:r>
              <a:rPr sz="2400" spc="814" dirty="0" smtClean="0">
                <a:cs typeface="DKFMEI+Calibri"/>
              </a:rPr>
              <a:t> </a:t>
            </a:r>
            <a:r>
              <a:rPr sz="2400" dirty="0">
                <a:cs typeface="DKFMEI+Calibri"/>
              </a:rPr>
              <a:t>tools</a:t>
            </a:r>
            <a:r>
              <a:rPr sz="2400" spc="826" dirty="0">
                <a:cs typeface="DKFMEI+Calibri"/>
              </a:rPr>
              <a:t> </a:t>
            </a:r>
            <a:r>
              <a:rPr sz="2400" spc="-25" dirty="0">
                <a:cs typeface="DKFMEI+Calibri"/>
              </a:rPr>
              <a:t>are</a:t>
            </a:r>
            <a:r>
              <a:rPr sz="2400" spc="839" dirty="0">
                <a:cs typeface="DKFMEI+Calibri"/>
              </a:rPr>
              <a:t> </a:t>
            </a:r>
            <a:r>
              <a:rPr sz="2400" spc="-10" dirty="0">
                <a:cs typeface="DKFMEI+Calibri"/>
              </a:rPr>
              <a:t>currently</a:t>
            </a:r>
            <a:r>
              <a:rPr sz="2400" spc="810" dirty="0">
                <a:cs typeface="DKFMEI+Calibri"/>
              </a:rPr>
              <a:t> </a:t>
            </a:r>
            <a:r>
              <a:rPr sz="2400" spc="-14" dirty="0">
                <a:cs typeface="DKFMEI+Calibri"/>
              </a:rPr>
              <a:t>available</a:t>
            </a:r>
            <a:r>
              <a:rPr sz="2400" spc="821" dirty="0">
                <a:cs typeface="DKFMEI+Calibri"/>
              </a:rPr>
              <a:t> </a:t>
            </a:r>
            <a:r>
              <a:rPr sz="2400" spc="-36" dirty="0">
                <a:cs typeface="DKFMEI+Calibri"/>
              </a:rPr>
              <a:t>to</a:t>
            </a:r>
            <a:r>
              <a:rPr sz="2400" spc="847" dirty="0">
                <a:cs typeface="DKFMEI+Calibri"/>
              </a:rPr>
              <a:t> </a:t>
            </a:r>
            <a:r>
              <a:rPr sz="2400" dirty="0">
                <a:cs typeface="DKFMEI+Calibri"/>
              </a:rPr>
              <a:t>act?</a:t>
            </a:r>
          </a:p>
        </p:txBody>
      </p:sp>
    </p:spTree>
    <p:extLst>
      <p:ext uri="{BB962C8B-B14F-4D97-AF65-F5344CB8AC3E}">
        <p14:creationId xmlns:p14="http://schemas.microsoft.com/office/powerpoint/2010/main" val="1446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839178" y="290557"/>
            <a:ext cx="10398541" cy="5922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1615155" y="1341689"/>
            <a:ext cx="8802168" cy="4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1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4938" y="1025495"/>
            <a:ext cx="4948015" cy="26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1"/>
          <p:cNvSpPr/>
          <p:nvPr/>
        </p:nvSpPr>
        <p:spPr>
          <a:xfrm>
            <a:off x="5409487" y="301066"/>
            <a:ext cx="5819685" cy="5956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030496" y="2014844"/>
            <a:ext cx="228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4p1000 Initiative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0496" y="25531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proposed by the French</a:t>
            </a:r>
          </a:p>
          <a:p>
            <a:r>
              <a:rPr lang="en-US" sz="2400" dirty="0"/>
              <a:t>government (COP21 Paris, 2015)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0496" y="3451492"/>
            <a:ext cx="21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... is it possible?</a:t>
            </a:r>
          </a:p>
        </p:txBody>
      </p:sp>
    </p:spTree>
    <p:extLst>
      <p:ext uri="{BB962C8B-B14F-4D97-AF65-F5344CB8AC3E}">
        <p14:creationId xmlns:p14="http://schemas.microsoft.com/office/powerpoint/2010/main" val="39980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04" y="856049"/>
            <a:ext cx="10020300" cy="758825"/>
          </a:xfrm>
        </p:spPr>
        <p:txBody>
          <a:bodyPr>
            <a:normAutofit fontScale="90000"/>
          </a:bodyPr>
          <a:lstStyle/>
          <a:p>
            <a:pPr marL="0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Carbon</a:t>
            </a:r>
            <a:r>
              <a:rPr lang="en-US" sz="2700" spc="856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emissions</a:t>
            </a:r>
            <a:r>
              <a:rPr lang="en-US" sz="2700" spc="852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and</a:t>
            </a:r>
            <a:r>
              <a:rPr lang="en-US" sz="2700" spc="850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estimated</a:t>
            </a:r>
            <a:r>
              <a:rPr lang="en-US" sz="2700" spc="855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global</a:t>
            </a:r>
            <a:r>
              <a:rPr lang="en-US" sz="2700" spc="853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potentials</a:t>
            </a:r>
            <a:r>
              <a:rPr lang="en-US" sz="2700" spc="852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for</a:t>
            </a:r>
            <a:r>
              <a:rPr lang="en-US" sz="2700" spc="852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 smtClean="0">
                <a:solidFill>
                  <a:srgbClr val="369A88"/>
                </a:solidFill>
                <a:latin typeface="ABILMP+Arial-BoldMT"/>
                <a:cs typeface="ABILMP+Arial-BoldMT"/>
              </a:rPr>
              <a:t>carbon sequestration</a:t>
            </a:r>
            <a:r>
              <a:rPr lang="en-US" sz="2700" spc="861" dirty="0" smtClean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in</a:t>
            </a:r>
            <a:r>
              <a:rPr lang="en-US" sz="2700" spc="849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soils</a:t>
            </a:r>
            <a:r>
              <a:rPr lang="en-US" sz="2700" spc="849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and</a:t>
            </a:r>
            <a:r>
              <a:rPr lang="en-US" sz="2700" spc="850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ABILMP+Arial-BoldMT"/>
                <a:cs typeface="ABILMP+Arial-BoldMT"/>
              </a:rPr>
              <a:t>vegetation</a:t>
            </a:r>
            <a:r>
              <a:rPr lang="en-US" sz="2700" spc="856" dirty="0">
                <a:solidFill>
                  <a:srgbClr val="369A88"/>
                </a:solidFill>
                <a:latin typeface="ABILMP+Arial-BoldMT"/>
                <a:cs typeface="ABILMP+Arial-BoldMT"/>
              </a:rPr>
              <a:t> </a:t>
            </a:r>
            <a:r>
              <a:rPr lang="en-US" sz="2700" dirty="0">
                <a:solidFill>
                  <a:srgbClr val="369A88"/>
                </a:solidFill>
                <a:latin typeface="KJVBKF+ArialMT"/>
                <a:cs typeface="KJVBKF+ArialMT"/>
              </a:rPr>
              <a:t>(UNEP/GRID-Geneva)</a:t>
            </a:r>
            <a:r>
              <a:rPr lang="en-US" dirty="0">
                <a:solidFill>
                  <a:srgbClr val="369A88"/>
                </a:solidFill>
                <a:latin typeface="KJVBKF+ArialMT"/>
                <a:cs typeface="KJVBKF+ArialMT"/>
              </a:rPr>
              <a:t/>
            </a:r>
            <a:br>
              <a:rPr lang="en-US" dirty="0">
                <a:solidFill>
                  <a:srgbClr val="369A88"/>
                </a:solidFill>
                <a:latin typeface="KJVBKF+ArialMT"/>
                <a:cs typeface="KJVBKF+ArialMT"/>
              </a:rPr>
            </a:br>
            <a:endParaRPr lang="ru-RU" dirty="0"/>
          </a:p>
        </p:txBody>
      </p:sp>
      <p:pic>
        <p:nvPicPr>
          <p:cNvPr id="3074" name="Picture 2" descr="Выбросы углерода и глобальный потенциал связывания углерода почвами и растительностью – оценки из различных источников.  Графика: ЮНЕП/ГРИД-Жен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7" y="1734797"/>
            <a:ext cx="10964931" cy="3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350378" y="999858"/>
            <a:ext cx="11494093" cy="468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378" y="5681456"/>
            <a:ext cx="6719843" cy="67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1"/>
              </a:lnSpc>
            </a:pPr>
            <a:r>
              <a:rPr lang="en-US" sz="1400" u="sng" dirty="0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http://www.fao.org/global-soil-partnership/pillars-action/4-information-and-</a:t>
            </a:r>
          </a:p>
          <a:p>
            <a:pPr>
              <a:lnSpc>
                <a:spcPts val="2399"/>
              </a:lnSpc>
            </a:pPr>
            <a:r>
              <a:rPr lang="en-US" sz="1400" u="sng" dirty="0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data-new/global-soil-organic-carbon-</a:t>
            </a:r>
            <a:r>
              <a:rPr lang="en-US" sz="1400" u="sng" dirty="0" err="1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gsoc</a:t>
            </a:r>
            <a:r>
              <a:rPr lang="en-US" sz="1400" u="sng" dirty="0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-map/</a:t>
            </a:r>
            <a:r>
              <a:rPr lang="en-US" sz="1400" u="sng" dirty="0" err="1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en</a:t>
            </a:r>
            <a:r>
              <a:rPr lang="en-US" sz="1400" u="sng" dirty="0">
                <a:solidFill>
                  <a:srgbClr val="0563C1"/>
                </a:solidFill>
                <a:latin typeface="DKFMEI+Calibri"/>
                <a:cs typeface="DKFMEI+Calibri"/>
                <a:hlinkClick r:id="rId3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19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Широкоэкранный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ABILMP+Arial-BoldMT</vt:lpstr>
      <vt:lpstr>Arial</vt:lpstr>
      <vt:lpstr>BJGCBK+Calibri-LightItalic</vt:lpstr>
      <vt:lpstr>Calibri</vt:lpstr>
      <vt:lpstr>Calibri Light</vt:lpstr>
      <vt:lpstr>CSOCIP+Calibri-Light</vt:lpstr>
      <vt:lpstr>DKFMEI+Calibri</vt:lpstr>
      <vt:lpstr>KJVBKF+ArialMT</vt:lpstr>
      <vt:lpstr>NIPUJD+Calibri-Bold</vt:lpstr>
      <vt:lpstr>Тема Office</vt:lpstr>
      <vt:lpstr>Carbon sequestration and soil governance in Europe    </vt:lpstr>
      <vt:lpstr>Reservoirs and flows of C in the earth (Lal, 2001)</vt:lpstr>
      <vt:lpstr>Презентация PowerPoint</vt:lpstr>
      <vt:lpstr>Rice experiment: Concentrations of HM in the soil and irrigation water</vt:lpstr>
      <vt:lpstr>Презентация PowerPoint</vt:lpstr>
      <vt:lpstr>Презентация PowerPoint</vt:lpstr>
      <vt:lpstr>Презентация PowerPoint</vt:lpstr>
      <vt:lpstr>Carbon emissions and estimated global potentials for carbon sequestration in soils and vegetation (UNEP/GRID-Geneva) </vt:lpstr>
      <vt:lpstr>Презентация PowerPoint</vt:lpstr>
      <vt:lpstr>SOC sequestration potential map </vt:lpstr>
      <vt:lpstr>Recarbonizing global soils: A technical manual of best management practices ( FAO, ITPS 2021) </vt:lpstr>
      <vt:lpstr>Verification of the Organic Carbon of the soil ? Approaches: </vt:lpstr>
      <vt:lpstr>Cabbage experiment: Results</vt:lpstr>
      <vt:lpstr>Conclusions</vt:lpstr>
      <vt:lpstr>The European Green deal </vt:lpstr>
      <vt:lpstr>Farm to fork </vt:lpstr>
      <vt:lpstr>Презентация PowerPoint</vt:lpstr>
      <vt:lpstr>Презентация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2023-05-02T16:53:49Z</dcterms:created>
  <dcterms:modified xsi:type="dcterms:W3CDTF">2023-12-05T13:47:49Z</dcterms:modified>
</cp:coreProperties>
</file>